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notesMasterIdLst>
    <p:notesMasterId r:id="rId24"/>
  </p:notesMasterIdLst>
  <p:sldIdLst>
    <p:sldId id="256" r:id="rId2"/>
    <p:sldId id="257" r:id="rId3"/>
    <p:sldId id="269" r:id="rId4"/>
    <p:sldId id="258" r:id="rId5"/>
    <p:sldId id="270" r:id="rId6"/>
    <p:sldId id="265" r:id="rId7"/>
    <p:sldId id="271" r:id="rId8"/>
    <p:sldId id="278" r:id="rId9"/>
    <p:sldId id="279" r:id="rId10"/>
    <p:sldId id="275" r:id="rId11"/>
    <p:sldId id="274" r:id="rId12"/>
    <p:sldId id="277" r:id="rId13"/>
    <p:sldId id="280" r:id="rId14"/>
    <p:sldId id="281" r:id="rId15"/>
    <p:sldId id="283" r:id="rId16"/>
    <p:sldId id="285" r:id="rId17"/>
    <p:sldId id="288" r:id="rId18"/>
    <p:sldId id="287" r:id="rId19"/>
    <p:sldId id="286" r:id="rId20"/>
    <p:sldId id="289" r:id="rId21"/>
    <p:sldId id="290" r:id="rId22"/>
    <p:sldId id="29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hyperlink" Target="https://www.sciencedirect.com/science/article/pii/S2352340918315191" TargetMode="Externa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hyperlink" Target="https://www.sciencedirect.com/science/article/pii/S2352340918315191" TargetMode="External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Relationship Id="rId9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79058B-B96C-4985-ADE3-9D0E21776F6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406014-C2DD-47ED-9192-5DD4A59FD57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This data set contains booking information for a city hotel and a resort hotel.</a:t>
          </a:r>
          <a:endParaRPr lang="en-US"/>
        </a:p>
      </dgm:t>
    </dgm:pt>
    <dgm:pt modelId="{FB6432BB-B064-415D-81B0-328E9C901BB1}" type="parTrans" cxnId="{4F52C092-6467-4876-B453-167C70F3EE01}">
      <dgm:prSet/>
      <dgm:spPr/>
      <dgm:t>
        <a:bodyPr/>
        <a:lstStyle/>
        <a:p>
          <a:endParaRPr lang="en-US"/>
        </a:p>
      </dgm:t>
    </dgm:pt>
    <dgm:pt modelId="{FC7FE600-BED4-4129-A073-8306A552ADE7}" type="sibTrans" cxnId="{4F52C092-6467-4876-B453-167C70F3EE01}">
      <dgm:prSet/>
      <dgm:spPr/>
      <dgm:t>
        <a:bodyPr/>
        <a:lstStyle/>
        <a:p>
          <a:endParaRPr lang="en-US"/>
        </a:p>
      </dgm:t>
    </dgm:pt>
    <dgm:pt modelId="{4099DEBA-CF28-48BD-9F67-90ECC2BBEBB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It includes information such as when the booking was made, length of stay, the number of adults, children, and/or babies, and the number of available parking spaces, among other things.</a:t>
          </a:r>
          <a:endParaRPr lang="en-US"/>
        </a:p>
      </dgm:t>
    </dgm:pt>
    <dgm:pt modelId="{E6F5523B-B3FD-4D48-AD67-5B0A6E5E236A}" type="parTrans" cxnId="{40471B0A-1F21-47AA-8E51-4C169B865D57}">
      <dgm:prSet/>
      <dgm:spPr/>
      <dgm:t>
        <a:bodyPr/>
        <a:lstStyle/>
        <a:p>
          <a:endParaRPr lang="en-US"/>
        </a:p>
      </dgm:t>
    </dgm:pt>
    <dgm:pt modelId="{1B000B40-3B19-45CC-8478-196E787DF2AF}" type="sibTrans" cxnId="{40471B0A-1F21-47AA-8E51-4C169B865D57}">
      <dgm:prSet/>
      <dgm:spPr/>
      <dgm:t>
        <a:bodyPr/>
        <a:lstStyle/>
        <a:p>
          <a:endParaRPr lang="en-US"/>
        </a:p>
      </dgm:t>
    </dgm:pt>
    <dgm:pt modelId="{A0B6D032-BB87-4C1B-A341-9F88CEB13A5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The data is originally from the article </a:t>
          </a:r>
          <a:r>
            <a:rPr lang="en-GB" b="0" i="0">
              <a:hlinkClick xmlns:r="http://schemas.openxmlformats.org/officeDocument/2006/relationships" r:id="rId1"/>
            </a:rPr>
            <a:t>Hotel Booking Demand Datasets</a:t>
          </a:r>
          <a:r>
            <a:rPr lang="en-GB" b="0" i="0"/>
            <a:t>.</a:t>
          </a:r>
          <a:endParaRPr lang="en-US"/>
        </a:p>
      </dgm:t>
    </dgm:pt>
    <dgm:pt modelId="{C85AECD6-B6F6-4AC4-BFAB-1C89AF779984}" type="parTrans" cxnId="{19E6D080-3FDA-43C1-BAA8-0D7334CFE81B}">
      <dgm:prSet/>
      <dgm:spPr/>
      <dgm:t>
        <a:bodyPr/>
        <a:lstStyle/>
        <a:p>
          <a:endParaRPr lang="en-US"/>
        </a:p>
      </dgm:t>
    </dgm:pt>
    <dgm:pt modelId="{064CEF76-FA1F-47FB-B245-09F54CB32E0B}" type="sibTrans" cxnId="{19E6D080-3FDA-43C1-BAA8-0D7334CFE81B}">
      <dgm:prSet/>
      <dgm:spPr/>
      <dgm:t>
        <a:bodyPr/>
        <a:lstStyle/>
        <a:p>
          <a:endParaRPr lang="en-US"/>
        </a:p>
      </dgm:t>
    </dgm:pt>
    <dgm:pt modelId="{77632BF3-4B54-4CBC-8CCC-BD98BA615B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consists of 119390 rows and 32 columns.</a:t>
          </a:r>
        </a:p>
      </dgm:t>
    </dgm:pt>
    <dgm:pt modelId="{9AEDABDB-99BF-4EA0-BCBA-E93C23859BCC}" type="parTrans" cxnId="{8537552E-82AB-4D6D-BFC1-619A07F1150D}">
      <dgm:prSet/>
      <dgm:spPr/>
      <dgm:t>
        <a:bodyPr/>
        <a:lstStyle/>
        <a:p>
          <a:endParaRPr lang="en-US"/>
        </a:p>
      </dgm:t>
    </dgm:pt>
    <dgm:pt modelId="{DF29823C-9C7C-422D-8C04-2F7AF555FAFC}" type="sibTrans" cxnId="{8537552E-82AB-4D6D-BFC1-619A07F1150D}">
      <dgm:prSet/>
      <dgm:spPr/>
      <dgm:t>
        <a:bodyPr/>
        <a:lstStyle/>
        <a:p>
          <a:endParaRPr lang="en-US"/>
        </a:p>
      </dgm:t>
    </dgm:pt>
    <dgm:pt modelId="{C0177237-08B0-4856-9C75-34E2DBFFE5E6}" type="pres">
      <dgm:prSet presAssocID="{1D79058B-B96C-4985-ADE3-9D0E21776F65}" presName="root" presStyleCnt="0">
        <dgm:presLayoutVars>
          <dgm:dir/>
          <dgm:resizeHandles val="exact"/>
        </dgm:presLayoutVars>
      </dgm:prSet>
      <dgm:spPr/>
    </dgm:pt>
    <dgm:pt modelId="{D6692DE8-92A8-425C-9083-6EBF2519122E}" type="pres">
      <dgm:prSet presAssocID="{A6406014-C2DD-47ED-9192-5DD4A59FD570}" presName="compNode" presStyleCnt="0"/>
      <dgm:spPr/>
    </dgm:pt>
    <dgm:pt modelId="{5C95C20F-44E5-42AE-BC4E-7275F8312674}" type="pres">
      <dgm:prSet presAssocID="{A6406014-C2DD-47ED-9192-5DD4A59FD570}" presName="bgRect" presStyleLbl="bgShp" presStyleIdx="0" presStyleCnt="4"/>
      <dgm:spPr/>
    </dgm:pt>
    <dgm:pt modelId="{9EED6C12-BFD8-426B-A884-25B68193D9D4}" type="pres">
      <dgm:prSet presAssocID="{A6406014-C2DD-47ED-9192-5DD4A59FD570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95922796-BB96-4B38-9506-35FE6D182832}" type="pres">
      <dgm:prSet presAssocID="{A6406014-C2DD-47ED-9192-5DD4A59FD570}" presName="spaceRect" presStyleCnt="0"/>
      <dgm:spPr/>
    </dgm:pt>
    <dgm:pt modelId="{773B21E2-8BF9-447B-96BA-2E7001C59816}" type="pres">
      <dgm:prSet presAssocID="{A6406014-C2DD-47ED-9192-5DD4A59FD570}" presName="parTx" presStyleLbl="revTx" presStyleIdx="0" presStyleCnt="4">
        <dgm:presLayoutVars>
          <dgm:chMax val="0"/>
          <dgm:chPref val="0"/>
        </dgm:presLayoutVars>
      </dgm:prSet>
      <dgm:spPr/>
    </dgm:pt>
    <dgm:pt modelId="{01D2C607-5A66-4BDF-AF77-0D8703158B50}" type="pres">
      <dgm:prSet presAssocID="{FC7FE600-BED4-4129-A073-8306A552ADE7}" presName="sibTrans" presStyleCnt="0"/>
      <dgm:spPr/>
    </dgm:pt>
    <dgm:pt modelId="{9A90F51E-C9A6-49C8-AADA-8328474559F0}" type="pres">
      <dgm:prSet presAssocID="{4099DEBA-CF28-48BD-9F67-90ECC2BBEBB6}" presName="compNode" presStyleCnt="0"/>
      <dgm:spPr/>
    </dgm:pt>
    <dgm:pt modelId="{CF883AD4-91AC-4EF8-8914-CE01189FB458}" type="pres">
      <dgm:prSet presAssocID="{4099DEBA-CF28-48BD-9F67-90ECC2BBEBB6}" presName="bgRect" presStyleLbl="bgShp" presStyleIdx="1" presStyleCnt="4"/>
      <dgm:spPr/>
    </dgm:pt>
    <dgm:pt modelId="{EEE11E23-3EA9-44FB-B7E7-6DF8BF40B8EB}" type="pres">
      <dgm:prSet presAssocID="{4099DEBA-CF28-48BD-9F67-90ECC2BBEBB6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B2ED631A-0472-41B3-8045-59098DFC31F1}" type="pres">
      <dgm:prSet presAssocID="{4099DEBA-CF28-48BD-9F67-90ECC2BBEBB6}" presName="spaceRect" presStyleCnt="0"/>
      <dgm:spPr/>
    </dgm:pt>
    <dgm:pt modelId="{AA612560-BA7E-46EA-B24A-D9591DF8A7FD}" type="pres">
      <dgm:prSet presAssocID="{4099DEBA-CF28-48BD-9F67-90ECC2BBEBB6}" presName="parTx" presStyleLbl="revTx" presStyleIdx="1" presStyleCnt="4">
        <dgm:presLayoutVars>
          <dgm:chMax val="0"/>
          <dgm:chPref val="0"/>
        </dgm:presLayoutVars>
      </dgm:prSet>
      <dgm:spPr/>
    </dgm:pt>
    <dgm:pt modelId="{4B1A739E-BD02-4859-94D4-C3BB977035A0}" type="pres">
      <dgm:prSet presAssocID="{1B000B40-3B19-45CC-8478-196E787DF2AF}" presName="sibTrans" presStyleCnt="0"/>
      <dgm:spPr/>
    </dgm:pt>
    <dgm:pt modelId="{38876923-6699-4298-A9FB-D4ACC4CE0BB5}" type="pres">
      <dgm:prSet presAssocID="{A0B6D032-BB87-4C1B-A341-9F88CEB13A5A}" presName="compNode" presStyleCnt="0"/>
      <dgm:spPr/>
    </dgm:pt>
    <dgm:pt modelId="{668B458D-55C7-40E7-9BC7-D5924DF7F5AF}" type="pres">
      <dgm:prSet presAssocID="{A0B6D032-BB87-4C1B-A341-9F88CEB13A5A}" presName="bgRect" presStyleLbl="bgShp" presStyleIdx="2" presStyleCnt="4"/>
      <dgm:spPr/>
    </dgm:pt>
    <dgm:pt modelId="{0A191E70-3E5A-40E0-8D82-7F4C1E7E7B46}" type="pres">
      <dgm:prSet presAssocID="{A0B6D032-BB87-4C1B-A341-9F88CEB13A5A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leep"/>
        </a:ext>
      </dgm:extLst>
    </dgm:pt>
    <dgm:pt modelId="{AE3FC722-4947-41FE-81FB-C0556194F76A}" type="pres">
      <dgm:prSet presAssocID="{A0B6D032-BB87-4C1B-A341-9F88CEB13A5A}" presName="spaceRect" presStyleCnt="0"/>
      <dgm:spPr/>
    </dgm:pt>
    <dgm:pt modelId="{B4778B3D-EE9F-446A-ADB5-73AB0F7266C2}" type="pres">
      <dgm:prSet presAssocID="{A0B6D032-BB87-4C1B-A341-9F88CEB13A5A}" presName="parTx" presStyleLbl="revTx" presStyleIdx="2" presStyleCnt="4">
        <dgm:presLayoutVars>
          <dgm:chMax val="0"/>
          <dgm:chPref val="0"/>
        </dgm:presLayoutVars>
      </dgm:prSet>
      <dgm:spPr/>
    </dgm:pt>
    <dgm:pt modelId="{FC5FC120-2694-4936-A7D1-98786BEAD18D}" type="pres">
      <dgm:prSet presAssocID="{064CEF76-FA1F-47FB-B245-09F54CB32E0B}" presName="sibTrans" presStyleCnt="0"/>
      <dgm:spPr/>
    </dgm:pt>
    <dgm:pt modelId="{70744289-522B-476A-AE75-256BEC7A5BA2}" type="pres">
      <dgm:prSet presAssocID="{77632BF3-4B54-4CBC-8CCC-BD98BA615BD1}" presName="compNode" presStyleCnt="0"/>
      <dgm:spPr/>
    </dgm:pt>
    <dgm:pt modelId="{173F1486-9F83-4CAB-9610-498B03CE0B9B}" type="pres">
      <dgm:prSet presAssocID="{77632BF3-4B54-4CBC-8CCC-BD98BA615BD1}" presName="bgRect" presStyleLbl="bgShp" presStyleIdx="3" presStyleCnt="4"/>
      <dgm:spPr/>
    </dgm:pt>
    <dgm:pt modelId="{579E13BA-A788-40AA-A083-24F8328A349E}" type="pres">
      <dgm:prSet presAssocID="{77632BF3-4B54-4CBC-8CCC-BD98BA615BD1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744D7DAF-CDE6-45B5-B3E4-016311C7B32F}" type="pres">
      <dgm:prSet presAssocID="{77632BF3-4B54-4CBC-8CCC-BD98BA615BD1}" presName="spaceRect" presStyleCnt="0"/>
      <dgm:spPr/>
    </dgm:pt>
    <dgm:pt modelId="{C91490CB-FDAD-403C-B7C3-6F74FE5EC9FF}" type="pres">
      <dgm:prSet presAssocID="{77632BF3-4B54-4CBC-8CCC-BD98BA615BD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0471B0A-1F21-47AA-8E51-4C169B865D57}" srcId="{1D79058B-B96C-4985-ADE3-9D0E21776F65}" destId="{4099DEBA-CF28-48BD-9F67-90ECC2BBEBB6}" srcOrd="1" destOrd="0" parTransId="{E6F5523B-B3FD-4D48-AD67-5B0A6E5E236A}" sibTransId="{1B000B40-3B19-45CC-8478-196E787DF2AF}"/>
    <dgm:cxn modelId="{8537552E-82AB-4D6D-BFC1-619A07F1150D}" srcId="{1D79058B-B96C-4985-ADE3-9D0E21776F65}" destId="{77632BF3-4B54-4CBC-8CCC-BD98BA615BD1}" srcOrd="3" destOrd="0" parTransId="{9AEDABDB-99BF-4EA0-BCBA-E93C23859BCC}" sibTransId="{DF29823C-9C7C-422D-8C04-2F7AF555FAFC}"/>
    <dgm:cxn modelId="{B1D4FB7D-A468-4ACC-B66F-0D202DC0C215}" type="presOf" srcId="{A0B6D032-BB87-4C1B-A341-9F88CEB13A5A}" destId="{B4778B3D-EE9F-446A-ADB5-73AB0F7266C2}" srcOrd="0" destOrd="0" presId="urn:microsoft.com/office/officeart/2018/2/layout/IconVerticalSolidList"/>
    <dgm:cxn modelId="{19E6D080-3FDA-43C1-BAA8-0D7334CFE81B}" srcId="{1D79058B-B96C-4985-ADE3-9D0E21776F65}" destId="{A0B6D032-BB87-4C1B-A341-9F88CEB13A5A}" srcOrd="2" destOrd="0" parTransId="{C85AECD6-B6F6-4AC4-BFAB-1C89AF779984}" sibTransId="{064CEF76-FA1F-47FB-B245-09F54CB32E0B}"/>
    <dgm:cxn modelId="{4F52C092-6467-4876-B453-167C70F3EE01}" srcId="{1D79058B-B96C-4985-ADE3-9D0E21776F65}" destId="{A6406014-C2DD-47ED-9192-5DD4A59FD570}" srcOrd="0" destOrd="0" parTransId="{FB6432BB-B064-415D-81B0-328E9C901BB1}" sibTransId="{FC7FE600-BED4-4129-A073-8306A552ADE7}"/>
    <dgm:cxn modelId="{D0731A93-5377-4854-92BD-CB21E5616C44}" type="presOf" srcId="{4099DEBA-CF28-48BD-9F67-90ECC2BBEBB6}" destId="{AA612560-BA7E-46EA-B24A-D9591DF8A7FD}" srcOrd="0" destOrd="0" presId="urn:microsoft.com/office/officeart/2018/2/layout/IconVerticalSolidList"/>
    <dgm:cxn modelId="{65138E9D-551C-45F6-BB38-43100C0D43C6}" type="presOf" srcId="{1D79058B-B96C-4985-ADE3-9D0E21776F65}" destId="{C0177237-08B0-4856-9C75-34E2DBFFE5E6}" srcOrd="0" destOrd="0" presId="urn:microsoft.com/office/officeart/2018/2/layout/IconVerticalSolidList"/>
    <dgm:cxn modelId="{BD62C9DE-6C35-4A9B-8CFD-E63C63E1FE6C}" type="presOf" srcId="{77632BF3-4B54-4CBC-8CCC-BD98BA615BD1}" destId="{C91490CB-FDAD-403C-B7C3-6F74FE5EC9FF}" srcOrd="0" destOrd="0" presId="urn:microsoft.com/office/officeart/2018/2/layout/IconVerticalSolidList"/>
    <dgm:cxn modelId="{BBBEACFF-4642-4AD6-AD08-EAA12F4962FC}" type="presOf" srcId="{A6406014-C2DD-47ED-9192-5DD4A59FD570}" destId="{773B21E2-8BF9-447B-96BA-2E7001C59816}" srcOrd="0" destOrd="0" presId="urn:microsoft.com/office/officeart/2018/2/layout/IconVerticalSolidList"/>
    <dgm:cxn modelId="{646481C7-1DDC-4664-BC12-6122B121B61C}" type="presParOf" srcId="{C0177237-08B0-4856-9C75-34E2DBFFE5E6}" destId="{D6692DE8-92A8-425C-9083-6EBF2519122E}" srcOrd="0" destOrd="0" presId="urn:microsoft.com/office/officeart/2018/2/layout/IconVerticalSolidList"/>
    <dgm:cxn modelId="{EAC19BE4-375E-476C-9857-D580A0812685}" type="presParOf" srcId="{D6692DE8-92A8-425C-9083-6EBF2519122E}" destId="{5C95C20F-44E5-42AE-BC4E-7275F8312674}" srcOrd="0" destOrd="0" presId="urn:microsoft.com/office/officeart/2018/2/layout/IconVerticalSolidList"/>
    <dgm:cxn modelId="{FADBDBE5-AB73-4C90-9F73-964742FF31BB}" type="presParOf" srcId="{D6692DE8-92A8-425C-9083-6EBF2519122E}" destId="{9EED6C12-BFD8-426B-A884-25B68193D9D4}" srcOrd="1" destOrd="0" presId="urn:microsoft.com/office/officeart/2018/2/layout/IconVerticalSolidList"/>
    <dgm:cxn modelId="{B06FC12B-F3E5-45A7-9536-32EDA32A05D2}" type="presParOf" srcId="{D6692DE8-92A8-425C-9083-6EBF2519122E}" destId="{95922796-BB96-4B38-9506-35FE6D182832}" srcOrd="2" destOrd="0" presId="urn:microsoft.com/office/officeart/2018/2/layout/IconVerticalSolidList"/>
    <dgm:cxn modelId="{1E331AD7-2ED9-4742-B1E8-3E4FF480F1D8}" type="presParOf" srcId="{D6692DE8-92A8-425C-9083-6EBF2519122E}" destId="{773B21E2-8BF9-447B-96BA-2E7001C59816}" srcOrd="3" destOrd="0" presId="urn:microsoft.com/office/officeart/2018/2/layout/IconVerticalSolidList"/>
    <dgm:cxn modelId="{6ACB3D2F-673C-4A7D-8E4F-87A7E7F0AE10}" type="presParOf" srcId="{C0177237-08B0-4856-9C75-34E2DBFFE5E6}" destId="{01D2C607-5A66-4BDF-AF77-0D8703158B50}" srcOrd="1" destOrd="0" presId="urn:microsoft.com/office/officeart/2018/2/layout/IconVerticalSolidList"/>
    <dgm:cxn modelId="{BB1E9911-EAD0-4BB9-8A10-9E52793889A4}" type="presParOf" srcId="{C0177237-08B0-4856-9C75-34E2DBFFE5E6}" destId="{9A90F51E-C9A6-49C8-AADA-8328474559F0}" srcOrd="2" destOrd="0" presId="urn:microsoft.com/office/officeart/2018/2/layout/IconVerticalSolidList"/>
    <dgm:cxn modelId="{76E04A94-4D25-42A1-90C7-131A9CE2AFB0}" type="presParOf" srcId="{9A90F51E-C9A6-49C8-AADA-8328474559F0}" destId="{CF883AD4-91AC-4EF8-8914-CE01189FB458}" srcOrd="0" destOrd="0" presId="urn:microsoft.com/office/officeart/2018/2/layout/IconVerticalSolidList"/>
    <dgm:cxn modelId="{3361793A-CF5C-4B1E-9A99-83F321AC2962}" type="presParOf" srcId="{9A90F51E-C9A6-49C8-AADA-8328474559F0}" destId="{EEE11E23-3EA9-44FB-B7E7-6DF8BF40B8EB}" srcOrd="1" destOrd="0" presId="urn:microsoft.com/office/officeart/2018/2/layout/IconVerticalSolidList"/>
    <dgm:cxn modelId="{108DB7CB-6528-4DB2-AB6F-FD5A2574DCF9}" type="presParOf" srcId="{9A90F51E-C9A6-49C8-AADA-8328474559F0}" destId="{B2ED631A-0472-41B3-8045-59098DFC31F1}" srcOrd="2" destOrd="0" presId="urn:microsoft.com/office/officeart/2018/2/layout/IconVerticalSolidList"/>
    <dgm:cxn modelId="{1BE886D9-18E2-4A77-BFBF-E328856F91E8}" type="presParOf" srcId="{9A90F51E-C9A6-49C8-AADA-8328474559F0}" destId="{AA612560-BA7E-46EA-B24A-D9591DF8A7FD}" srcOrd="3" destOrd="0" presId="urn:microsoft.com/office/officeart/2018/2/layout/IconVerticalSolidList"/>
    <dgm:cxn modelId="{1C311345-346B-4A64-BCAD-12111339AD9D}" type="presParOf" srcId="{C0177237-08B0-4856-9C75-34E2DBFFE5E6}" destId="{4B1A739E-BD02-4859-94D4-C3BB977035A0}" srcOrd="3" destOrd="0" presId="urn:microsoft.com/office/officeart/2018/2/layout/IconVerticalSolidList"/>
    <dgm:cxn modelId="{5F8CAA18-1D63-4F83-8CE1-375248A0F692}" type="presParOf" srcId="{C0177237-08B0-4856-9C75-34E2DBFFE5E6}" destId="{38876923-6699-4298-A9FB-D4ACC4CE0BB5}" srcOrd="4" destOrd="0" presId="urn:microsoft.com/office/officeart/2018/2/layout/IconVerticalSolidList"/>
    <dgm:cxn modelId="{EC387D8C-3F26-4FF8-8590-D2ECDFAEF0EE}" type="presParOf" srcId="{38876923-6699-4298-A9FB-D4ACC4CE0BB5}" destId="{668B458D-55C7-40E7-9BC7-D5924DF7F5AF}" srcOrd="0" destOrd="0" presId="urn:microsoft.com/office/officeart/2018/2/layout/IconVerticalSolidList"/>
    <dgm:cxn modelId="{BCA4E66D-B18E-4268-B78F-B816A00175C2}" type="presParOf" srcId="{38876923-6699-4298-A9FB-D4ACC4CE0BB5}" destId="{0A191E70-3E5A-40E0-8D82-7F4C1E7E7B46}" srcOrd="1" destOrd="0" presId="urn:microsoft.com/office/officeart/2018/2/layout/IconVerticalSolidList"/>
    <dgm:cxn modelId="{46B806FB-8BAB-48EF-BE0C-5696E77043E1}" type="presParOf" srcId="{38876923-6699-4298-A9FB-D4ACC4CE0BB5}" destId="{AE3FC722-4947-41FE-81FB-C0556194F76A}" srcOrd="2" destOrd="0" presId="urn:microsoft.com/office/officeart/2018/2/layout/IconVerticalSolidList"/>
    <dgm:cxn modelId="{C86AF8AB-A142-4E49-99EE-4ECD446FD3A0}" type="presParOf" srcId="{38876923-6699-4298-A9FB-D4ACC4CE0BB5}" destId="{B4778B3D-EE9F-446A-ADB5-73AB0F7266C2}" srcOrd="3" destOrd="0" presId="urn:microsoft.com/office/officeart/2018/2/layout/IconVerticalSolidList"/>
    <dgm:cxn modelId="{7F939900-D727-41F5-8540-BC59B98680BF}" type="presParOf" srcId="{C0177237-08B0-4856-9C75-34E2DBFFE5E6}" destId="{FC5FC120-2694-4936-A7D1-98786BEAD18D}" srcOrd="5" destOrd="0" presId="urn:microsoft.com/office/officeart/2018/2/layout/IconVerticalSolidList"/>
    <dgm:cxn modelId="{4C2F3112-BEF4-4605-9389-4CC63FE7147C}" type="presParOf" srcId="{C0177237-08B0-4856-9C75-34E2DBFFE5E6}" destId="{70744289-522B-476A-AE75-256BEC7A5BA2}" srcOrd="6" destOrd="0" presId="urn:microsoft.com/office/officeart/2018/2/layout/IconVerticalSolidList"/>
    <dgm:cxn modelId="{B2BA97D4-F5B9-4B11-A3FE-DB069BF2CD2F}" type="presParOf" srcId="{70744289-522B-476A-AE75-256BEC7A5BA2}" destId="{173F1486-9F83-4CAB-9610-498B03CE0B9B}" srcOrd="0" destOrd="0" presId="urn:microsoft.com/office/officeart/2018/2/layout/IconVerticalSolidList"/>
    <dgm:cxn modelId="{12695969-4307-4C6A-BE43-1B632785D0F3}" type="presParOf" srcId="{70744289-522B-476A-AE75-256BEC7A5BA2}" destId="{579E13BA-A788-40AA-A083-24F8328A349E}" srcOrd="1" destOrd="0" presId="urn:microsoft.com/office/officeart/2018/2/layout/IconVerticalSolidList"/>
    <dgm:cxn modelId="{9BB34A70-7BA7-4C11-A31D-F0A7E6478A24}" type="presParOf" srcId="{70744289-522B-476A-AE75-256BEC7A5BA2}" destId="{744D7DAF-CDE6-45B5-B3E4-016311C7B32F}" srcOrd="2" destOrd="0" presId="urn:microsoft.com/office/officeart/2018/2/layout/IconVerticalSolidList"/>
    <dgm:cxn modelId="{C5798B73-0081-4F4A-9086-FC78D29D86B7}" type="presParOf" srcId="{70744289-522B-476A-AE75-256BEC7A5BA2}" destId="{C91490CB-FDAD-403C-B7C3-6F74FE5EC9F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994255-AE1E-4B4A-9EEE-906918A59CA6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367A7DAD-BAA1-438F-B6B5-0C265F3316EE}">
      <dgm:prSet/>
      <dgm:spPr/>
      <dgm:t>
        <a:bodyPr/>
        <a:lstStyle/>
        <a:p>
          <a:r>
            <a:rPr lang="en-US" b="1">
              <a:latin typeface="+mn-lt"/>
            </a:rPr>
            <a:t>Which </a:t>
          </a:r>
          <a:r>
            <a:rPr lang="en-US" b="0" i="0">
              <a:latin typeface="+mn-lt"/>
            </a:rPr>
            <a:t> </a:t>
          </a:r>
          <a:r>
            <a:rPr lang="en-US" b="1">
              <a:latin typeface="+mn-lt"/>
            </a:rPr>
            <a:t>room type have been reserved the most?</a:t>
          </a:r>
          <a:endParaRPr lang="en-US">
            <a:latin typeface="+mn-lt"/>
          </a:endParaRPr>
        </a:p>
      </dgm:t>
    </dgm:pt>
    <dgm:pt modelId="{F8FE2390-618A-43C0-9C04-5137C971B60E}" type="parTrans" cxnId="{8665F923-4A43-4508-9E91-18EE39B028ED}">
      <dgm:prSet/>
      <dgm:spPr/>
      <dgm:t>
        <a:bodyPr/>
        <a:lstStyle/>
        <a:p>
          <a:endParaRPr lang="en-US"/>
        </a:p>
      </dgm:t>
    </dgm:pt>
    <dgm:pt modelId="{454F5A21-A4AA-4450-A1F0-1BA5496C320E}" type="sibTrans" cxnId="{8665F923-4A43-4508-9E91-18EE39B028ED}">
      <dgm:prSet/>
      <dgm:spPr/>
      <dgm:t>
        <a:bodyPr/>
        <a:lstStyle/>
        <a:p>
          <a:endParaRPr lang="en-US"/>
        </a:p>
      </dgm:t>
    </dgm:pt>
    <dgm:pt modelId="{5CF0099A-C660-49B6-B462-CDE1AF450F57}">
      <dgm:prSet/>
      <dgm:spPr/>
      <dgm:t>
        <a:bodyPr/>
        <a:lstStyle/>
        <a:p>
          <a:r>
            <a:rPr lang="en-US" dirty="0">
              <a:latin typeface="+mn-lt"/>
            </a:rPr>
            <a:t>Room type </a:t>
          </a:r>
          <a:r>
            <a:rPr lang="en-US" b="1" i="1" dirty="0">
              <a:latin typeface="+mn-lt"/>
            </a:rPr>
            <a:t>‘A’</a:t>
          </a:r>
          <a:r>
            <a:rPr lang="en-US" dirty="0">
              <a:latin typeface="+mn-lt"/>
            </a:rPr>
            <a:t> had been reserved the most with 72.02%  While room type </a:t>
          </a:r>
          <a:r>
            <a:rPr lang="en-US" b="1" i="1" dirty="0">
              <a:latin typeface="+mn-lt"/>
            </a:rPr>
            <a:t>‘L’ </a:t>
          </a:r>
          <a:r>
            <a:rPr lang="en-US" dirty="0">
              <a:latin typeface="+mn-lt"/>
            </a:rPr>
            <a:t>had the least number of reservations of 0.05%</a:t>
          </a:r>
        </a:p>
      </dgm:t>
    </dgm:pt>
    <dgm:pt modelId="{E88A6A0A-6254-4490-BDD1-E0EFCB823BCA}" type="parTrans" cxnId="{15C44F56-B5C1-48B4-BFB4-CF852231D031}">
      <dgm:prSet/>
      <dgm:spPr/>
      <dgm:t>
        <a:bodyPr/>
        <a:lstStyle/>
        <a:p>
          <a:endParaRPr lang="en-US"/>
        </a:p>
      </dgm:t>
    </dgm:pt>
    <dgm:pt modelId="{692B1124-67F8-41E7-BB3B-B0E719CB9D39}" type="sibTrans" cxnId="{15C44F56-B5C1-48B4-BFB4-CF852231D031}">
      <dgm:prSet/>
      <dgm:spPr/>
      <dgm:t>
        <a:bodyPr/>
        <a:lstStyle/>
        <a:p>
          <a:endParaRPr lang="en-US"/>
        </a:p>
      </dgm:t>
    </dgm:pt>
    <dgm:pt modelId="{DFA8B1FF-8838-494E-8E06-00132B5A52BA}">
      <dgm:prSet/>
      <dgm:spPr/>
      <dgm:t>
        <a:bodyPr/>
        <a:lstStyle/>
        <a:p>
          <a:r>
            <a:rPr lang="en-US" b="1">
              <a:latin typeface="+mn-lt"/>
            </a:rPr>
            <a:t>What is the average number of adults per?</a:t>
          </a:r>
          <a:endParaRPr lang="en-US">
            <a:latin typeface="+mn-lt"/>
          </a:endParaRPr>
        </a:p>
      </dgm:t>
    </dgm:pt>
    <dgm:pt modelId="{A98CC682-4A5E-46A8-B874-5C7245F29246}" type="parTrans" cxnId="{2B6A65D5-13E9-44D5-AEFA-46AF4D73478D}">
      <dgm:prSet/>
      <dgm:spPr/>
      <dgm:t>
        <a:bodyPr/>
        <a:lstStyle/>
        <a:p>
          <a:endParaRPr lang="en-US"/>
        </a:p>
      </dgm:t>
    </dgm:pt>
    <dgm:pt modelId="{B03F1057-1F5C-4FFD-92C8-753485934C9D}" type="sibTrans" cxnId="{2B6A65D5-13E9-44D5-AEFA-46AF4D73478D}">
      <dgm:prSet/>
      <dgm:spPr/>
      <dgm:t>
        <a:bodyPr/>
        <a:lstStyle/>
        <a:p>
          <a:endParaRPr lang="en-US"/>
        </a:p>
      </dgm:t>
    </dgm:pt>
    <dgm:pt modelId="{9E1DB3A2-FEFB-45E0-8FBE-27C1F88F0C7C}">
      <dgm:prSet/>
      <dgm:spPr/>
      <dgm:t>
        <a:bodyPr/>
        <a:lstStyle/>
        <a:p>
          <a:r>
            <a:rPr lang="en-US">
              <a:latin typeface="+mn-lt"/>
            </a:rPr>
            <a:t>The average number of adults per reservation is </a:t>
          </a:r>
          <a:r>
            <a:rPr lang="en-US" b="1">
              <a:latin typeface="+mn-lt"/>
            </a:rPr>
            <a:t>reservation2</a:t>
          </a:r>
          <a:r>
            <a:rPr lang="en-US">
              <a:latin typeface="+mn-lt"/>
            </a:rPr>
            <a:t>.</a:t>
          </a:r>
        </a:p>
      </dgm:t>
    </dgm:pt>
    <dgm:pt modelId="{9D2AD7F8-9017-467C-B7A0-2112F7DF982D}" type="parTrans" cxnId="{65588422-18BB-4148-A4FC-85A493F6F283}">
      <dgm:prSet/>
      <dgm:spPr/>
      <dgm:t>
        <a:bodyPr/>
        <a:lstStyle/>
        <a:p>
          <a:endParaRPr lang="en-US"/>
        </a:p>
      </dgm:t>
    </dgm:pt>
    <dgm:pt modelId="{0586E4C9-E82D-4912-86D7-9AD299EA535B}" type="sibTrans" cxnId="{65588422-18BB-4148-A4FC-85A493F6F283}">
      <dgm:prSet/>
      <dgm:spPr/>
      <dgm:t>
        <a:bodyPr/>
        <a:lstStyle/>
        <a:p>
          <a:endParaRPr lang="en-US"/>
        </a:p>
      </dgm:t>
    </dgm:pt>
    <dgm:pt modelId="{8D437EE1-A2A7-4C62-ACC0-5F1A183119FB}">
      <dgm:prSet/>
      <dgm:spPr/>
      <dgm:t>
        <a:bodyPr/>
        <a:lstStyle/>
        <a:p>
          <a:r>
            <a:rPr lang="en-US" b="1">
              <a:latin typeface="+mn-lt"/>
            </a:rPr>
            <a:t>what is the average number of children/babies per reservation?</a:t>
          </a:r>
          <a:endParaRPr lang="en-US">
            <a:latin typeface="+mn-lt"/>
          </a:endParaRPr>
        </a:p>
      </dgm:t>
    </dgm:pt>
    <dgm:pt modelId="{6C6293D6-7B0F-4BF8-9EE9-A625D6A0E998}" type="parTrans" cxnId="{B8AB7203-5433-487D-A121-3FE59B22A85E}">
      <dgm:prSet/>
      <dgm:spPr/>
      <dgm:t>
        <a:bodyPr/>
        <a:lstStyle/>
        <a:p>
          <a:endParaRPr lang="en-US"/>
        </a:p>
      </dgm:t>
    </dgm:pt>
    <dgm:pt modelId="{1811E04A-AEFA-4B01-94F3-6FC19383A4A7}" type="sibTrans" cxnId="{B8AB7203-5433-487D-A121-3FE59B22A85E}">
      <dgm:prSet/>
      <dgm:spPr/>
      <dgm:t>
        <a:bodyPr/>
        <a:lstStyle/>
        <a:p>
          <a:endParaRPr lang="en-US"/>
        </a:p>
      </dgm:t>
    </dgm:pt>
    <dgm:pt modelId="{990A8001-BE1E-46D6-B004-BDD993EED6AC}">
      <dgm:prSet/>
      <dgm:spPr/>
      <dgm:t>
        <a:bodyPr/>
        <a:lstStyle/>
        <a:p>
          <a:r>
            <a:rPr lang="en-US">
              <a:latin typeface="+mn-lt"/>
            </a:rPr>
            <a:t>The average number for both babies and children is </a:t>
          </a:r>
          <a:r>
            <a:rPr lang="en-US" b="1">
              <a:latin typeface="+mn-lt"/>
            </a:rPr>
            <a:t>1.</a:t>
          </a:r>
          <a:endParaRPr lang="en-US">
            <a:latin typeface="+mn-lt"/>
          </a:endParaRPr>
        </a:p>
      </dgm:t>
    </dgm:pt>
    <dgm:pt modelId="{F0B1C540-47D3-4B68-823C-29A4D7A3D316}" type="parTrans" cxnId="{DB375FA8-5A21-40B4-9AD4-FFF7F598749A}">
      <dgm:prSet/>
      <dgm:spPr/>
      <dgm:t>
        <a:bodyPr/>
        <a:lstStyle/>
        <a:p>
          <a:endParaRPr lang="en-US"/>
        </a:p>
      </dgm:t>
    </dgm:pt>
    <dgm:pt modelId="{DAE757F6-3A71-4086-AE68-4170BA7780DF}" type="sibTrans" cxnId="{DB375FA8-5A21-40B4-9AD4-FFF7F598749A}">
      <dgm:prSet/>
      <dgm:spPr/>
      <dgm:t>
        <a:bodyPr/>
        <a:lstStyle/>
        <a:p>
          <a:endParaRPr lang="en-US"/>
        </a:p>
      </dgm:t>
    </dgm:pt>
    <dgm:pt modelId="{7FF47812-A87D-4128-8661-70585D200B24}">
      <dgm:prSet/>
      <dgm:spPr/>
      <dgm:t>
        <a:bodyPr/>
        <a:lstStyle/>
        <a:p>
          <a:r>
            <a:rPr lang="en-US" b="1">
              <a:latin typeface="+mn-lt"/>
            </a:rPr>
            <a:t>What is the average number of waiting list days?</a:t>
          </a:r>
          <a:endParaRPr lang="en-US">
            <a:latin typeface="+mn-lt"/>
          </a:endParaRPr>
        </a:p>
      </dgm:t>
    </dgm:pt>
    <dgm:pt modelId="{8BC62136-3A7B-4D66-88BB-2FDA797F0450}" type="parTrans" cxnId="{D17CC7E1-60CB-40F2-9D01-F9D8338B7EA2}">
      <dgm:prSet/>
      <dgm:spPr/>
      <dgm:t>
        <a:bodyPr/>
        <a:lstStyle/>
        <a:p>
          <a:endParaRPr lang="en-US"/>
        </a:p>
      </dgm:t>
    </dgm:pt>
    <dgm:pt modelId="{9D96832F-84F1-4084-B1EB-C987BEAF9D09}" type="sibTrans" cxnId="{D17CC7E1-60CB-40F2-9D01-F9D8338B7EA2}">
      <dgm:prSet/>
      <dgm:spPr/>
      <dgm:t>
        <a:bodyPr/>
        <a:lstStyle/>
        <a:p>
          <a:endParaRPr lang="en-US"/>
        </a:p>
      </dgm:t>
    </dgm:pt>
    <dgm:pt modelId="{804930C9-C896-4B03-8282-4CF6816C985E}">
      <dgm:prSet/>
      <dgm:spPr/>
      <dgm:t>
        <a:bodyPr/>
        <a:lstStyle/>
        <a:p>
          <a:r>
            <a:rPr lang="en-US" b="1">
              <a:latin typeface="+mn-lt"/>
            </a:rPr>
            <a:t>2 </a:t>
          </a:r>
          <a:r>
            <a:rPr lang="en-US">
              <a:latin typeface="+mn-lt"/>
            </a:rPr>
            <a:t>is the average number of waiting list days per reservation.</a:t>
          </a:r>
        </a:p>
      </dgm:t>
    </dgm:pt>
    <dgm:pt modelId="{0D44733B-35EF-48A0-B37F-B341D7952E37}" type="parTrans" cxnId="{D9846DB5-3780-42DF-926B-EC1EA899314C}">
      <dgm:prSet/>
      <dgm:spPr/>
      <dgm:t>
        <a:bodyPr/>
        <a:lstStyle/>
        <a:p>
          <a:endParaRPr lang="en-US"/>
        </a:p>
      </dgm:t>
    </dgm:pt>
    <dgm:pt modelId="{C84B051B-8D01-458D-B848-AF908F7D3E94}" type="sibTrans" cxnId="{D9846DB5-3780-42DF-926B-EC1EA899314C}">
      <dgm:prSet/>
      <dgm:spPr/>
      <dgm:t>
        <a:bodyPr/>
        <a:lstStyle/>
        <a:p>
          <a:endParaRPr lang="en-US"/>
        </a:p>
      </dgm:t>
    </dgm:pt>
    <dgm:pt modelId="{0A4017B9-7755-4529-8BF3-F3B204433CB7}" type="pres">
      <dgm:prSet presAssocID="{F1994255-AE1E-4B4A-9EEE-906918A59CA6}" presName="vert0" presStyleCnt="0">
        <dgm:presLayoutVars>
          <dgm:dir/>
          <dgm:animOne val="branch"/>
          <dgm:animLvl val="lvl"/>
        </dgm:presLayoutVars>
      </dgm:prSet>
      <dgm:spPr/>
    </dgm:pt>
    <dgm:pt modelId="{B588E782-3C41-4C04-AFBC-BE246518F8F6}" type="pres">
      <dgm:prSet presAssocID="{367A7DAD-BAA1-438F-B6B5-0C265F3316EE}" presName="thickLine" presStyleLbl="alignNode1" presStyleIdx="0" presStyleCnt="8"/>
      <dgm:spPr/>
    </dgm:pt>
    <dgm:pt modelId="{3180A9E3-1E51-4125-99DA-F8F772726E99}" type="pres">
      <dgm:prSet presAssocID="{367A7DAD-BAA1-438F-B6B5-0C265F3316EE}" presName="horz1" presStyleCnt="0"/>
      <dgm:spPr/>
    </dgm:pt>
    <dgm:pt modelId="{57C81558-7017-401F-9CF8-155241B93ADD}" type="pres">
      <dgm:prSet presAssocID="{367A7DAD-BAA1-438F-B6B5-0C265F3316EE}" presName="tx1" presStyleLbl="revTx" presStyleIdx="0" presStyleCnt="8"/>
      <dgm:spPr/>
    </dgm:pt>
    <dgm:pt modelId="{B0DEB07C-0422-4B28-9B7E-17673DF91846}" type="pres">
      <dgm:prSet presAssocID="{367A7DAD-BAA1-438F-B6B5-0C265F3316EE}" presName="vert1" presStyleCnt="0"/>
      <dgm:spPr/>
    </dgm:pt>
    <dgm:pt modelId="{28D879BC-4465-4F93-AFA0-9321E551B98D}" type="pres">
      <dgm:prSet presAssocID="{5CF0099A-C660-49B6-B462-CDE1AF450F57}" presName="thickLine" presStyleLbl="alignNode1" presStyleIdx="1" presStyleCnt="8"/>
      <dgm:spPr/>
    </dgm:pt>
    <dgm:pt modelId="{743EA7A4-607C-4085-886E-5D16333BA20A}" type="pres">
      <dgm:prSet presAssocID="{5CF0099A-C660-49B6-B462-CDE1AF450F57}" presName="horz1" presStyleCnt="0"/>
      <dgm:spPr/>
    </dgm:pt>
    <dgm:pt modelId="{20F1770A-201E-4DAE-BDF2-D5D38DEB28D1}" type="pres">
      <dgm:prSet presAssocID="{5CF0099A-C660-49B6-B462-CDE1AF450F57}" presName="tx1" presStyleLbl="revTx" presStyleIdx="1" presStyleCnt="8"/>
      <dgm:spPr/>
    </dgm:pt>
    <dgm:pt modelId="{D473FA33-B980-45C7-9378-8EA1FCA08A8A}" type="pres">
      <dgm:prSet presAssocID="{5CF0099A-C660-49B6-B462-CDE1AF450F57}" presName="vert1" presStyleCnt="0"/>
      <dgm:spPr/>
    </dgm:pt>
    <dgm:pt modelId="{094B6A05-6AB3-45D0-8852-503B0E727FF2}" type="pres">
      <dgm:prSet presAssocID="{DFA8B1FF-8838-494E-8E06-00132B5A52BA}" presName="thickLine" presStyleLbl="alignNode1" presStyleIdx="2" presStyleCnt="8"/>
      <dgm:spPr/>
    </dgm:pt>
    <dgm:pt modelId="{65F38DBD-567B-4F2E-986B-2470A0D8B335}" type="pres">
      <dgm:prSet presAssocID="{DFA8B1FF-8838-494E-8E06-00132B5A52BA}" presName="horz1" presStyleCnt="0"/>
      <dgm:spPr/>
    </dgm:pt>
    <dgm:pt modelId="{A3F87515-E32A-4FC9-A157-6CF00A185342}" type="pres">
      <dgm:prSet presAssocID="{DFA8B1FF-8838-494E-8E06-00132B5A52BA}" presName="tx1" presStyleLbl="revTx" presStyleIdx="2" presStyleCnt="8"/>
      <dgm:spPr/>
    </dgm:pt>
    <dgm:pt modelId="{83D8061C-812A-40F0-8907-120E5C8FF4B9}" type="pres">
      <dgm:prSet presAssocID="{DFA8B1FF-8838-494E-8E06-00132B5A52BA}" presName="vert1" presStyleCnt="0"/>
      <dgm:spPr/>
    </dgm:pt>
    <dgm:pt modelId="{32720894-A430-4820-AE6E-E724C5FE2798}" type="pres">
      <dgm:prSet presAssocID="{9E1DB3A2-FEFB-45E0-8FBE-27C1F88F0C7C}" presName="thickLine" presStyleLbl="alignNode1" presStyleIdx="3" presStyleCnt="8"/>
      <dgm:spPr/>
    </dgm:pt>
    <dgm:pt modelId="{25FAF01D-FD8D-4A43-9D62-889B11A5C1C9}" type="pres">
      <dgm:prSet presAssocID="{9E1DB3A2-FEFB-45E0-8FBE-27C1F88F0C7C}" presName="horz1" presStyleCnt="0"/>
      <dgm:spPr/>
    </dgm:pt>
    <dgm:pt modelId="{36B8CF1C-391B-453D-A584-42C4F39DFF80}" type="pres">
      <dgm:prSet presAssocID="{9E1DB3A2-FEFB-45E0-8FBE-27C1F88F0C7C}" presName="tx1" presStyleLbl="revTx" presStyleIdx="3" presStyleCnt="8"/>
      <dgm:spPr/>
    </dgm:pt>
    <dgm:pt modelId="{DE65DCDA-1302-435A-B85C-FB18CC5A26B2}" type="pres">
      <dgm:prSet presAssocID="{9E1DB3A2-FEFB-45E0-8FBE-27C1F88F0C7C}" presName="vert1" presStyleCnt="0"/>
      <dgm:spPr/>
    </dgm:pt>
    <dgm:pt modelId="{CD277D66-E811-47E6-85A8-9310C9F46870}" type="pres">
      <dgm:prSet presAssocID="{8D437EE1-A2A7-4C62-ACC0-5F1A183119FB}" presName="thickLine" presStyleLbl="alignNode1" presStyleIdx="4" presStyleCnt="8"/>
      <dgm:spPr/>
    </dgm:pt>
    <dgm:pt modelId="{BA42E123-97E1-4E24-BF7C-EFB0A23EF005}" type="pres">
      <dgm:prSet presAssocID="{8D437EE1-A2A7-4C62-ACC0-5F1A183119FB}" presName="horz1" presStyleCnt="0"/>
      <dgm:spPr/>
    </dgm:pt>
    <dgm:pt modelId="{B0B20A0A-7943-46F5-BC91-10409DF6CF16}" type="pres">
      <dgm:prSet presAssocID="{8D437EE1-A2A7-4C62-ACC0-5F1A183119FB}" presName="tx1" presStyleLbl="revTx" presStyleIdx="4" presStyleCnt="8"/>
      <dgm:spPr/>
    </dgm:pt>
    <dgm:pt modelId="{9DB94DD9-2560-4525-8636-60F006249D7B}" type="pres">
      <dgm:prSet presAssocID="{8D437EE1-A2A7-4C62-ACC0-5F1A183119FB}" presName="vert1" presStyleCnt="0"/>
      <dgm:spPr/>
    </dgm:pt>
    <dgm:pt modelId="{F3220EA5-E377-483D-9B5C-DBE335F1E85D}" type="pres">
      <dgm:prSet presAssocID="{990A8001-BE1E-46D6-B004-BDD993EED6AC}" presName="thickLine" presStyleLbl="alignNode1" presStyleIdx="5" presStyleCnt="8"/>
      <dgm:spPr/>
    </dgm:pt>
    <dgm:pt modelId="{034D6E60-5AC3-44EA-88D2-5E089E1C7403}" type="pres">
      <dgm:prSet presAssocID="{990A8001-BE1E-46D6-B004-BDD993EED6AC}" presName="horz1" presStyleCnt="0"/>
      <dgm:spPr/>
    </dgm:pt>
    <dgm:pt modelId="{F7A1BE60-80D1-4BB9-96B3-D85A1BCD310C}" type="pres">
      <dgm:prSet presAssocID="{990A8001-BE1E-46D6-B004-BDD993EED6AC}" presName="tx1" presStyleLbl="revTx" presStyleIdx="5" presStyleCnt="8"/>
      <dgm:spPr/>
    </dgm:pt>
    <dgm:pt modelId="{29801118-2CDF-4030-BCEC-F821E2D37EBC}" type="pres">
      <dgm:prSet presAssocID="{990A8001-BE1E-46D6-B004-BDD993EED6AC}" presName="vert1" presStyleCnt="0"/>
      <dgm:spPr/>
    </dgm:pt>
    <dgm:pt modelId="{E8D22F8E-D590-4932-8BC1-F8A0AA0B4372}" type="pres">
      <dgm:prSet presAssocID="{7FF47812-A87D-4128-8661-70585D200B24}" presName="thickLine" presStyleLbl="alignNode1" presStyleIdx="6" presStyleCnt="8"/>
      <dgm:spPr/>
    </dgm:pt>
    <dgm:pt modelId="{FB3298EE-ECD5-41EC-8E38-7A203BE17D22}" type="pres">
      <dgm:prSet presAssocID="{7FF47812-A87D-4128-8661-70585D200B24}" presName="horz1" presStyleCnt="0"/>
      <dgm:spPr/>
    </dgm:pt>
    <dgm:pt modelId="{E59E8CEB-6DB5-4D9A-9A3E-6CCEDD6A325E}" type="pres">
      <dgm:prSet presAssocID="{7FF47812-A87D-4128-8661-70585D200B24}" presName="tx1" presStyleLbl="revTx" presStyleIdx="6" presStyleCnt="8"/>
      <dgm:spPr/>
    </dgm:pt>
    <dgm:pt modelId="{362AA11F-B9BA-4A7B-A409-EC4B711C6CE3}" type="pres">
      <dgm:prSet presAssocID="{7FF47812-A87D-4128-8661-70585D200B24}" presName="vert1" presStyleCnt="0"/>
      <dgm:spPr/>
    </dgm:pt>
    <dgm:pt modelId="{370BB676-6578-4F3A-A65A-847BEE909EC4}" type="pres">
      <dgm:prSet presAssocID="{804930C9-C896-4B03-8282-4CF6816C985E}" presName="thickLine" presStyleLbl="alignNode1" presStyleIdx="7" presStyleCnt="8"/>
      <dgm:spPr/>
    </dgm:pt>
    <dgm:pt modelId="{3B42D5C6-BB2B-48F6-873B-6EB67FA007AF}" type="pres">
      <dgm:prSet presAssocID="{804930C9-C896-4B03-8282-4CF6816C985E}" presName="horz1" presStyleCnt="0"/>
      <dgm:spPr/>
    </dgm:pt>
    <dgm:pt modelId="{F8F7DD67-8875-47DB-905B-36FA5B0940C1}" type="pres">
      <dgm:prSet presAssocID="{804930C9-C896-4B03-8282-4CF6816C985E}" presName="tx1" presStyleLbl="revTx" presStyleIdx="7" presStyleCnt="8"/>
      <dgm:spPr/>
    </dgm:pt>
    <dgm:pt modelId="{FA90CE8B-2B3A-44CC-82CC-94A7E9A60B98}" type="pres">
      <dgm:prSet presAssocID="{804930C9-C896-4B03-8282-4CF6816C985E}" presName="vert1" presStyleCnt="0"/>
      <dgm:spPr/>
    </dgm:pt>
  </dgm:ptLst>
  <dgm:cxnLst>
    <dgm:cxn modelId="{B8AB7203-5433-487D-A121-3FE59B22A85E}" srcId="{F1994255-AE1E-4B4A-9EEE-906918A59CA6}" destId="{8D437EE1-A2A7-4C62-ACC0-5F1A183119FB}" srcOrd="4" destOrd="0" parTransId="{6C6293D6-7B0F-4BF8-9EE9-A625D6A0E998}" sibTransId="{1811E04A-AEFA-4B01-94F3-6FC19383A4A7}"/>
    <dgm:cxn modelId="{E483820C-52C1-493A-A76C-49C07CD4F68B}" type="presOf" srcId="{7FF47812-A87D-4128-8661-70585D200B24}" destId="{E59E8CEB-6DB5-4D9A-9A3E-6CCEDD6A325E}" srcOrd="0" destOrd="0" presId="urn:microsoft.com/office/officeart/2008/layout/LinedList"/>
    <dgm:cxn modelId="{A2F66F0D-CF2F-4CA6-9363-7240443576A0}" type="presOf" srcId="{8D437EE1-A2A7-4C62-ACC0-5F1A183119FB}" destId="{B0B20A0A-7943-46F5-BC91-10409DF6CF16}" srcOrd="0" destOrd="0" presId="urn:microsoft.com/office/officeart/2008/layout/LinedList"/>
    <dgm:cxn modelId="{65588422-18BB-4148-A4FC-85A493F6F283}" srcId="{F1994255-AE1E-4B4A-9EEE-906918A59CA6}" destId="{9E1DB3A2-FEFB-45E0-8FBE-27C1F88F0C7C}" srcOrd="3" destOrd="0" parTransId="{9D2AD7F8-9017-467C-B7A0-2112F7DF982D}" sibTransId="{0586E4C9-E82D-4912-86D7-9AD299EA535B}"/>
    <dgm:cxn modelId="{8665F923-4A43-4508-9E91-18EE39B028ED}" srcId="{F1994255-AE1E-4B4A-9EEE-906918A59CA6}" destId="{367A7DAD-BAA1-438F-B6B5-0C265F3316EE}" srcOrd="0" destOrd="0" parTransId="{F8FE2390-618A-43C0-9C04-5137C971B60E}" sibTransId="{454F5A21-A4AA-4450-A1F0-1BA5496C320E}"/>
    <dgm:cxn modelId="{AA154836-9AC4-4B08-9A6C-3C54925BCDAB}" type="presOf" srcId="{F1994255-AE1E-4B4A-9EEE-906918A59CA6}" destId="{0A4017B9-7755-4529-8BF3-F3B204433CB7}" srcOrd="0" destOrd="0" presId="urn:microsoft.com/office/officeart/2008/layout/LinedList"/>
    <dgm:cxn modelId="{97DDC636-3065-4A37-903A-8952A430D136}" type="presOf" srcId="{9E1DB3A2-FEFB-45E0-8FBE-27C1F88F0C7C}" destId="{36B8CF1C-391B-453D-A584-42C4F39DFF80}" srcOrd="0" destOrd="0" presId="urn:microsoft.com/office/officeart/2008/layout/LinedList"/>
    <dgm:cxn modelId="{CBE44C3B-D1F6-4D37-8A55-A4726E99916D}" type="presOf" srcId="{367A7DAD-BAA1-438F-B6B5-0C265F3316EE}" destId="{57C81558-7017-401F-9CF8-155241B93ADD}" srcOrd="0" destOrd="0" presId="urn:microsoft.com/office/officeart/2008/layout/LinedList"/>
    <dgm:cxn modelId="{15C44F56-B5C1-48B4-BFB4-CF852231D031}" srcId="{F1994255-AE1E-4B4A-9EEE-906918A59CA6}" destId="{5CF0099A-C660-49B6-B462-CDE1AF450F57}" srcOrd="1" destOrd="0" parTransId="{E88A6A0A-6254-4490-BDD1-E0EFCB823BCA}" sibTransId="{692B1124-67F8-41E7-BB3B-B0E719CB9D39}"/>
    <dgm:cxn modelId="{FA137B99-71DD-4C33-9BF2-62F52A4DC682}" type="presOf" srcId="{DFA8B1FF-8838-494E-8E06-00132B5A52BA}" destId="{A3F87515-E32A-4FC9-A157-6CF00A185342}" srcOrd="0" destOrd="0" presId="urn:microsoft.com/office/officeart/2008/layout/LinedList"/>
    <dgm:cxn modelId="{249EE09D-21DD-4BD7-8E82-B6335DF2E957}" type="presOf" srcId="{5CF0099A-C660-49B6-B462-CDE1AF450F57}" destId="{20F1770A-201E-4DAE-BDF2-D5D38DEB28D1}" srcOrd="0" destOrd="0" presId="urn:microsoft.com/office/officeart/2008/layout/LinedList"/>
    <dgm:cxn modelId="{DB375FA8-5A21-40B4-9AD4-FFF7F598749A}" srcId="{F1994255-AE1E-4B4A-9EEE-906918A59CA6}" destId="{990A8001-BE1E-46D6-B004-BDD993EED6AC}" srcOrd="5" destOrd="0" parTransId="{F0B1C540-47D3-4B68-823C-29A4D7A3D316}" sibTransId="{DAE757F6-3A71-4086-AE68-4170BA7780DF}"/>
    <dgm:cxn modelId="{D9846DB5-3780-42DF-926B-EC1EA899314C}" srcId="{F1994255-AE1E-4B4A-9EEE-906918A59CA6}" destId="{804930C9-C896-4B03-8282-4CF6816C985E}" srcOrd="7" destOrd="0" parTransId="{0D44733B-35EF-48A0-B37F-B341D7952E37}" sibTransId="{C84B051B-8D01-458D-B848-AF908F7D3E94}"/>
    <dgm:cxn modelId="{E0B42BD2-0ACE-4C9D-947F-9018AD36737E}" type="presOf" srcId="{990A8001-BE1E-46D6-B004-BDD993EED6AC}" destId="{F7A1BE60-80D1-4BB9-96B3-D85A1BCD310C}" srcOrd="0" destOrd="0" presId="urn:microsoft.com/office/officeart/2008/layout/LinedList"/>
    <dgm:cxn modelId="{2B6A65D5-13E9-44D5-AEFA-46AF4D73478D}" srcId="{F1994255-AE1E-4B4A-9EEE-906918A59CA6}" destId="{DFA8B1FF-8838-494E-8E06-00132B5A52BA}" srcOrd="2" destOrd="0" parTransId="{A98CC682-4A5E-46A8-B874-5C7245F29246}" sibTransId="{B03F1057-1F5C-4FFD-92C8-753485934C9D}"/>
    <dgm:cxn modelId="{D17CC7E1-60CB-40F2-9D01-F9D8338B7EA2}" srcId="{F1994255-AE1E-4B4A-9EEE-906918A59CA6}" destId="{7FF47812-A87D-4128-8661-70585D200B24}" srcOrd="6" destOrd="0" parTransId="{8BC62136-3A7B-4D66-88BB-2FDA797F0450}" sibTransId="{9D96832F-84F1-4084-B1EB-C987BEAF9D09}"/>
    <dgm:cxn modelId="{5116DFF5-78D2-4AB6-98BF-1550934DA2DF}" type="presOf" srcId="{804930C9-C896-4B03-8282-4CF6816C985E}" destId="{F8F7DD67-8875-47DB-905B-36FA5B0940C1}" srcOrd="0" destOrd="0" presId="urn:microsoft.com/office/officeart/2008/layout/LinedList"/>
    <dgm:cxn modelId="{BB5A38D6-38EA-477D-9EC7-C031088A537A}" type="presParOf" srcId="{0A4017B9-7755-4529-8BF3-F3B204433CB7}" destId="{B588E782-3C41-4C04-AFBC-BE246518F8F6}" srcOrd="0" destOrd="0" presId="urn:microsoft.com/office/officeart/2008/layout/LinedList"/>
    <dgm:cxn modelId="{F77967CB-4EA3-4C17-A23F-9AF02E5D0915}" type="presParOf" srcId="{0A4017B9-7755-4529-8BF3-F3B204433CB7}" destId="{3180A9E3-1E51-4125-99DA-F8F772726E99}" srcOrd="1" destOrd="0" presId="urn:microsoft.com/office/officeart/2008/layout/LinedList"/>
    <dgm:cxn modelId="{C9B6C034-B30F-4A4D-A3D6-92E25409F0CC}" type="presParOf" srcId="{3180A9E3-1E51-4125-99DA-F8F772726E99}" destId="{57C81558-7017-401F-9CF8-155241B93ADD}" srcOrd="0" destOrd="0" presId="urn:microsoft.com/office/officeart/2008/layout/LinedList"/>
    <dgm:cxn modelId="{176A9FC0-52BA-4F71-BAD2-D92B59B057E2}" type="presParOf" srcId="{3180A9E3-1E51-4125-99DA-F8F772726E99}" destId="{B0DEB07C-0422-4B28-9B7E-17673DF91846}" srcOrd="1" destOrd="0" presId="urn:microsoft.com/office/officeart/2008/layout/LinedList"/>
    <dgm:cxn modelId="{E1D50F87-DC4D-4F0B-8D7C-037774BAECC9}" type="presParOf" srcId="{0A4017B9-7755-4529-8BF3-F3B204433CB7}" destId="{28D879BC-4465-4F93-AFA0-9321E551B98D}" srcOrd="2" destOrd="0" presId="urn:microsoft.com/office/officeart/2008/layout/LinedList"/>
    <dgm:cxn modelId="{A834C20E-FD1C-456D-ADE4-53C0D76E59C9}" type="presParOf" srcId="{0A4017B9-7755-4529-8BF3-F3B204433CB7}" destId="{743EA7A4-607C-4085-886E-5D16333BA20A}" srcOrd="3" destOrd="0" presId="urn:microsoft.com/office/officeart/2008/layout/LinedList"/>
    <dgm:cxn modelId="{31FE2FF8-8EAA-41B6-81D8-62A946F4971A}" type="presParOf" srcId="{743EA7A4-607C-4085-886E-5D16333BA20A}" destId="{20F1770A-201E-4DAE-BDF2-D5D38DEB28D1}" srcOrd="0" destOrd="0" presId="urn:microsoft.com/office/officeart/2008/layout/LinedList"/>
    <dgm:cxn modelId="{F51A49D5-BF5D-4898-9D3D-AD1C9864FB7F}" type="presParOf" srcId="{743EA7A4-607C-4085-886E-5D16333BA20A}" destId="{D473FA33-B980-45C7-9378-8EA1FCA08A8A}" srcOrd="1" destOrd="0" presId="urn:microsoft.com/office/officeart/2008/layout/LinedList"/>
    <dgm:cxn modelId="{41B636F9-9BD5-4979-A89A-0CC0234B9DB9}" type="presParOf" srcId="{0A4017B9-7755-4529-8BF3-F3B204433CB7}" destId="{094B6A05-6AB3-45D0-8852-503B0E727FF2}" srcOrd="4" destOrd="0" presId="urn:microsoft.com/office/officeart/2008/layout/LinedList"/>
    <dgm:cxn modelId="{AB47A1F6-8A02-4012-8D84-7757580E3397}" type="presParOf" srcId="{0A4017B9-7755-4529-8BF3-F3B204433CB7}" destId="{65F38DBD-567B-4F2E-986B-2470A0D8B335}" srcOrd="5" destOrd="0" presId="urn:microsoft.com/office/officeart/2008/layout/LinedList"/>
    <dgm:cxn modelId="{A4B175D7-D7B4-4D8D-A76A-160A21DC1C0C}" type="presParOf" srcId="{65F38DBD-567B-4F2E-986B-2470A0D8B335}" destId="{A3F87515-E32A-4FC9-A157-6CF00A185342}" srcOrd="0" destOrd="0" presId="urn:microsoft.com/office/officeart/2008/layout/LinedList"/>
    <dgm:cxn modelId="{64A96E29-CA52-4D1D-AF79-E88D0E752C7B}" type="presParOf" srcId="{65F38DBD-567B-4F2E-986B-2470A0D8B335}" destId="{83D8061C-812A-40F0-8907-120E5C8FF4B9}" srcOrd="1" destOrd="0" presId="urn:microsoft.com/office/officeart/2008/layout/LinedList"/>
    <dgm:cxn modelId="{715A9A63-87A4-4FEB-98E7-112897474A2C}" type="presParOf" srcId="{0A4017B9-7755-4529-8BF3-F3B204433CB7}" destId="{32720894-A430-4820-AE6E-E724C5FE2798}" srcOrd="6" destOrd="0" presId="urn:microsoft.com/office/officeart/2008/layout/LinedList"/>
    <dgm:cxn modelId="{9F5C6648-B368-42C0-AF1D-8D47FE38067A}" type="presParOf" srcId="{0A4017B9-7755-4529-8BF3-F3B204433CB7}" destId="{25FAF01D-FD8D-4A43-9D62-889B11A5C1C9}" srcOrd="7" destOrd="0" presId="urn:microsoft.com/office/officeart/2008/layout/LinedList"/>
    <dgm:cxn modelId="{5BA92B03-90F4-48AD-8B17-4FEBB9487769}" type="presParOf" srcId="{25FAF01D-FD8D-4A43-9D62-889B11A5C1C9}" destId="{36B8CF1C-391B-453D-A584-42C4F39DFF80}" srcOrd="0" destOrd="0" presId="urn:microsoft.com/office/officeart/2008/layout/LinedList"/>
    <dgm:cxn modelId="{D9E0D663-8043-4FA7-AC6F-8FE9A24D571E}" type="presParOf" srcId="{25FAF01D-FD8D-4A43-9D62-889B11A5C1C9}" destId="{DE65DCDA-1302-435A-B85C-FB18CC5A26B2}" srcOrd="1" destOrd="0" presId="urn:microsoft.com/office/officeart/2008/layout/LinedList"/>
    <dgm:cxn modelId="{F1F49EB5-8D52-4AB4-ADC8-D2E971B263A2}" type="presParOf" srcId="{0A4017B9-7755-4529-8BF3-F3B204433CB7}" destId="{CD277D66-E811-47E6-85A8-9310C9F46870}" srcOrd="8" destOrd="0" presId="urn:microsoft.com/office/officeart/2008/layout/LinedList"/>
    <dgm:cxn modelId="{73FDCF02-E636-4A7E-A8AD-EE2AC5083587}" type="presParOf" srcId="{0A4017B9-7755-4529-8BF3-F3B204433CB7}" destId="{BA42E123-97E1-4E24-BF7C-EFB0A23EF005}" srcOrd="9" destOrd="0" presId="urn:microsoft.com/office/officeart/2008/layout/LinedList"/>
    <dgm:cxn modelId="{14A716EB-4CCA-4ADC-974E-1579C58A2343}" type="presParOf" srcId="{BA42E123-97E1-4E24-BF7C-EFB0A23EF005}" destId="{B0B20A0A-7943-46F5-BC91-10409DF6CF16}" srcOrd="0" destOrd="0" presId="urn:microsoft.com/office/officeart/2008/layout/LinedList"/>
    <dgm:cxn modelId="{6708A083-19F4-4C24-A046-DC6A1E7E3799}" type="presParOf" srcId="{BA42E123-97E1-4E24-BF7C-EFB0A23EF005}" destId="{9DB94DD9-2560-4525-8636-60F006249D7B}" srcOrd="1" destOrd="0" presId="urn:microsoft.com/office/officeart/2008/layout/LinedList"/>
    <dgm:cxn modelId="{2BF9E9B8-9143-4E30-8DC2-6201B987D008}" type="presParOf" srcId="{0A4017B9-7755-4529-8BF3-F3B204433CB7}" destId="{F3220EA5-E377-483D-9B5C-DBE335F1E85D}" srcOrd="10" destOrd="0" presId="urn:microsoft.com/office/officeart/2008/layout/LinedList"/>
    <dgm:cxn modelId="{AA87CAE1-E3B4-4618-B202-AFB1D5B83BA1}" type="presParOf" srcId="{0A4017B9-7755-4529-8BF3-F3B204433CB7}" destId="{034D6E60-5AC3-44EA-88D2-5E089E1C7403}" srcOrd="11" destOrd="0" presId="urn:microsoft.com/office/officeart/2008/layout/LinedList"/>
    <dgm:cxn modelId="{79E1B7DD-E91C-4373-85C4-81F68D22FDD8}" type="presParOf" srcId="{034D6E60-5AC3-44EA-88D2-5E089E1C7403}" destId="{F7A1BE60-80D1-4BB9-96B3-D85A1BCD310C}" srcOrd="0" destOrd="0" presId="urn:microsoft.com/office/officeart/2008/layout/LinedList"/>
    <dgm:cxn modelId="{F1544F7B-A374-4401-9F91-4DF20994BCA5}" type="presParOf" srcId="{034D6E60-5AC3-44EA-88D2-5E089E1C7403}" destId="{29801118-2CDF-4030-BCEC-F821E2D37EBC}" srcOrd="1" destOrd="0" presId="urn:microsoft.com/office/officeart/2008/layout/LinedList"/>
    <dgm:cxn modelId="{85752D09-D446-4E73-933B-D8841AA9D3D1}" type="presParOf" srcId="{0A4017B9-7755-4529-8BF3-F3B204433CB7}" destId="{E8D22F8E-D590-4932-8BC1-F8A0AA0B4372}" srcOrd="12" destOrd="0" presId="urn:microsoft.com/office/officeart/2008/layout/LinedList"/>
    <dgm:cxn modelId="{10F463B2-6969-4E53-937F-E37DB502628D}" type="presParOf" srcId="{0A4017B9-7755-4529-8BF3-F3B204433CB7}" destId="{FB3298EE-ECD5-41EC-8E38-7A203BE17D22}" srcOrd="13" destOrd="0" presId="urn:microsoft.com/office/officeart/2008/layout/LinedList"/>
    <dgm:cxn modelId="{D906BF94-ABB3-40EB-8FD7-45EDEB97CB00}" type="presParOf" srcId="{FB3298EE-ECD5-41EC-8E38-7A203BE17D22}" destId="{E59E8CEB-6DB5-4D9A-9A3E-6CCEDD6A325E}" srcOrd="0" destOrd="0" presId="urn:microsoft.com/office/officeart/2008/layout/LinedList"/>
    <dgm:cxn modelId="{033B0B74-1343-4744-85F4-949F1D0B5BF8}" type="presParOf" srcId="{FB3298EE-ECD5-41EC-8E38-7A203BE17D22}" destId="{362AA11F-B9BA-4A7B-A409-EC4B711C6CE3}" srcOrd="1" destOrd="0" presId="urn:microsoft.com/office/officeart/2008/layout/LinedList"/>
    <dgm:cxn modelId="{28729679-159D-4E25-8828-788DB49839B2}" type="presParOf" srcId="{0A4017B9-7755-4529-8BF3-F3B204433CB7}" destId="{370BB676-6578-4F3A-A65A-847BEE909EC4}" srcOrd="14" destOrd="0" presId="urn:microsoft.com/office/officeart/2008/layout/LinedList"/>
    <dgm:cxn modelId="{95F67293-7EAE-4E3D-A9C8-86F5D18A69FF}" type="presParOf" srcId="{0A4017B9-7755-4529-8BF3-F3B204433CB7}" destId="{3B42D5C6-BB2B-48F6-873B-6EB67FA007AF}" srcOrd="15" destOrd="0" presId="urn:microsoft.com/office/officeart/2008/layout/LinedList"/>
    <dgm:cxn modelId="{D6030149-47A9-4F6D-8816-24EF07F02AF9}" type="presParOf" srcId="{3B42D5C6-BB2B-48F6-873B-6EB67FA007AF}" destId="{F8F7DD67-8875-47DB-905B-36FA5B0940C1}" srcOrd="0" destOrd="0" presId="urn:microsoft.com/office/officeart/2008/layout/LinedList"/>
    <dgm:cxn modelId="{781F8EB9-E26C-4B87-9AE9-1482B4F856F8}" type="presParOf" srcId="{3B42D5C6-BB2B-48F6-873B-6EB67FA007AF}" destId="{FA90CE8B-2B3A-44CC-82CC-94A7E9A60B9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5C20F-44E5-42AE-BC4E-7275F8312674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ED6C12-BFD8-426B-A884-25B68193D9D4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B21E2-8BF9-447B-96BA-2E7001C59816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/>
            <a:t>This data set contains booking information for a city hotel and a resort hotel.</a:t>
          </a:r>
          <a:endParaRPr lang="en-US" sz="1800" kern="1200"/>
        </a:p>
      </dsp:txBody>
      <dsp:txXfrm>
        <a:off x="1057183" y="1805"/>
        <a:ext cx="9458416" cy="915310"/>
      </dsp:txXfrm>
    </dsp:sp>
    <dsp:sp modelId="{CF883AD4-91AC-4EF8-8914-CE01189FB458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E11E23-3EA9-44FB-B7E7-6DF8BF40B8EB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612560-BA7E-46EA-B24A-D9591DF8A7FD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/>
            <a:t>It includes information such as when the booking was made, length of stay, the number of adults, children, and/or babies, and the number of available parking spaces, among other things.</a:t>
          </a:r>
          <a:endParaRPr lang="en-US" sz="1800" kern="1200"/>
        </a:p>
      </dsp:txBody>
      <dsp:txXfrm>
        <a:off x="1057183" y="1145944"/>
        <a:ext cx="9458416" cy="915310"/>
      </dsp:txXfrm>
    </dsp:sp>
    <dsp:sp modelId="{668B458D-55C7-40E7-9BC7-D5924DF7F5AF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191E70-3E5A-40E0-8D82-7F4C1E7E7B46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778B3D-EE9F-446A-ADB5-73AB0F7266C2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/>
            <a:t>The data is originally from the article </a:t>
          </a:r>
          <a:r>
            <a:rPr lang="en-GB" sz="1800" b="0" i="0" kern="1200">
              <a:hlinkClick xmlns:r="http://schemas.openxmlformats.org/officeDocument/2006/relationships" r:id="rId7"/>
            </a:rPr>
            <a:t>Hotel Booking Demand Datasets</a:t>
          </a:r>
          <a:r>
            <a:rPr lang="en-GB" sz="1800" b="0" i="0" kern="1200"/>
            <a:t>.</a:t>
          </a:r>
          <a:endParaRPr lang="en-US" sz="1800" kern="1200"/>
        </a:p>
      </dsp:txBody>
      <dsp:txXfrm>
        <a:off x="1057183" y="2290082"/>
        <a:ext cx="9458416" cy="915310"/>
      </dsp:txXfrm>
    </dsp:sp>
    <dsp:sp modelId="{173F1486-9F83-4CAB-9610-498B03CE0B9B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E13BA-A788-40AA-A083-24F8328A349E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490CB-FDAD-403C-B7C3-6F74FE5EC9FF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It consists of 119390 rows and 32 columns.</a:t>
          </a:r>
        </a:p>
      </dsp:txBody>
      <dsp:txXfrm>
        <a:off x="1057183" y="3434221"/>
        <a:ext cx="9458416" cy="915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88E782-3C41-4C04-AFBC-BE246518F8F6}">
      <dsp:nvSpPr>
        <dsp:cNvPr id="0" name=""/>
        <dsp:cNvSpPr/>
      </dsp:nvSpPr>
      <dsp:spPr>
        <a:xfrm>
          <a:off x="0" y="0"/>
          <a:ext cx="984209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81558-7017-401F-9CF8-155241B93ADD}">
      <dsp:nvSpPr>
        <dsp:cNvPr id="0" name=""/>
        <dsp:cNvSpPr/>
      </dsp:nvSpPr>
      <dsp:spPr>
        <a:xfrm>
          <a:off x="0" y="0"/>
          <a:ext cx="9842091" cy="47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latin typeface="+mn-lt"/>
            </a:rPr>
            <a:t>Which </a:t>
          </a:r>
          <a:r>
            <a:rPr lang="en-US" sz="1500" b="0" i="0" kern="1200">
              <a:latin typeface="+mn-lt"/>
            </a:rPr>
            <a:t> </a:t>
          </a:r>
          <a:r>
            <a:rPr lang="en-US" sz="1500" b="1" kern="1200">
              <a:latin typeface="+mn-lt"/>
            </a:rPr>
            <a:t>room type have been reserved the most?</a:t>
          </a:r>
          <a:endParaRPr lang="en-US" sz="1500" kern="1200">
            <a:latin typeface="+mn-lt"/>
          </a:endParaRPr>
        </a:p>
      </dsp:txBody>
      <dsp:txXfrm>
        <a:off x="0" y="0"/>
        <a:ext cx="9842091" cy="471406"/>
      </dsp:txXfrm>
    </dsp:sp>
    <dsp:sp modelId="{28D879BC-4465-4F93-AFA0-9321E551B98D}">
      <dsp:nvSpPr>
        <dsp:cNvPr id="0" name=""/>
        <dsp:cNvSpPr/>
      </dsp:nvSpPr>
      <dsp:spPr>
        <a:xfrm>
          <a:off x="0" y="471406"/>
          <a:ext cx="984209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1770A-201E-4DAE-BDF2-D5D38DEB28D1}">
      <dsp:nvSpPr>
        <dsp:cNvPr id="0" name=""/>
        <dsp:cNvSpPr/>
      </dsp:nvSpPr>
      <dsp:spPr>
        <a:xfrm>
          <a:off x="0" y="471406"/>
          <a:ext cx="9842091" cy="47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n-lt"/>
            </a:rPr>
            <a:t>Room type </a:t>
          </a:r>
          <a:r>
            <a:rPr lang="en-US" sz="1500" b="1" i="1" kern="1200" dirty="0">
              <a:latin typeface="+mn-lt"/>
            </a:rPr>
            <a:t>‘A’</a:t>
          </a:r>
          <a:r>
            <a:rPr lang="en-US" sz="1500" kern="1200" dirty="0">
              <a:latin typeface="+mn-lt"/>
            </a:rPr>
            <a:t> had been reserved the most with 72.02%  While room type </a:t>
          </a:r>
          <a:r>
            <a:rPr lang="en-US" sz="1500" b="1" i="1" kern="1200" dirty="0">
              <a:latin typeface="+mn-lt"/>
            </a:rPr>
            <a:t>‘L’ </a:t>
          </a:r>
          <a:r>
            <a:rPr lang="en-US" sz="1500" kern="1200" dirty="0">
              <a:latin typeface="+mn-lt"/>
            </a:rPr>
            <a:t>had the least number of reservations of 0.05%</a:t>
          </a:r>
        </a:p>
      </dsp:txBody>
      <dsp:txXfrm>
        <a:off x="0" y="471406"/>
        <a:ext cx="9842091" cy="471406"/>
      </dsp:txXfrm>
    </dsp:sp>
    <dsp:sp modelId="{094B6A05-6AB3-45D0-8852-503B0E727FF2}">
      <dsp:nvSpPr>
        <dsp:cNvPr id="0" name=""/>
        <dsp:cNvSpPr/>
      </dsp:nvSpPr>
      <dsp:spPr>
        <a:xfrm>
          <a:off x="0" y="942812"/>
          <a:ext cx="984209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F87515-E32A-4FC9-A157-6CF00A185342}">
      <dsp:nvSpPr>
        <dsp:cNvPr id="0" name=""/>
        <dsp:cNvSpPr/>
      </dsp:nvSpPr>
      <dsp:spPr>
        <a:xfrm>
          <a:off x="0" y="942812"/>
          <a:ext cx="9842091" cy="47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latin typeface="+mn-lt"/>
            </a:rPr>
            <a:t>What is the average number of adults per?</a:t>
          </a:r>
          <a:endParaRPr lang="en-US" sz="1500" kern="1200">
            <a:latin typeface="+mn-lt"/>
          </a:endParaRPr>
        </a:p>
      </dsp:txBody>
      <dsp:txXfrm>
        <a:off x="0" y="942812"/>
        <a:ext cx="9842091" cy="471406"/>
      </dsp:txXfrm>
    </dsp:sp>
    <dsp:sp modelId="{32720894-A430-4820-AE6E-E724C5FE2798}">
      <dsp:nvSpPr>
        <dsp:cNvPr id="0" name=""/>
        <dsp:cNvSpPr/>
      </dsp:nvSpPr>
      <dsp:spPr>
        <a:xfrm>
          <a:off x="0" y="1414218"/>
          <a:ext cx="984209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B8CF1C-391B-453D-A584-42C4F39DFF80}">
      <dsp:nvSpPr>
        <dsp:cNvPr id="0" name=""/>
        <dsp:cNvSpPr/>
      </dsp:nvSpPr>
      <dsp:spPr>
        <a:xfrm>
          <a:off x="0" y="1414218"/>
          <a:ext cx="9842091" cy="47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+mn-lt"/>
            </a:rPr>
            <a:t>The average number of adults per reservation is </a:t>
          </a:r>
          <a:r>
            <a:rPr lang="en-US" sz="1500" b="1" kern="1200">
              <a:latin typeface="+mn-lt"/>
            </a:rPr>
            <a:t>reservation2</a:t>
          </a:r>
          <a:r>
            <a:rPr lang="en-US" sz="1500" kern="1200">
              <a:latin typeface="+mn-lt"/>
            </a:rPr>
            <a:t>.</a:t>
          </a:r>
        </a:p>
      </dsp:txBody>
      <dsp:txXfrm>
        <a:off x="0" y="1414218"/>
        <a:ext cx="9842091" cy="471406"/>
      </dsp:txXfrm>
    </dsp:sp>
    <dsp:sp modelId="{CD277D66-E811-47E6-85A8-9310C9F46870}">
      <dsp:nvSpPr>
        <dsp:cNvPr id="0" name=""/>
        <dsp:cNvSpPr/>
      </dsp:nvSpPr>
      <dsp:spPr>
        <a:xfrm>
          <a:off x="0" y="1885624"/>
          <a:ext cx="984209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B20A0A-7943-46F5-BC91-10409DF6CF16}">
      <dsp:nvSpPr>
        <dsp:cNvPr id="0" name=""/>
        <dsp:cNvSpPr/>
      </dsp:nvSpPr>
      <dsp:spPr>
        <a:xfrm>
          <a:off x="0" y="1885624"/>
          <a:ext cx="9842091" cy="47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latin typeface="+mn-lt"/>
            </a:rPr>
            <a:t>what is the average number of children/babies per reservation?</a:t>
          </a:r>
          <a:endParaRPr lang="en-US" sz="1500" kern="1200">
            <a:latin typeface="+mn-lt"/>
          </a:endParaRPr>
        </a:p>
      </dsp:txBody>
      <dsp:txXfrm>
        <a:off x="0" y="1885624"/>
        <a:ext cx="9842091" cy="471406"/>
      </dsp:txXfrm>
    </dsp:sp>
    <dsp:sp modelId="{F3220EA5-E377-483D-9B5C-DBE335F1E85D}">
      <dsp:nvSpPr>
        <dsp:cNvPr id="0" name=""/>
        <dsp:cNvSpPr/>
      </dsp:nvSpPr>
      <dsp:spPr>
        <a:xfrm>
          <a:off x="0" y="2357030"/>
          <a:ext cx="984209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A1BE60-80D1-4BB9-96B3-D85A1BCD310C}">
      <dsp:nvSpPr>
        <dsp:cNvPr id="0" name=""/>
        <dsp:cNvSpPr/>
      </dsp:nvSpPr>
      <dsp:spPr>
        <a:xfrm>
          <a:off x="0" y="2357030"/>
          <a:ext cx="9842091" cy="47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+mn-lt"/>
            </a:rPr>
            <a:t>The average number for both babies and children is </a:t>
          </a:r>
          <a:r>
            <a:rPr lang="en-US" sz="1500" b="1" kern="1200">
              <a:latin typeface="+mn-lt"/>
            </a:rPr>
            <a:t>1.</a:t>
          </a:r>
          <a:endParaRPr lang="en-US" sz="1500" kern="1200">
            <a:latin typeface="+mn-lt"/>
          </a:endParaRPr>
        </a:p>
      </dsp:txBody>
      <dsp:txXfrm>
        <a:off x="0" y="2357030"/>
        <a:ext cx="9842091" cy="471406"/>
      </dsp:txXfrm>
    </dsp:sp>
    <dsp:sp modelId="{E8D22F8E-D590-4932-8BC1-F8A0AA0B4372}">
      <dsp:nvSpPr>
        <dsp:cNvPr id="0" name=""/>
        <dsp:cNvSpPr/>
      </dsp:nvSpPr>
      <dsp:spPr>
        <a:xfrm>
          <a:off x="0" y="2828436"/>
          <a:ext cx="984209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E8CEB-6DB5-4D9A-9A3E-6CCEDD6A325E}">
      <dsp:nvSpPr>
        <dsp:cNvPr id="0" name=""/>
        <dsp:cNvSpPr/>
      </dsp:nvSpPr>
      <dsp:spPr>
        <a:xfrm>
          <a:off x="0" y="2828436"/>
          <a:ext cx="9842091" cy="47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latin typeface="+mn-lt"/>
            </a:rPr>
            <a:t>What is the average number of waiting list days?</a:t>
          </a:r>
          <a:endParaRPr lang="en-US" sz="1500" kern="1200">
            <a:latin typeface="+mn-lt"/>
          </a:endParaRPr>
        </a:p>
      </dsp:txBody>
      <dsp:txXfrm>
        <a:off x="0" y="2828436"/>
        <a:ext cx="9842091" cy="471406"/>
      </dsp:txXfrm>
    </dsp:sp>
    <dsp:sp modelId="{370BB676-6578-4F3A-A65A-847BEE909EC4}">
      <dsp:nvSpPr>
        <dsp:cNvPr id="0" name=""/>
        <dsp:cNvSpPr/>
      </dsp:nvSpPr>
      <dsp:spPr>
        <a:xfrm>
          <a:off x="0" y="3299842"/>
          <a:ext cx="984209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7DD67-8875-47DB-905B-36FA5B0940C1}">
      <dsp:nvSpPr>
        <dsp:cNvPr id="0" name=""/>
        <dsp:cNvSpPr/>
      </dsp:nvSpPr>
      <dsp:spPr>
        <a:xfrm>
          <a:off x="0" y="3299842"/>
          <a:ext cx="9842091" cy="47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latin typeface="+mn-lt"/>
            </a:rPr>
            <a:t>2 </a:t>
          </a:r>
          <a:r>
            <a:rPr lang="en-US" sz="1500" kern="1200">
              <a:latin typeface="+mn-lt"/>
            </a:rPr>
            <a:t>is the average number of waiting list days per reservation.</a:t>
          </a:r>
        </a:p>
      </dsp:txBody>
      <dsp:txXfrm>
        <a:off x="0" y="3299842"/>
        <a:ext cx="9842091" cy="471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4CF35-9FD7-41A0-914C-795497C05469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727C2-AD0A-4151-BE36-093C5856F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5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04EA7-7798-8C7F-C406-4D6D29295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E1603-8F4C-EA54-BE06-A1252C53A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56A8B-2F6D-B2B9-CDF3-3910DE54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5C181-C6EC-6B59-A790-9F2F85D69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9EE3A-2F61-D47D-484C-3FE2A53B7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64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41204-7FA5-0302-FFD3-EEADE901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06F2E-0E7F-7F33-A9A7-DB8DD3FA6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B32E4-9934-5550-2E9D-A82635427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A801D-1910-FCAD-ECD4-B5DEC2EDC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ED26D-4D49-DF2D-F7BA-C391300B4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5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FC178-DAE2-6ECC-4979-C2F618329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465511-FBB4-891B-E88E-BFEB1FD78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6F240-9832-9E71-37CD-4250C7431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559FF-46C5-C7F5-E7E2-FAAF301D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4E173-1F6C-3783-85B6-098A998B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4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375F3-DEFC-CD49-9C9B-4211DB21E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C785A-AD55-7F97-53FD-90ED2B704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A66C3-5A51-9415-5922-F77701145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25E54-D087-23D6-BFD8-94E0519A5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B070D-CC35-7351-5FDE-98444181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4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11AF1-CD28-6756-509F-007702E7C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BFC59-0B81-8E90-94AA-2CAE89275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84EFA-313E-085C-3908-3CBC1DA70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3C350-2EEC-9E56-DD72-508276625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89D8A-8C8A-6A42-10EB-FD56A7C64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65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6B788-79C3-472D-26FA-4DB83BBAA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973AF-18CB-807F-29E4-3279F703DA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93F59-D976-6ED2-22DD-F71AD7BB4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1C953-6183-C244-352D-B578FEAE7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A9C81-0FA9-05EB-6241-2375C3F2E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B7E5C-119B-2C26-AA61-FE547FED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9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D1216-7614-6BE3-CEE1-7FDA21FE8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EB9A3-4D8F-8A34-38EA-8658A06F3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BB425-A576-4A1C-D7B6-444874A70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8D0BE2-1D43-3981-21A9-931EACA21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8BE01-1EF8-5157-9363-E8AA808BD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7A4446-6F59-B450-9110-0BCD403C1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999964-802A-450B-6554-572FAAF2C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2F0618-ADF5-CE18-25F8-455E0DCF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02ECF-6E2B-FA1C-DECA-51F2C1D7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6F64AC-6AA2-529D-7C70-4E618FB50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4C363-0670-65D1-AC8E-6ACE0A728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B7BA78-7889-BA02-C728-BDD90AD4D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0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5251CE-65B7-DEB4-4557-95E4EA0F2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F73B8E-A911-147E-1758-82F7A8475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1B64-94EF-6221-BCE2-639AA09A8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6B52-D017-BCAF-D14B-9274A0D16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2DDFD-2D26-7F0C-75C2-A686CF096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615F9-C557-A790-C320-9A33C74F4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6B965-A7E5-AE42-936F-EC1145A6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A71B4-4173-3B4F-C2B1-025561E3D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F72FB-811C-62EA-4B62-83D0B598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2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A10D-B0E9-4C5C-051E-9495A1CE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D30E9-0BB2-8A50-2529-34D06D09FC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BF454-C742-73AD-2FDA-FF3DB7D0C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50610-1656-FC27-3559-65C5CFD64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30F75-BC5E-EAF7-6A4B-3C5C9AF48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6CD08-CAF9-556F-67AC-E067E900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0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EDFDBB-C7E1-FA2F-92F5-5AFDB0F55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9A22C-95EC-0FE1-170C-B5780D6E8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00A21-E447-E421-3EB1-4C79C8C52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90F93-5DC0-9914-BEFA-BC3665251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CB959-47F6-E638-DFA1-D9A1305DD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78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alt shaker on a table&#10;&#10;Description automatically generated">
            <a:extLst>
              <a:ext uri="{FF2B5EF4-FFF2-40B4-BE49-F238E27FC236}">
                <a16:creationId xmlns:a16="http://schemas.microsoft.com/office/drawing/2014/main" id="{9A44AC65-E9DD-E019-150C-4649F42EAA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-3"/>
            <a:ext cx="12191979" cy="68580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96E0B0-9BDE-930B-BAEF-C857F7A4F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Hotel Booking Demands</a:t>
            </a:r>
          </a:p>
        </p:txBody>
      </p:sp>
    </p:spTree>
    <p:extLst>
      <p:ext uri="{BB962C8B-B14F-4D97-AF65-F5344CB8AC3E}">
        <p14:creationId xmlns:p14="http://schemas.microsoft.com/office/powerpoint/2010/main" val="3280695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B94824A8-D7EA-D3BA-3153-3F08A00FE5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3830947"/>
              </p:ext>
            </p:extLst>
          </p:nvPr>
        </p:nvGraphicFramePr>
        <p:xfrm>
          <a:off x="993057" y="2498583"/>
          <a:ext cx="9842091" cy="3771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itle 9">
            <a:extLst>
              <a:ext uri="{FF2B5EF4-FFF2-40B4-BE49-F238E27FC236}">
                <a16:creationId xmlns:a16="http://schemas.microsoft.com/office/drawing/2014/main" id="{C7C32B91-EB06-7DE5-86B6-D9B94D5A2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C07698-4D18-5683-CE0B-F2F4D8FBD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100" y="349250"/>
            <a:ext cx="11099800" cy="180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E9B3E550-5A33-5BEC-A433-C869CD13B85A}"/>
              </a:ext>
            </a:extLst>
          </p:cNvPr>
          <p:cNvSpPr txBox="1">
            <a:spLocks/>
          </p:cNvSpPr>
          <p:nvPr/>
        </p:nvSpPr>
        <p:spPr>
          <a:xfrm>
            <a:off x="838200" y="5881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600" dirty="0">
                <a:solidFill>
                  <a:srgbClr val="FFFFFF"/>
                </a:solidFill>
              </a:rPr>
              <a:t>Reservations cont.</a:t>
            </a:r>
            <a:endParaRPr lang="en-US" sz="4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954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5C270-9308-C014-8BE3-E510F88F3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530" y="2294244"/>
            <a:ext cx="4648200" cy="4351338"/>
          </a:xfrm>
        </p:spPr>
        <p:txBody>
          <a:bodyPr/>
          <a:lstStyle/>
          <a:p>
            <a:pPr marL="0" indent="0" algn="l">
              <a:buNone/>
            </a:pPr>
            <a:r>
              <a:rPr lang="en-GB" sz="2000" b="1" i="0" dirty="0">
                <a:solidFill>
                  <a:srgbClr val="212121"/>
                </a:solidFill>
                <a:effectLst/>
              </a:rPr>
              <a:t>Which </a:t>
            </a:r>
            <a:r>
              <a:rPr lang="en-GB" sz="2000" b="1" dirty="0">
                <a:solidFill>
                  <a:srgbClr val="212121"/>
                </a:solidFill>
              </a:rPr>
              <a:t>season had the largest number of reservations?</a:t>
            </a:r>
          </a:p>
          <a:p>
            <a:r>
              <a:rPr lang="en-US" sz="1800" b="1" i="1" dirty="0"/>
              <a:t>Summer</a:t>
            </a:r>
            <a:r>
              <a:rPr lang="en-US" sz="1800" dirty="0">
                <a:solidFill>
                  <a:srgbClr val="212121"/>
                </a:solidFill>
              </a:rPr>
              <a:t> had the largest number of reservation of 34.9% and </a:t>
            </a:r>
            <a:r>
              <a:rPr lang="en-US" sz="1800" b="1" i="1" dirty="0"/>
              <a:t>winter</a:t>
            </a:r>
            <a:r>
              <a:rPr lang="en-US" sz="1800" dirty="0">
                <a:solidFill>
                  <a:srgbClr val="212121"/>
                </a:solidFill>
              </a:rPr>
              <a:t> had the lowest number of reservations of 15.61%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A6DDA59-1154-93B4-ECDE-8B85CE63C3B2}"/>
              </a:ext>
            </a:extLst>
          </p:cNvPr>
          <p:cNvSpPr txBox="1">
            <a:spLocks/>
          </p:cNvSpPr>
          <p:nvPr/>
        </p:nvSpPr>
        <p:spPr>
          <a:xfrm>
            <a:off x="6051756" y="2294244"/>
            <a:ext cx="60251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>
                <a:solidFill>
                  <a:srgbClr val="212121"/>
                </a:solidFill>
              </a:rPr>
              <a:t>How many reservations have been cancelled?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212121"/>
                </a:solidFill>
              </a:rPr>
              <a:t>About 37.0% of our customers cancelled their reservation. </a:t>
            </a:r>
            <a:endParaRPr lang="en-GB" sz="1800" i="0" dirty="0">
              <a:effectLst/>
              <a:latin typeface="Roboto" panose="02000000000000000000" pitchFamily="2" charset="0"/>
            </a:endParaRPr>
          </a:p>
          <a:p>
            <a:endParaRPr lang="en-GB" sz="18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6B06CE9-92F6-2C32-7699-C0890587AE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4"/>
          <a:stretch/>
        </p:blipFill>
        <p:spPr bwMode="auto">
          <a:xfrm>
            <a:off x="690179" y="4021394"/>
            <a:ext cx="5022902" cy="248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EDBB149B-EC36-21E1-2CF3-F1415E6A6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252" y="3101975"/>
            <a:ext cx="3448049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328178F-9B2C-E260-B2D6-16C169DC6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100" y="349250"/>
            <a:ext cx="11099800" cy="180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1B709910-59E7-CB67-0942-836A344FB5BE}"/>
              </a:ext>
            </a:extLst>
          </p:cNvPr>
          <p:cNvSpPr txBox="1">
            <a:spLocks/>
          </p:cNvSpPr>
          <p:nvPr/>
        </p:nvSpPr>
        <p:spPr>
          <a:xfrm>
            <a:off x="838200" y="5881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600" dirty="0">
                <a:solidFill>
                  <a:srgbClr val="FFFFFF"/>
                </a:solidFill>
              </a:rPr>
              <a:t>Reservations cont.</a:t>
            </a:r>
            <a:endParaRPr lang="en-US" sz="4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153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015ACCC-9B7F-BB2C-1205-1830CA61BF99}"/>
              </a:ext>
            </a:extLst>
          </p:cNvPr>
          <p:cNvSpPr/>
          <p:nvPr/>
        </p:nvSpPr>
        <p:spPr>
          <a:xfrm>
            <a:off x="903467" y="2269089"/>
            <a:ext cx="10515600" cy="1305763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Rectangle 6" descr="Waiter">
            <a:extLst>
              <a:ext uri="{FF2B5EF4-FFF2-40B4-BE49-F238E27FC236}">
                <a16:creationId xmlns:a16="http://schemas.microsoft.com/office/drawing/2014/main" id="{03636410-AD3B-CA80-FDFB-A3B0B71CA68D}"/>
              </a:ext>
            </a:extLst>
          </p:cNvPr>
          <p:cNvSpPr/>
          <p:nvPr/>
        </p:nvSpPr>
        <p:spPr>
          <a:xfrm>
            <a:off x="1265827" y="2554709"/>
            <a:ext cx="718169" cy="71816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136CE04-713B-DE88-05C2-BE72AC943AB9}"/>
              </a:ext>
            </a:extLst>
          </p:cNvPr>
          <p:cNvGrpSpPr/>
          <p:nvPr/>
        </p:nvGrpSpPr>
        <p:grpSpPr>
          <a:xfrm>
            <a:off x="2281090" y="2260913"/>
            <a:ext cx="9072708" cy="1790003"/>
            <a:chOff x="1442891" y="223048"/>
            <a:chExt cx="9072708" cy="179000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411EF73-2B42-B63D-34CA-467062D68BDA}"/>
                </a:ext>
              </a:extLst>
            </p:cNvPr>
            <p:cNvSpPr/>
            <p:nvPr/>
          </p:nvSpPr>
          <p:spPr>
            <a:xfrm>
              <a:off x="1508156" y="707288"/>
              <a:ext cx="9007443" cy="130576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B63240-6146-402D-774E-0EAC2A077A50}"/>
                </a:ext>
              </a:extLst>
            </p:cNvPr>
            <p:cNvSpPr txBox="1"/>
            <p:nvPr/>
          </p:nvSpPr>
          <p:spPr>
            <a:xfrm>
              <a:off x="1442891" y="223048"/>
              <a:ext cx="9007443" cy="13057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8193" tIns="138193" rIns="138193" bIns="138193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b="1" kern="1200" dirty="0"/>
                <a:t>How many loyal customers do we have?</a:t>
              </a:r>
            </a:p>
            <a:p>
              <a:pPr marL="0" lvl="0" indent="0" algn="l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We don’t have a lot of loyal customer as their percentage is only 3.2% of the total customers.</a:t>
              </a: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05D66FF-79F9-C72D-1FB9-26CCDAD357E5}"/>
              </a:ext>
            </a:extLst>
          </p:cNvPr>
          <p:cNvSpPr/>
          <p:nvPr/>
        </p:nvSpPr>
        <p:spPr>
          <a:xfrm>
            <a:off x="920426" y="3664648"/>
            <a:ext cx="10515600" cy="1305763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Rectangle 10" descr="Building">
            <a:extLst>
              <a:ext uri="{FF2B5EF4-FFF2-40B4-BE49-F238E27FC236}">
                <a16:creationId xmlns:a16="http://schemas.microsoft.com/office/drawing/2014/main" id="{7E99B1EB-334D-3A65-6760-3FC6C2CE2FA5}"/>
              </a:ext>
            </a:extLst>
          </p:cNvPr>
          <p:cNvSpPr/>
          <p:nvPr/>
        </p:nvSpPr>
        <p:spPr>
          <a:xfrm>
            <a:off x="1151713" y="4003678"/>
            <a:ext cx="718169" cy="718169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066C41-D24D-B637-C7C1-87D23ABA6F77}"/>
              </a:ext>
            </a:extLst>
          </p:cNvPr>
          <p:cNvGrpSpPr/>
          <p:nvPr/>
        </p:nvGrpSpPr>
        <p:grpSpPr>
          <a:xfrm>
            <a:off x="2306604" y="3758078"/>
            <a:ext cx="9079830" cy="1872056"/>
            <a:chOff x="1435769" y="1773199"/>
            <a:chExt cx="9079830" cy="187205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AD210F-B68C-16E6-99D5-8ACE22F2F2FF}"/>
                </a:ext>
              </a:extLst>
            </p:cNvPr>
            <p:cNvSpPr/>
            <p:nvPr/>
          </p:nvSpPr>
          <p:spPr>
            <a:xfrm>
              <a:off x="1508156" y="2339492"/>
              <a:ext cx="9007443" cy="130576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24FF93-1A5F-7BA0-5B88-A670B57AB77A}"/>
                </a:ext>
              </a:extLst>
            </p:cNvPr>
            <p:cNvSpPr txBox="1"/>
            <p:nvPr/>
          </p:nvSpPr>
          <p:spPr>
            <a:xfrm>
              <a:off x="1435769" y="1773199"/>
              <a:ext cx="9007443" cy="13057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8193" tIns="138193" rIns="138193" bIns="138193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700" dirty="0"/>
            </a:p>
            <a:p>
              <a:pPr marL="0" lvl="0" indent="0" algn="l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b="1" kern="1200" dirty="0"/>
                <a:t>How many loyal customers do we have for each hotel type?</a:t>
              </a:r>
            </a:p>
            <a:p>
              <a:pPr marL="0" lvl="0" indent="0" algn="l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We have about 53.3% of our loyal customers are from city hotels while 46.7% of our loyal customers are from resort hotels.</a:t>
              </a:r>
            </a:p>
            <a:p>
              <a:pPr marL="0" lvl="0" indent="0" algn="l" defTabSz="755650"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700" kern="1200" dirty="0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3D3C03D2-1992-0D86-3FEB-FDD7A8254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100" y="349250"/>
            <a:ext cx="11099800" cy="180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47084AE6-0216-2E50-4EB7-8C8A9D43DAD4}"/>
              </a:ext>
            </a:extLst>
          </p:cNvPr>
          <p:cNvSpPr txBox="1">
            <a:spLocks/>
          </p:cNvSpPr>
          <p:nvPr/>
        </p:nvSpPr>
        <p:spPr>
          <a:xfrm>
            <a:off x="838200" y="5881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600" dirty="0">
                <a:solidFill>
                  <a:srgbClr val="FFFFFF"/>
                </a:solidFill>
              </a:rPr>
              <a:t>Loyal Customers</a:t>
            </a:r>
            <a:endParaRPr lang="en-US" sz="4600" dirty="0">
              <a:solidFill>
                <a:srgbClr val="FFFFFF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52C37B0-784E-DDB4-776B-B00827FC00F5}"/>
              </a:ext>
            </a:extLst>
          </p:cNvPr>
          <p:cNvSpPr/>
          <p:nvPr/>
        </p:nvSpPr>
        <p:spPr>
          <a:xfrm>
            <a:off x="910588" y="5076559"/>
            <a:ext cx="10515600" cy="1305763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AF95FE3-BA85-1C48-001D-F3BAF99638C6}"/>
              </a:ext>
            </a:extLst>
          </p:cNvPr>
          <p:cNvGrpSpPr/>
          <p:nvPr/>
        </p:nvGrpSpPr>
        <p:grpSpPr>
          <a:xfrm>
            <a:off x="2281090" y="5108652"/>
            <a:ext cx="9069151" cy="1948953"/>
            <a:chOff x="1446448" y="1696302"/>
            <a:chExt cx="9069151" cy="194895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048CFE-2B49-D7B7-5440-8AE91A5629C9}"/>
                </a:ext>
              </a:extLst>
            </p:cNvPr>
            <p:cNvSpPr/>
            <p:nvPr/>
          </p:nvSpPr>
          <p:spPr>
            <a:xfrm>
              <a:off x="1508156" y="2339492"/>
              <a:ext cx="9007443" cy="130576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E5C9C85-1C4C-C4ED-4443-717C96DF732E}"/>
                </a:ext>
              </a:extLst>
            </p:cNvPr>
            <p:cNvSpPr txBox="1"/>
            <p:nvPr/>
          </p:nvSpPr>
          <p:spPr>
            <a:xfrm>
              <a:off x="1446448" y="1696302"/>
              <a:ext cx="9007443" cy="13057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8193" tIns="138193" rIns="138193" bIns="138193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700" dirty="0"/>
            </a:p>
            <a:p>
              <a:pPr algn="l"/>
              <a:r>
                <a:rPr lang="en-GB" sz="1700" b="1" dirty="0"/>
                <a:t>Which hotel type had the largest number of cancellations?</a:t>
              </a:r>
            </a:p>
            <a:p>
              <a:pPr marL="0" lvl="0" indent="0" algn="l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About 75% of the cancellation are from city hotels and 25% are from resort hotels</a:t>
              </a:r>
            </a:p>
            <a:p>
              <a:pPr marL="0" lvl="0" indent="0" algn="l" defTabSz="755650"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700" kern="1200" dirty="0"/>
            </a:p>
          </p:txBody>
        </p:sp>
      </p:grpSp>
      <p:pic>
        <p:nvPicPr>
          <p:cNvPr id="29" name="Graphic 28" descr="Close outline">
            <a:extLst>
              <a:ext uri="{FF2B5EF4-FFF2-40B4-BE49-F238E27FC236}">
                <a16:creationId xmlns:a16="http://schemas.microsoft.com/office/drawing/2014/main" id="{56FF0529-B815-1202-86DB-77D8F1314F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1397" y="52590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930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8ADB2601-E769-F055-335B-F1312B5FDDC0}"/>
              </a:ext>
            </a:extLst>
          </p:cNvPr>
          <p:cNvSpPr txBox="1">
            <a:spLocks/>
          </p:cNvSpPr>
          <p:nvPr/>
        </p:nvSpPr>
        <p:spPr>
          <a:xfrm>
            <a:off x="838200" y="1972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600" dirty="0">
                <a:solidFill>
                  <a:srgbClr val="FFFFFF"/>
                </a:solidFill>
              </a:rPr>
              <a:t>Countries of our guests</a:t>
            </a:r>
            <a:endParaRPr lang="en-US" sz="4600" dirty="0">
              <a:solidFill>
                <a:srgbClr val="FFFFFF"/>
              </a:solidFill>
            </a:endParaRP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0C229CE4-8DC0-777B-989C-40A358428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299" y="2624146"/>
            <a:ext cx="4326786" cy="3732204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What are the top 10 countries of </a:t>
            </a:r>
            <a:r>
              <a:rPr lang="en-US" sz="2400" dirty="0"/>
              <a:t>Resort hotels  </a:t>
            </a:r>
            <a:r>
              <a:rPr lang="en-GB" sz="2400" dirty="0"/>
              <a:t>guests?</a:t>
            </a:r>
          </a:p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D8C087-EAF7-8E4D-68DF-222EBAE04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8500" y="501650"/>
            <a:ext cx="11099800" cy="180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A4B932E0-4214-11AF-F318-C84CA86FD468}"/>
              </a:ext>
            </a:extLst>
          </p:cNvPr>
          <p:cNvSpPr txBox="1">
            <a:spLocks/>
          </p:cNvSpPr>
          <p:nvPr/>
        </p:nvSpPr>
        <p:spPr>
          <a:xfrm>
            <a:off x="990600" y="7405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600" dirty="0">
                <a:solidFill>
                  <a:srgbClr val="FFFFFF"/>
                </a:solidFill>
              </a:rPr>
              <a:t>Countries of our guests</a:t>
            </a:r>
            <a:endParaRPr lang="en-US" sz="4600" dirty="0">
              <a:solidFill>
                <a:srgbClr val="FFFFFF"/>
              </a:solidFill>
            </a:endParaRP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6E801216-9925-F690-E66E-20326A525822}"/>
              </a:ext>
            </a:extLst>
          </p:cNvPr>
          <p:cNvSpPr txBox="1">
            <a:spLocks/>
          </p:cNvSpPr>
          <p:nvPr/>
        </p:nvSpPr>
        <p:spPr>
          <a:xfrm>
            <a:off x="6771937" y="2536465"/>
            <a:ext cx="3989469" cy="4314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What are the top 10 countries of </a:t>
            </a:r>
            <a:r>
              <a:rPr lang="en-US" sz="2400" dirty="0"/>
              <a:t>city hotels  </a:t>
            </a:r>
            <a:r>
              <a:rPr lang="en-GB" sz="2400" dirty="0"/>
              <a:t>guests?</a:t>
            </a:r>
          </a:p>
          <a:p>
            <a:endParaRPr lang="en-US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524690BF-D48C-F11D-3E8C-D0018888C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754" y="3560268"/>
            <a:ext cx="4670885" cy="3011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97F0855A-59FB-5F7B-842E-08E56F6FB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11" y="3576710"/>
            <a:ext cx="4739689" cy="301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040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8ADB2601-E769-F055-335B-F1312B5FDDC0}"/>
              </a:ext>
            </a:extLst>
          </p:cNvPr>
          <p:cNvSpPr txBox="1">
            <a:spLocks/>
          </p:cNvSpPr>
          <p:nvPr/>
        </p:nvSpPr>
        <p:spPr>
          <a:xfrm>
            <a:off x="838200" y="1972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600" dirty="0">
                <a:solidFill>
                  <a:srgbClr val="FFFFFF"/>
                </a:solidFill>
              </a:rPr>
              <a:t>Countries of our guests</a:t>
            </a:r>
            <a:endParaRPr lang="en-US" sz="4600" dirty="0">
              <a:solidFill>
                <a:srgbClr val="FFFFFF"/>
              </a:solidFill>
            </a:endParaRP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0C229CE4-8DC0-777B-989C-40A358428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8065"/>
            <a:ext cx="5668297" cy="3898285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Which Market segment is repeated the most?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D8C087-EAF7-8E4D-68DF-222EBAE04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8500" y="501650"/>
            <a:ext cx="11099800" cy="180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A4B932E0-4214-11AF-F318-C84CA86FD468}"/>
              </a:ext>
            </a:extLst>
          </p:cNvPr>
          <p:cNvSpPr txBox="1">
            <a:spLocks/>
          </p:cNvSpPr>
          <p:nvPr/>
        </p:nvSpPr>
        <p:spPr>
          <a:xfrm>
            <a:off x="990600" y="7405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600" dirty="0">
                <a:solidFill>
                  <a:srgbClr val="FFFFFF"/>
                </a:solidFill>
              </a:rPr>
              <a:t>Market Segment</a:t>
            </a:r>
            <a:endParaRPr lang="en-US" sz="4600" dirty="0">
              <a:solidFill>
                <a:srgbClr val="FFFFFF"/>
              </a:solidFill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3981727-7046-D378-D62B-5FDB1131C3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3"/>
          <a:stretch/>
        </p:blipFill>
        <p:spPr bwMode="auto">
          <a:xfrm>
            <a:off x="698500" y="3090095"/>
            <a:ext cx="5943600" cy="369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887FFC5E-479D-BADC-3F3A-DC80D5D2A3DB}"/>
              </a:ext>
            </a:extLst>
          </p:cNvPr>
          <p:cNvSpPr txBox="1">
            <a:spLocks/>
          </p:cNvSpPr>
          <p:nvPr/>
        </p:nvSpPr>
        <p:spPr>
          <a:xfrm>
            <a:off x="6781800" y="2458064"/>
            <a:ext cx="5226664" cy="3898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Which Market segment has the most cancellations?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9746ABF-6B71-AC0D-491B-B16A6F17C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530949"/>
              </p:ext>
            </p:extLst>
          </p:nvPr>
        </p:nvGraphicFramePr>
        <p:xfrm>
          <a:off x="6917403" y="3247759"/>
          <a:ext cx="4722762" cy="3002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381">
                  <a:extLst>
                    <a:ext uri="{9D8B030D-6E8A-4147-A177-3AD203B41FA5}">
                      <a16:colId xmlns:a16="http://schemas.microsoft.com/office/drawing/2014/main" val="1485474648"/>
                    </a:ext>
                  </a:extLst>
                </a:gridCol>
                <a:gridCol w="2361381">
                  <a:extLst>
                    <a:ext uri="{9D8B030D-6E8A-4147-A177-3AD203B41FA5}">
                      <a16:colId xmlns:a16="http://schemas.microsoft.com/office/drawing/2014/main" val="2205471357"/>
                    </a:ext>
                  </a:extLst>
                </a:gridCol>
              </a:tblGrid>
              <a:tr h="655647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/>
                        <a:t>Market Segment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526757"/>
                  </a:ext>
                </a:extLst>
              </a:tr>
              <a:tr h="315423">
                <a:tc>
                  <a:txBody>
                    <a:bodyPr/>
                    <a:lstStyle/>
                    <a:p>
                      <a:pPr algn="l" fontAlgn="ctr"/>
                      <a:r>
                        <a:rPr lang="en-US" b="0" dirty="0">
                          <a:effectLst/>
                        </a:rPr>
                        <a:t>Online TA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46.89%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4050176832"/>
                  </a:ext>
                </a:extLst>
              </a:tr>
              <a:tr h="315423">
                <a:tc>
                  <a:txBody>
                    <a:bodyPr/>
                    <a:lstStyle/>
                    <a:p>
                      <a:pPr algn="l" fontAlgn="ctr"/>
                      <a:r>
                        <a:rPr lang="en-US" b="0" dirty="0">
                          <a:effectLst/>
                        </a:rPr>
                        <a:t>Groups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27.35%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648258092"/>
                  </a:ext>
                </a:extLst>
              </a:tr>
              <a:tr h="315423">
                <a:tc>
                  <a:txBody>
                    <a:bodyPr/>
                    <a:lstStyle/>
                    <a:p>
                      <a:pPr algn="l" fontAlgn="ctr"/>
                      <a:r>
                        <a:rPr lang="en-US" b="0" dirty="0">
                          <a:effectLst/>
                        </a:rPr>
                        <a:t>Offline TA/TO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18.79%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073678517"/>
                  </a:ext>
                </a:extLst>
              </a:tr>
              <a:tr h="315423">
                <a:tc>
                  <a:txBody>
                    <a:bodyPr/>
                    <a:lstStyle/>
                    <a:p>
                      <a:pPr algn="l" fontAlgn="ctr"/>
                      <a:r>
                        <a:rPr lang="en-US" b="0" dirty="0">
                          <a:effectLst/>
                        </a:rPr>
                        <a:t>Direct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4.37%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833074915"/>
                  </a:ext>
                </a:extLst>
              </a:tr>
              <a:tr h="315423">
                <a:tc>
                  <a:txBody>
                    <a:bodyPr/>
                    <a:lstStyle/>
                    <a:p>
                      <a:pPr algn="l" fontAlgn="ctr"/>
                      <a:r>
                        <a:rPr lang="en-US" b="0" dirty="0">
                          <a:effectLst/>
                        </a:rPr>
                        <a:t>Corporate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2.24%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167086235"/>
                  </a:ext>
                </a:extLst>
              </a:tr>
              <a:tr h="315423">
                <a:tc>
                  <a:txBody>
                    <a:bodyPr/>
                    <a:lstStyle/>
                    <a:p>
                      <a:pPr algn="l" fontAlgn="ctr"/>
                      <a:r>
                        <a:rPr lang="en-US" b="0" dirty="0">
                          <a:effectLst/>
                        </a:rPr>
                        <a:t>Complementary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0.21%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265170612"/>
                  </a:ext>
                </a:extLst>
              </a:tr>
              <a:tr h="315423">
                <a:tc>
                  <a:txBody>
                    <a:bodyPr/>
                    <a:lstStyle/>
                    <a:p>
                      <a:pPr algn="l" fontAlgn="ctr"/>
                      <a:r>
                        <a:rPr lang="en-US" b="0" dirty="0">
                          <a:effectLst/>
                        </a:rPr>
                        <a:t>Aviation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0.117%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21127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161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8ADB2601-E769-F055-335B-F1312B5FDDC0}"/>
              </a:ext>
            </a:extLst>
          </p:cNvPr>
          <p:cNvSpPr txBox="1">
            <a:spLocks/>
          </p:cNvSpPr>
          <p:nvPr/>
        </p:nvSpPr>
        <p:spPr>
          <a:xfrm>
            <a:off x="838200" y="1972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600" dirty="0">
                <a:solidFill>
                  <a:srgbClr val="FFFFFF"/>
                </a:solidFill>
              </a:rPr>
              <a:t>Countries of our guests</a:t>
            </a:r>
            <a:endParaRPr lang="en-US" sz="4600" dirty="0">
              <a:solidFill>
                <a:srgbClr val="FFFFFF"/>
              </a:solidFill>
            </a:endParaRP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0C229CE4-8DC0-777B-989C-40A358428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472" y="2543968"/>
            <a:ext cx="5105400" cy="37322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/>
              <a:t>What are the top 10 agencies that provide guests for resort hotels? </a:t>
            </a:r>
            <a:endParaRPr lang="en-US" sz="2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D8C087-EAF7-8E4D-68DF-222EBAE04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8500" y="501650"/>
            <a:ext cx="11099800" cy="180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A4B932E0-4214-11AF-F318-C84CA86FD468}"/>
              </a:ext>
            </a:extLst>
          </p:cNvPr>
          <p:cNvSpPr txBox="1">
            <a:spLocks/>
          </p:cNvSpPr>
          <p:nvPr/>
        </p:nvSpPr>
        <p:spPr>
          <a:xfrm>
            <a:off x="990600" y="7405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600" dirty="0">
                <a:solidFill>
                  <a:srgbClr val="FFFFFF"/>
                </a:solidFill>
              </a:rPr>
              <a:t>Agencies</a:t>
            </a:r>
            <a:endParaRPr lang="en-US" sz="4600" dirty="0">
              <a:solidFill>
                <a:srgbClr val="FFFFFF"/>
              </a:solidFill>
            </a:endParaRP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6E801216-9925-F690-E66E-20326A525822}"/>
              </a:ext>
            </a:extLst>
          </p:cNvPr>
          <p:cNvSpPr txBox="1">
            <a:spLocks/>
          </p:cNvSpPr>
          <p:nvPr/>
        </p:nvSpPr>
        <p:spPr>
          <a:xfrm>
            <a:off x="6771937" y="2536465"/>
            <a:ext cx="5026363" cy="4314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dirty="0"/>
              <a:t>What are the top 10 agencies that provide guests for City hotels?</a:t>
            </a:r>
            <a:endParaRPr lang="en-US" sz="2200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2D076F55-5E2A-0893-4523-B12BC156E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99" y="3429000"/>
            <a:ext cx="5105401" cy="319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6DF1AEA5-1D3A-3E75-CBE9-48308F307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886" y="3429000"/>
            <a:ext cx="5521414" cy="3086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718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8ADB2601-E769-F055-335B-F1312B5FDDC0}"/>
              </a:ext>
            </a:extLst>
          </p:cNvPr>
          <p:cNvSpPr txBox="1">
            <a:spLocks/>
          </p:cNvSpPr>
          <p:nvPr/>
        </p:nvSpPr>
        <p:spPr>
          <a:xfrm>
            <a:off x="838200" y="1972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600" dirty="0">
                <a:solidFill>
                  <a:srgbClr val="FFFFFF"/>
                </a:solidFill>
              </a:rPr>
              <a:t>Countries of our guests</a:t>
            </a:r>
            <a:endParaRPr lang="en-US" sz="4600" dirty="0">
              <a:solidFill>
                <a:srgbClr val="FFFFFF"/>
              </a:solidFill>
            </a:endParaRP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0C229CE4-8DC0-777B-989C-40A358428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2641934"/>
            <a:ext cx="5464307" cy="3475498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/>
              <a:t>What is the count of each customer type?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D8C087-EAF7-8E4D-68DF-222EBAE04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8500" y="501650"/>
            <a:ext cx="11099800" cy="180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A4B932E0-4214-11AF-F318-C84CA86FD468}"/>
              </a:ext>
            </a:extLst>
          </p:cNvPr>
          <p:cNvSpPr txBox="1">
            <a:spLocks/>
          </p:cNvSpPr>
          <p:nvPr/>
        </p:nvSpPr>
        <p:spPr>
          <a:xfrm>
            <a:off x="990600" y="7405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600" dirty="0">
                <a:solidFill>
                  <a:srgbClr val="FFFFFF"/>
                </a:solidFill>
              </a:rPr>
              <a:t>Customers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2124E00-B5F0-059F-EAD5-87A16CE05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975166"/>
              </p:ext>
            </p:extLst>
          </p:nvPr>
        </p:nvGraphicFramePr>
        <p:xfrm>
          <a:off x="990600" y="3278929"/>
          <a:ext cx="3881284" cy="238291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940642">
                  <a:extLst>
                    <a:ext uri="{9D8B030D-6E8A-4147-A177-3AD203B41FA5}">
                      <a16:colId xmlns:a16="http://schemas.microsoft.com/office/drawing/2014/main" val="2425852546"/>
                    </a:ext>
                  </a:extLst>
                </a:gridCol>
                <a:gridCol w="1940642">
                  <a:extLst>
                    <a:ext uri="{9D8B030D-6E8A-4147-A177-3AD203B41FA5}">
                      <a16:colId xmlns:a16="http://schemas.microsoft.com/office/drawing/2014/main" val="3556755570"/>
                    </a:ext>
                  </a:extLst>
                </a:gridCol>
              </a:tblGrid>
              <a:tr h="458884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0123335"/>
                  </a:ext>
                </a:extLst>
              </a:tr>
              <a:tr h="481007"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effectLst/>
                        </a:rPr>
                        <a:t>Transient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75.05%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5825554"/>
                  </a:ext>
                </a:extLst>
              </a:tr>
              <a:tr h="481007"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effectLst/>
                        </a:rPr>
                        <a:t>Transient-Party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21.04%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10510"/>
                  </a:ext>
                </a:extLst>
              </a:tr>
              <a:tr h="481007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Contract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3.41%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3633607"/>
                  </a:ext>
                </a:extLst>
              </a:tr>
              <a:tr h="481007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Group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0.483%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8485176"/>
                  </a:ext>
                </a:extLst>
              </a:tr>
            </a:tbl>
          </a:graphicData>
        </a:graphic>
      </p:graphicFrame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DCB12362-2830-A5BC-2589-88153E0CB643}"/>
              </a:ext>
            </a:extLst>
          </p:cNvPr>
          <p:cNvSpPr txBox="1">
            <a:spLocks/>
          </p:cNvSpPr>
          <p:nvPr/>
        </p:nvSpPr>
        <p:spPr>
          <a:xfrm>
            <a:off x="6248400" y="2641934"/>
            <a:ext cx="5464307" cy="2883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GB" sz="2200" b="1" i="0" dirty="0">
                <a:solidFill>
                  <a:srgbClr val="212121"/>
                </a:solidFill>
                <a:effectLst/>
              </a:rPr>
              <a:t>What is the average number of car spaces requested?</a:t>
            </a:r>
          </a:p>
          <a:p>
            <a:r>
              <a:rPr lang="en-US" sz="1600" dirty="0">
                <a:solidFill>
                  <a:srgbClr val="212121"/>
                </a:solidFill>
              </a:rPr>
              <a:t>Most of our clients don’t request car spaces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rgbClr val="212121"/>
              </a:solidFill>
            </a:endParaRPr>
          </a:p>
          <a:p>
            <a:pPr marL="0" indent="0">
              <a:buNone/>
            </a:pPr>
            <a:r>
              <a:rPr lang="en-GB" sz="2200" b="1" dirty="0">
                <a:solidFill>
                  <a:srgbClr val="212121"/>
                </a:solidFill>
              </a:rPr>
              <a:t>How many clients have requested at least one parking space?</a:t>
            </a:r>
          </a:p>
          <a:p>
            <a:r>
              <a:rPr lang="en-US" sz="1600" dirty="0">
                <a:solidFill>
                  <a:srgbClr val="212121"/>
                </a:solidFill>
              </a:rPr>
              <a:t>About 6.21% of our clients have requested one parking space</a:t>
            </a:r>
          </a:p>
        </p:txBody>
      </p:sp>
    </p:spTree>
    <p:extLst>
      <p:ext uri="{BB962C8B-B14F-4D97-AF65-F5344CB8AC3E}">
        <p14:creationId xmlns:p14="http://schemas.microsoft.com/office/powerpoint/2010/main" val="486283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8ADB2601-E769-F055-335B-F1312B5FDDC0}"/>
              </a:ext>
            </a:extLst>
          </p:cNvPr>
          <p:cNvSpPr txBox="1">
            <a:spLocks/>
          </p:cNvSpPr>
          <p:nvPr/>
        </p:nvSpPr>
        <p:spPr>
          <a:xfrm>
            <a:off x="838200" y="1972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600" dirty="0">
                <a:solidFill>
                  <a:srgbClr val="FFFFFF"/>
                </a:solidFill>
              </a:rPr>
              <a:t>Countries of our guests</a:t>
            </a:r>
            <a:endParaRPr lang="en-US" sz="4600" dirty="0">
              <a:solidFill>
                <a:srgbClr val="FFFFFF"/>
              </a:solidFill>
            </a:endParaRP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0C229CE4-8DC0-777B-989C-40A358428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3004" y="2609454"/>
            <a:ext cx="8474997" cy="3475498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/>
              <a:t>Which customer type have made cancelations the most?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D8C087-EAF7-8E4D-68DF-222EBAE04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8500" y="501650"/>
            <a:ext cx="11099800" cy="180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A4B932E0-4214-11AF-F318-C84CA86FD468}"/>
              </a:ext>
            </a:extLst>
          </p:cNvPr>
          <p:cNvSpPr txBox="1">
            <a:spLocks/>
          </p:cNvSpPr>
          <p:nvPr/>
        </p:nvSpPr>
        <p:spPr>
          <a:xfrm>
            <a:off x="990600" y="7405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600" dirty="0">
                <a:solidFill>
                  <a:srgbClr val="FFFFFF"/>
                </a:solidFill>
              </a:rPr>
              <a:t>Customers cont.</a:t>
            </a:r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569D577E-FC06-F034-BEE1-76DF861BB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27375"/>
            <a:ext cx="59436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66021C9-5E1F-A061-F832-D73F245271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423665"/>
              </p:ext>
            </p:extLst>
          </p:nvPr>
        </p:nvGraphicFramePr>
        <p:xfrm>
          <a:off x="7511844" y="3647768"/>
          <a:ext cx="3841956" cy="1914052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920978">
                  <a:extLst>
                    <a:ext uri="{9D8B030D-6E8A-4147-A177-3AD203B41FA5}">
                      <a16:colId xmlns:a16="http://schemas.microsoft.com/office/drawing/2014/main" val="2200469723"/>
                    </a:ext>
                  </a:extLst>
                </a:gridCol>
                <a:gridCol w="1920978">
                  <a:extLst>
                    <a:ext uri="{9D8B030D-6E8A-4147-A177-3AD203B41FA5}">
                      <a16:colId xmlns:a16="http://schemas.microsoft.com/office/drawing/2014/main" val="199244538"/>
                    </a:ext>
                  </a:extLst>
                </a:gridCol>
              </a:tblGrid>
              <a:tr h="43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Customer type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Percentage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794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b="0" dirty="0">
                          <a:effectLst/>
                        </a:rPr>
                        <a:t>Transient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82.56%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2675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b="0" dirty="0">
                          <a:effectLst/>
                        </a:rPr>
                        <a:t>Transient-Party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14.45%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9682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b="0" dirty="0">
                          <a:effectLst/>
                        </a:rPr>
                        <a:t>Contract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2.85%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24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b="0" dirty="0">
                          <a:effectLst/>
                        </a:rPr>
                        <a:t>Group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0.133%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4275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214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8ADB2601-E769-F055-335B-F1312B5FDDC0}"/>
              </a:ext>
            </a:extLst>
          </p:cNvPr>
          <p:cNvSpPr txBox="1">
            <a:spLocks/>
          </p:cNvSpPr>
          <p:nvPr/>
        </p:nvSpPr>
        <p:spPr>
          <a:xfrm>
            <a:off x="838200" y="1972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600" dirty="0">
                <a:solidFill>
                  <a:srgbClr val="FFFFFF"/>
                </a:solidFill>
              </a:rPr>
              <a:t>Countries of our guests</a:t>
            </a:r>
            <a:endParaRPr lang="en-US" sz="4600" dirty="0">
              <a:solidFill>
                <a:srgbClr val="FFFFFF"/>
              </a:solidFill>
            </a:endParaRP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0C229CE4-8DC0-777B-989C-40A358428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6668"/>
            <a:ext cx="5105400" cy="37322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/>
              <a:t>Which season had the best total average daily rate?</a:t>
            </a:r>
          </a:p>
          <a:p>
            <a:r>
              <a:rPr lang="en-US" sz="1600" dirty="0"/>
              <a:t>Summer has the best adr of total 4825867.74 while winter has the worst adr of total 1560534.14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D8C087-EAF7-8E4D-68DF-222EBAE04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8500" y="501650"/>
            <a:ext cx="11099800" cy="180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A4B932E0-4214-11AF-F318-C84CA86FD468}"/>
              </a:ext>
            </a:extLst>
          </p:cNvPr>
          <p:cNvSpPr txBox="1">
            <a:spLocks/>
          </p:cNvSpPr>
          <p:nvPr/>
        </p:nvSpPr>
        <p:spPr>
          <a:xfrm>
            <a:off x="990600" y="7405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600" dirty="0">
                <a:solidFill>
                  <a:srgbClr val="FFFFFF"/>
                </a:solidFill>
              </a:rPr>
              <a:t>Average Daily Rate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6E801216-9925-F690-E66E-20326A525822}"/>
              </a:ext>
            </a:extLst>
          </p:cNvPr>
          <p:cNvSpPr txBox="1">
            <a:spLocks/>
          </p:cNvSpPr>
          <p:nvPr/>
        </p:nvSpPr>
        <p:spPr>
          <a:xfrm>
            <a:off x="6771937" y="2536465"/>
            <a:ext cx="5026363" cy="4314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dirty="0"/>
              <a:t>Changes of average daily rate over the years</a:t>
            </a:r>
          </a:p>
          <a:p>
            <a:r>
              <a:rPr lang="en-US" sz="1600" dirty="0"/>
              <a:t>As we can observe, total adr has dropped in year 2017 compared to year 2016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E1EA17E4-7191-2D9E-C68E-8136FF0CC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090218"/>
            <a:ext cx="4640416" cy="245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32F3C62C-DCC5-EF86-3DC5-19F1DD5ED9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9"/>
          <a:stretch/>
        </p:blipFill>
        <p:spPr bwMode="auto">
          <a:xfrm>
            <a:off x="6912385" y="3843881"/>
            <a:ext cx="4289015" cy="269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076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8ADB2601-E769-F055-335B-F1312B5FDDC0}"/>
              </a:ext>
            </a:extLst>
          </p:cNvPr>
          <p:cNvSpPr txBox="1">
            <a:spLocks/>
          </p:cNvSpPr>
          <p:nvPr/>
        </p:nvSpPr>
        <p:spPr>
          <a:xfrm>
            <a:off x="838200" y="1972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600" dirty="0">
                <a:solidFill>
                  <a:srgbClr val="FFFFFF"/>
                </a:solidFill>
              </a:rPr>
              <a:t>Countries of our guests</a:t>
            </a:r>
            <a:endParaRPr lang="en-US" sz="4600" dirty="0">
              <a:solidFill>
                <a:srgbClr val="FFFFFF"/>
              </a:solidFill>
            </a:endParaRP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0C229CE4-8DC0-777B-989C-40A358428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2641934"/>
            <a:ext cx="5464307" cy="3475498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/>
              <a:t>What is the percentage for each deposit type?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D8C087-EAF7-8E4D-68DF-222EBAE04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8500" y="501650"/>
            <a:ext cx="11099800" cy="180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A4B932E0-4214-11AF-F318-C84CA86FD468}"/>
              </a:ext>
            </a:extLst>
          </p:cNvPr>
          <p:cNvSpPr txBox="1">
            <a:spLocks/>
          </p:cNvSpPr>
          <p:nvPr/>
        </p:nvSpPr>
        <p:spPr>
          <a:xfrm>
            <a:off x="990600" y="7405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600" dirty="0">
                <a:solidFill>
                  <a:srgbClr val="FFFFFF"/>
                </a:solidFill>
              </a:rPr>
              <a:t>Deposit types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91C925C0-7028-A695-1586-AF5A65BE9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307" y="3269854"/>
            <a:ext cx="382905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2B68925-8CC0-D5B8-DCB9-BEC6C13AAF8F}"/>
              </a:ext>
            </a:extLst>
          </p:cNvPr>
          <p:cNvSpPr txBox="1">
            <a:spLocks/>
          </p:cNvSpPr>
          <p:nvPr/>
        </p:nvSpPr>
        <p:spPr>
          <a:xfrm>
            <a:off x="6162807" y="2641934"/>
            <a:ext cx="5464307" cy="3475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GB" sz="2200" b="1" dirty="0"/>
              <a:t>Does the deposit type have an affect on cancellations?</a:t>
            </a:r>
          </a:p>
          <a:p>
            <a:r>
              <a:rPr lang="en-GB" sz="1500" b="1" dirty="0"/>
              <a:t>As we can observe, almost all guests who have paid a non refund deposit have cancelled their reservations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E8DBCAD0-D253-B8AC-4FEB-115FB15205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3"/>
          <a:stretch/>
        </p:blipFill>
        <p:spPr bwMode="auto">
          <a:xfrm>
            <a:off x="6033028" y="3952568"/>
            <a:ext cx="5398103" cy="270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95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46749-5550-7CC9-1E01-1F319CFB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99F7E-95EE-7A30-09EC-2AA0046F7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1944436"/>
          </a:xfrm>
        </p:spPr>
        <p:txBody>
          <a:bodyPr>
            <a:normAutofit/>
          </a:bodyPr>
          <a:lstStyle/>
          <a:p>
            <a:r>
              <a:rPr lang="en-US" sz="2400" dirty="0"/>
              <a:t>About our dataset</a:t>
            </a:r>
          </a:p>
          <a:p>
            <a:r>
              <a:rPr lang="en-US" sz="2400" dirty="0"/>
              <a:t>Dataset Characteristics </a:t>
            </a:r>
          </a:p>
          <a:p>
            <a:r>
              <a:rPr lang="en-US" sz="2400" dirty="0"/>
              <a:t>Analysis questions</a:t>
            </a:r>
          </a:p>
          <a:p>
            <a:r>
              <a:rPr lang="en-US" sz="2400" dirty="0"/>
              <a:t>Summary 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7ECA7F98-7352-8773-9906-EDD8D15CB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416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E7B967-7C5C-2424-0A5C-8222821E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 </a:t>
            </a: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6" name="Graphic 35" descr="Brainstorm outline">
            <a:extLst>
              <a:ext uri="{FF2B5EF4-FFF2-40B4-BE49-F238E27FC236}">
                <a16:creationId xmlns:a16="http://schemas.microsoft.com/office/drawing/2014/main" id="{8581511F-53C4-A881-093F-52CDD3235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08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E371BCB-C480-18BE-FB7A-1CFEE4D07C07}"/>
              </a:ext>
            </a:extLst>
          </p:cNvPr>
          <p:cNvSpPr txBox="1">
            <a:spLocks/>
          </p:cNvSpPr>
          <p:nvPr/>
        </p:nvSpPr>
        <p:spPr>
          <a:xfrm>
            <a:off x="838200" y="1972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600" dirty="0">
                <a:solidFill>
                  <a:srgbClr val="FFFFFF"/>
                </a:solidFill>
              </a:rPr>
              <a:t>Countries of our guests</a:t>
            </a:r>
            <a:endParaRPr lang="en-US" sz="4600" dirty="0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5711A3-48BC-9A01-0DD1-5363B919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8500" y="501650"/>
            <a:ext cx="11099800" cy="180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71B3C115-520B-8E96-CF26-8570E1D1323C}"/>
              </a:ext>
            </a:extLst>
          </p:cNvPr>
          <p:cNvSpPr txBox="1">
            <a:spLocks/>
          </p:cNvSpPr>
          <p:nvPr/>
        </p:nvSpPr>
        <p:spPr>
          <a:xfrm>
            <a:off x="990600" y="7405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600" dirty="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6D16D0-DC4C-BE25-8C95-543793431770}"/>
              </a:ext>
            </a:extLst>
          </p:cNvPr>
          <p:cNvSpPr txBox="1"/>
          <p:nvPr/>
        </p:nvSpPr>
        <p:spPr>
          <a:xfrm>
            <a:off x="838200" y="2506535"/>
            <a:ext cx="5051322" cy="723976"/>
          </a:xfrm>
          <a:prstGeom prst="rect">
            <a:avLst/>
          </a:prstGeom>
          <a:solidFill>
            <a:schemeClr val="tx2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13360" tIns="121920" rIns="213360" bIns="121920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en-US" sz="3000" b="1" kern="1200" dirty="0"/>
              <a:t>Problems </a:t>
            </a:r>
            <a:endParaRPr lang="en-US" sz="3000" kern="12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3EBD71-61C7-87FA-565F-61363C91483E}"/>
              </a:ext>
            </a:extLst>
          </p:cNvPr>
          <p:cNvGrpSpPr/>
          <p:nvPr/>
        </p:nvGrpSpPr>
        <p:grpSpPr>
          <a:xfrm>
            <a:off x="739877" y="3201628"/>
            <a:ext cx="5149645" cy="3154721"/>
            <a:chOff x="-99636" y="884311"/>
            <a:chExt cx="5221089" cy="3169738"/>
          </a:xfrm>
          <a:solidFill>
            <a:schemeClr val="bg1">
              <a:lumMod val="95000"/>
            </a:schemeClr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3548F0D-D806-A059-9D30-432B85F660F4}"/>
                </a:ext>
              </a:extLst>
            </p:cNvPr>
            <p:cNvSpPr/>
            <p:nvPr/>
          </p:nvSpPr>
          <p:spPr>
            <a:xfrm>
              <a:off x="51" y="924749"/>
              <a:ext cx="4913783" cy="3129300"/>
            </a:xfrm>
            <a:prstGeom prst="rect">
              <a:avLst/>
            </a:prstGeom>
            <a:grpFill/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D35DA43-2EBB-48A3-A246-63B6893C1F31}"/>
                </a:ext>
              </a:extLst>
            </p:cNvPr>
            <p:cNvSpPr txBox="1"/>
            <p:nvPr/>
          </p:nvSpPr>
          <p:spPr>
            <a:xfrm>
              <a:off x="-99636" y="884311"/>
              <a:ext cx="5221089" cy="3129300"/>
            </a:xfrm>
            <a:prstGeom prst="rect">
              <a:avLst/>
            </a:prstGeom>
            <a:solidFill>
              <a:schemeClr val="bg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0020" tIns="160020" rIns="213360" bIns="240030" numCol="1" spcCol="1270" anchor="t" anchorCtr="0">
              <a:noAutofit/>
            </a:bodyPr>
            <a:lstStyle/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600" kern="1200" dirty="0"/>
                <a:t>Almost all the guests who pay a non-refund deposit cancel their reservations.</a:t>
              </a:r>
            </a:p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600" kern="1200" dirty="0"/>
                <a:t>Our total average daily rate ha</a:t>
              </a:r>
              <a:r>
                <a:rPr lang="en-US" sz="1600" dirty="0"/>
                <a:t>s dropped down the past year.</a:t>
              </a:r>
            </a:p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600" dirty="0"/>
                <a:t>Large number of reservations are being canceled.</a:t>
              </a:r>
            </a:p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600" dirty="0"/>
                <a:t>Guests keep on making changes on their reservations.</a:t>
              </a:r>
            </a:p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600" dirty="0"/>
                <a:t>Most of the reservations don’t include babies/children which means we should target families more.</a:t>
              </a:r>
            </a:p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600" dirty="0"/>
                <a:t>More than 75% of the cancellations are from city hotels</a:t>
              </a:r>
            </a:p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600" dirty="0"/>
                <a:t>Only 3% of our guests have repeated their visits to our hotel.</a:t>
              </a:r>
            </a:p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sz="1600" kern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E306F50-BDB2-D817-F56F-7842B776B724}"/>
              </a:ext>
            </a:extLst>
          </p:cNvPr>
          <p:cNvGrpSpPr/>
          <p:nvPr/>
        </p:nvGrpSpPr>
        <p:grpSpPr>
          <a:xfrm>
            <a:off x="6439913" y="2517899"/>
            <a:ext cx="4754009" cy="723976"/>
            <a:chOff x="5601764" y="60749"/>
            <a:chExt cx="4913783" cy="864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B8DBDAA-DD4E-E8D8-1FF0-7DCCB1BD6D50}"/>
                </a:ext>
              </a:extLst>
            </p:cNvPr>
            <p:cNvSpPr/>
            <p:nvPr/>
          </p:nvSpPr>
          <p:spPr>
            <a:xfrm>
              <a:off x="5601764" y="60749"/>
              <a:ext cx="4913783" cy="864000"/>
            </a:xfrm>
            <a:prstGeom prst="rect">
              <a:avLst/>
            </a:prstGeom>
          </p:spPr>
          <p:style>
            <a:lnRef idx="2">
              <a:schemeClr val="accent5">
                <a:hueOff val="3928033"/>
                <a:satOff val="-56426"/>
                <a:lumOff val="40978"/>
                <a:alphaOff val="0"/>
              </a:schemeClr>
            </a:lnRef>
            <a:fillRef idx="1">
              <a:schemeClr val="accent5">
                <a:hueOff val="3928033"/>
                <a:satOff val="-56426"/>
                <a:lumOff val="40978"/>
                <a:alphaOff val="0"/>
              </a:schemeClr>
            </a:fillRef>
            <a:effectRef idx="0">
              <a:schemeClr val="accent5">
                <a:hueOff val="3928033"/>
                <a:satOff val="-56426"/>
                <a:lumOff val="4097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B7D0533-2F13-AC8F-9B8F-C61D3EB65B21}"/>
                </a:ext>
              </a:extLst>
            </p:cNvPr>
            <p:cNvSpPr txBox="1"/>
            <p:nvPr/>
          </p:nvSpPr>
          <p:spPr>
            <a:xfrm>
              <a:off x="5601764" y="60749"/>
              <a:ext cx="4913783" cy="864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3360" tIns="121920" rIns="213360" bIns="12192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3000" b="1" kern="1200"/>
                <a:t>We should:</a:t>
              </a:r>
              <a:endParaRPr lang="en-US" sz="3000" kern="120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8301EC9-9DD9-3866-822E-6699263B3504}"/>
              </a:ext>
            </a:extLst>
          </p:cNvPr>
          <p:cNvGrpSpPr/>
          <p:nvPr/>
        </p:nvGrpSpPr>
        <p:grpSpPr>
          <a:xfrm>
            <a:off x="6439913" y="3241875"/>
            <a:ext cx="4754009" cy="3114475"/>
            <a:chOff x="5601764" y="924749"/>
            <a:chExt cx="4913783" cy="3716844"/>
          </a:xfrm>
          <a:solidFill>
            <a:schemeClr val="bg1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263FBA3-BC52-499F-BCE6-6B0DCAE06E41}"/>
                </a:ext>
              </a:extLst>
            </p:cNvPr>
            <p:cNvSpPr/>
            <p:nvPr/>
          </p:nvSpPr>
          <p:spPr>
            <a:xfrm>
              <a:off x="5601764" y="924749"/>
              <a:ext cx="4913783" cy="3129300"/>
            </a:xfrm>
            <a:prstGeom prst="rect">
              <a:avLst/>
            </a:prstGeom>
            <a:grpFill/>
            <a:ln>
              <a:solidFill>
                <a:schemeClr val="bg2"/>
              </a:solidFill>
            </a:ln>
          </p:spPr>
          <p:style>
            <a:lnRef idx="2">
              <a:schemeClr val="accent5">
                <a:tint val="40000"/>
                <a:alpha val="90000"/>
                <a:hueOff val="3430484"/>
                <a:satOff val="1569"/>
                <a:lumOff val="6094"/>
                <a:alphaOff val="0"/>
              </a:schemeClr>
            </a:lnRef>
            <a:fillRef idx="1">
              <a:schemeClr val="accent5">
                <a:tint val="40000"/>
                <a:alpha val="90000"/>
                <a:hueOff val="3430484"/>
                <a:satOff val="1569"/>
                <a:lumOff val="6094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3430484"/>
                <a:satOff val="1569"/>
                <a:lumOff val="6094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52A751F-A970-C822-EA95-AABD0847196D}"/>
                </a:ext>
              </a:extLst>
            </p:cNvPr>
            <p:cNvSpPr txBox="1"/>
            <p:nvPr/>
          </p:nvSpPr>
          <p:spPr>
            <a:xfrm>
              <a:off x="5601764" y="924749"/>
              <a:ext cx="4913783" cy="3716844"/>
            </a:xfrm>
            <a:prstGeom prst="rect">
              <a:avLst/>
            </a:prstGeom>
            <a:grpFill/>
            <a:ln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0020" tIns="160020" rIns="213360" bIns="240030" numCol="1" spcCol="1270" anchor="t" anchorCtr="0">
              <a:noAutofit/>
            </a:bodyPr>
            <a:lstStyle/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dirty="0"/>
                <a:t>Improve our customer service.</a:t>
              </a:r>
            </a:p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dirty="0"/>
                <a:t>Attract more family guests.</a:t>
              </a:r>
            </a:p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dirty="0"/>
                <a:t>Convince our guests to take car spaces.</a:t>
              </a:r>
            </a:p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dirty="0"/>
                <a:t>Attract different types of customers and market segments.</a:t>
              </a:r>
            </a:p>
            <a:p>
              <a:pPr marL="0" lvl="1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42180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6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4BBE04-2639-419C-4044-C044B7E91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Thank you</a:t>
            </a:r>
          </a:p>
        </p:txBody>
      </p:sp>
      <p:sp>
        <p:nvSpPr>
          <p:cNvPr id="39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Side view of a bed with side table and on it is an alarm clock and a white lamp">
            <a:extLst>
              <a:ext uri="{FF2B5EF4-FFF2-40B4-BE49-F238E27FC236}">
                <a16:creationId xmlns:a16="http://schemas.microsoft.com/office/drawing/2014/main" id="{4BC43981-B02E-6DD0-0816-D77D0104C4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24" r="16523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2170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E7B967-7C5C-2424-0A5C-8222821E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About our dataset</a:t>
            </a: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6" name="Graphic 35" descr="Information outline">
            <a:extLst>
              <a:ext uri="{FF2B5EF4-FFF2-40B4-BE49-F238E27FC236}">
                <a16:creationId xmlns:a16="http://schemas.microsoft.com/office/drawing/2014/main" id="{8581511F-53C4-A881-093F-52CDD3235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3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C3BB-1227-8E41-4F39-BE527E5E3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our dataset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F91902-FF70-ADD6-B3AB-3ABA0FC67E0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8109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E7B967-7C5C-2424-0A5C-8222821E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 characteristics</a:t>
            </a: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6" name="Graphic 35" descr="Database outline">
            <a:extLst>
              <a:ext uri="{FF2B5EF4-FFF2-40B4-BE49-F238E27FC236}">
                <a16:creationId xmlns:a16="http://schemas.microsoft.com/office/drawing/2014/main" id="{8581511F-53C4-A881-093F-52CDD3235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9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100" y="349250"/>
            <a:ext cx="11099800" cy="180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CA5BD-3E40-3D7C-99CA-2B14A5855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1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600">
                <a:solidFill>
                  <a:srgbClr val="FFFFFF"/>
                </a:solidFill>
              </a:rPr>
              <a:t>Dataset characteristics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EFFE78-E46F-1E93-F986-1B3083950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1568"/>
            <a:ext cx="10515600" cy="37853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b="1"/>
              <a:t>Our dataset contains: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/>
              <a:t>Missing values: </a:t>
            </a:r>
            <a:r>
              <a:rPr lang="en-US" sz="2200"/>
              <a:t>resides in columns ‘country’ , ‘agent’ and ‘company’.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/>
              <a:t>Categorical data: </a:t>
            </a:r>
            <a:r>
              <a:rPr lang="en-US" sz="2200"/>
              <a:t>in multiple columns such as reservation_status and customer_type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/>
              <a:t>Outliers: </a:t>
            </a:r>
            <a:r>
              <a:rPr lang="en-US" sz="2200"/>
              <a:t>multiple columns contains outliers such as ‘adr’ and ‘total_of_special_requests’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/>
              <a:t>Imbalanced: </a:t>
            </a:r>
            <a:r>
              <a:rPr lang="en-US" sz="2200"/>
              <a:t>our target column ‘is_canceled’ is imbalanced.</a:t>
            </a:r>
          </a:p>
          <a:p>
            <a:pPr marL="0" indent="0">
              <a:buNone/>
            </a:pPr>
            <a:r>
              <a:rPr lang="en-US" sz="2200" b="1"/>
              <a:t>Aim of the project:</a:t>
            </a:r>
          </a:p>
          <a:p>
            <a:r>
              <a:rPr lang="en-US" sz="2200"/>
              <a:t>The target is to predict whether the client will cancel his reservation or not. </a:t>
            </a:r>
          </a:p>
        </p:txBody>
      </p:sp>
    </p:spTree>
    <p:extLst>
      <p:ext uri="{BB962C8B-B14F-4D97-AF65-F5344CB8AC3E}">
        <p14:creationId xmlns:p14="http://schemas.microsoft.com/office/powerpoint/2010/main" val="3961470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E7B967-7C5C-2424-0A5C-8222821E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Analysis Questions</a:t>
            </a: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6" name="Graphic 35" descr="Statistics with solid fill">
            <a:extLst>
              <a:ext uri="{FF2B5EF4-FFF2-40B4-BE49-F238E27FC236}">
                <a16:creationId xmlns:a16="http://schemas.microsoft.com/office/drawing/2014/main" id="{8581511F-53C4-A881-093F-52CDD3235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5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100" y="349250"/>
            <a:ext cx="11099800" cy="180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8758E518-CF4C-6137-E590-48A205B081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3830673"/>
              </p:ext>
            </p:extLst>
          </p:nvPr>
        </p:nvGraphicFramePr>
        <p:xfrm>
          <a:off x="1317523" y="3883743"/>
          <a:ext cx="3212690" cy="2194451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606345">
                  <a:extLst>
                    <a:ext uri="{9D8B030D-6E8A-4147-A177-3AD203B41FA5}">
                      <a16:colId xmlns:a16="http://schemas.microsoft.com/office/drawing/2014/main" val="2497531369"/>
                    </a:ext>
                  </a:extLst>
                </a:gridCol>
                <a:gridCol w="1606345">
                  <a:extLst>
                    <a:ext uri="{9D8B030D-6E8A-4147-A177-3AD203B41FA5}">
                      <a16:colId xmlns:a16="http://schemas.microsoft.com/office/drawing/2014/main" val="2036173132"/>
                    </a:ext>
                  </a:extLst>
                </a:gridCol>
              </a:tblGrid>
              <a:tr h="920217">
                <a:tc>
                  <a:txBody>
                    <a:bodyPr/>
                    <a:lstStyle/>
                    <a:p>
                      <a:r>
                        <a:rPr lang="en-US"/>
                        <a:t>Hotel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11273"/>
                  </a:ext>
                </a:extLst>
              </a:tr>
              <a:tr h="637117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City Hotel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66.446101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4806475"/>
                  </a:ext>
                </a:extLst>
              </a:tr>
              <a:tr h="637117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Resort Hotel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33.553899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538154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89649C0B-8F93-3015-FD60-BDBF72CD9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060" y="2204641"/>
            <a:ext cx="3811844" cy="399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23DA42-F552-70F1-CAB6-D91F03F919DE}"/>
              </a:ext>
            </a:extLst>
          </p:cNvPr>
          <p:cNvSpPr txBox="1"/>
          <p:nvPr/>
        </p:nvSpPr>
        <p:spPr>
          <a:xfrm>
            <a:off x="1307076" y="2494464"/>
            <a:ext cx="4247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have two types of hotels: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City Hotel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Resort Hotel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F957694-BA59-BC4A-FBE5-0A004231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7375"/>
            <a:ext cx="10515600" cy="1325563"/>
          </a:xfrm>
        </p:spPr>
        <p:txBody>
          <a:bodyPr>
            <a:normAutofit/>
          </a:bodyPr>
          <a:lstStyle/>
          <a:p>
            <a:r>
              <a:rPr lang="en-GB" sz="4600" dirty="0">
                <a:solidFill>
                  <a:srgbClr val="FFFFFF"/>
                </a:solidFill>
              </a:rPr>
              <a:t>Hotel types</a:t>
            </a:r>
            <a:endParaRPr lang="en-US" sz="4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533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100" y="349250"/>
            <a:ext cx="11099800" cy="180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C9EA65-090E-58AF-E4A4-1667ADA4F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1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4600" dirty="0">
                <a:solidFill>
                  <a:srgbClr val="FFFFFF"/>
                </a:solidFill>
              </a:rPr>
              <a:t>Reservations </a:t>
            </a:r>
            <a:endParaRPr lang="en-US" sz="4600" dirty="0">
              <a:solidFill>
                <a:srgbClr val="FFFFFF"/>
              </a:solidFill>
            </a:endParaRP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48998BEC-D2EC-B1D3-936D-FE2E4205F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530" y="2294244"/>
            <a:ext cx="4648200" cy="4351338"/>
          </a:xfrm>
        </p:spPr>
        <p:txBody>
          <a:bodyPr/>
          <a:lstStyle/>
          <a:p>
            <a:pPr marL="0" indent="0">
              <a:buNone/>
            </a:pPr>
            <a:r>
              <a:rPr lang="en-GB" sz="2000" b="1" i="0" dirty="0">
                <a:solidFill>
                  <a:srgbClr val="212121"/>
                </a:solidFill>
                <a:effectLst/>
              </a:rPr>
              <a:t>Which year had the largest number of reservations?</a:t>
            </a:r>
          </a:p>
          <a:p>
            <a:r>
              <a:rPr lang="en-US" sz="1800" dirty="0">
                <a:solidFill>
                  <a:srgbClr val="212121"/>
                </a:solidFill>
              </a:rPr>
              <a:t>2016 had the largest number of reservation of 47.5% and 2015 had the lowest number of reservations of 18.42%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FBA1A3CE-A564-6B14-B4CD-31014D58EB7B}"/>
              </a:ext>
            </a:extLst>
          </p:cNvPr>
          <p:cNvSpPr txBox="1">
            <a:spLocks/>
          </p:cNvSpPr>
          <p:nvPr/>
        </p:nvSpPr>
        <p:spPr>
          <a:xfrm>
            <a:off x="6051756" y="2294244"/>
            <a:ext cx="60251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GB" sz="2000" b="1" dirty="0">
                <a:solidFill>
                  <a:srgbClr val="212121"/>
                </a:solidFill>
              </a:rPr>
              <a:t>Which month have the most reservations?</a:t>
            </a:r>
          </a:p>
          <a:p>
            <a:r>
              <a:rPr lang="en-US" sz="1800" dirty="0">
                <a:solidFill>
                  <a:srgbClr val="212121"/>
                </a:solidFill>
              </a:rPr>
              <a:t>August had the largest number of reservations of 11.6% and January had the lowest number of reservations of 4.9%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D4D6DD82-7CA0-CED6-701E-00C3887B66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7"/>
          <a:stretch/>
        </p:blipFill>
        <p:spPr bwMode="auto">
          <a:xfrm>
            <a:off x="553525" y="3864077"/>
            <a:ext cx="4752975" cy="27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6B8294FA-D404-A72A-D644-AF55EACB6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245" y="3429000"/>
            <a:ext cx="5498230" cy="33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480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952</Words>
  <Application>Microsoft Office PowerPoint</Application>
  <PresentationFormat>Widescreen</PresentationFormat>
  <Paragraphs>148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Roboto</vt:lpstr>
      <vt:lpstr>Office Theme</vt:lpstr>
      <vt:lpstr>Hotel Booking Demands</vt:lpstr>
      <vt:lpstr>Agenda</vt:lpstr>
      <vt:lpstr>About our dataset</vt:lpstr>
      <vt:lpstr>About our dataset</vt:lpstr>
      <vt:lpstr>Dataset characteristics</vt:lpstr>
      <vt:lpstr>Dataset characteristics</vt:lpstr>
      <vt:lpstr>Analysis Questions</vt:lpstr>
      <vt:lpstr>Hotel types</vt:lpstr>
      <vt:lpstr>Reservations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Booking Demands</dc:title>
  <dc:creator>Rim Ibrahim</dc:creator>
  <cp:lastModifiedBy>Rim Ibrahim</cp:lastModifiedBy>
  <cp:revision>7</cp:revision>
  <dcterms:created xsi:type="dcterms:W3CDTF">2022-09-25T21:48:21Z</dcterms:created>
  <dcterms:modified xsi:type="dcterms:W3CDTF">2022-10-05T19:40:16Z</dcterms:modified>
</cp:coreProperties>
</file>