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1" r:id="rId7"/>
    <p:sldId id="260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8" r:id="rId16"/>
  </p:sldIdLst>
  <p:sldSz cx="9144000" cy="5143500" type="screen16x9"/>
  <p:notesSz cx="6858000" cy="9144000"/>
  <p:embeddedFontLst>
    <p:embeddedFont>
      <p:font typeface="Dosis" pitchFamily="2" charset="0"/>
      <p:regular r:id="rId18"/>
      <p:bold r:id="rId19"/>
    </p:embeddedFont>
    <p:embeddedFont>
      <p:font typeface="Dosis Light" pitchFamily="2" charset="0"/>
      <p:regular r:id="rId20"/>
      <p:bold r:id="rId21"/>
    </p:embeddedFont>
    <p:embeddedFont>
      <p:font typeface="Titillium Web" panose="00000500000000000000" pitchFamily="2" charset="0"/>
      <p:regular r:id="rId22"/>
      <p:bold r:id="rId23"/>
      <p:italic r:id="rId24"/>
      <p:boldItalic r:id="rId25"/>
    </p:embeddedFont>
    <p:embeddedFont>
      <p:font typeface="Titillium Web Light" panose="000004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9680F8-4123-46D1-B085-40C0BD158BC5}">
  <a:tblStyle styleId="{859680F8-4123-46D1-B085-40C0BD158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8" d="100"/>
          <a:sy n="58" d="100"/>
        </p:scale>
        <p:origin x="6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 dass" userId="daf3cf78217bdb62" providerId="LiveId" clId="{45CEE8FD-3720-4A88-B778-4354F35DACF0}"/>
    <pc:docChg chg="undo custSel modSld">
      <pc:chgData name="Ree dass" userId="daf3cf78217bdb62" providerId="LiveId" clId="{45CEE8FD-3720-4A88-B778-4354F35DACF0}" dt="2023-06-28T16:20:53.624" v="202" actId="20577"/>
      <pc:docMkLst>
        <pc:docMk/>
      </pc:docMkLst>
      <pc:sldChg chg="modSp mod">
        <pc:chgData name="Ree dass" userId="daf3cf78217bdb62" providerId="LiveId" clId="{45CEE8FD-3720-4A88-B778-4354F35DACF0}" dt="2023-06-28T16:20:53.624" v="202" actId="20577"/>
        <pc:sldMkLst>
          <pc:docMk/>
          <pc:sldMk cId="0" sldId="258"/>
        </pc:sldMkLst>
        <pc:spChg chg="mod">
          <ac:chgData name="Ree dass" userId="daf3cf78217bdb62" providerId="LiveId" clId="{45CEE8FD-3720-4A88-B778-4354F35DACF0}" dt="2023-06-28T16:20:20.187" v="163"/>
          <ac:spMkLst>
            <pc:docMk/>
            <pc:sldMk cId="0" sldId="258"/>
            <ac:spMk id="3853" creationId="{00000000-0000-0000-0000-000000000000}"/>
          </ac:spMkLst>
        </pc:spChg>
        <pc:spChg chg="mod">
          <ac:chgData name="Ree dass" userId="daf3cf78217bdb62" providerId="LiveId" clId="{45CEE8FD-3720-4A88-B778-4354F35DACF0}" dt="2023-06-28T16:20:53.624" v="202" actId="20577"/>
          <ac:spMkLst>
            <pc:docMk/>
            <pc:sldMk cId="0" sldId="258"/>
            <ac:spMk id="3854" creationId="{00000000-0000-0000-0000-000000000000}"/>
          </ac:spMkLst>
        </pc:spChg>
      </pc:sldChg>
      <pc:sldChg chg="modSp mod">
        <pc:chgData name="Ree dass" userId="daf3cf78217bdb62" providerId="LiveId" clId="{45CEE8FD-3720-4A88-B778-4354F35DACF0}" dt="2023-06-28T16:12:25.112" v="0" actId="14100"/>
        <pc:sldMkLst>
          <pc:docMk/>
          <pc:sldMk cId="0" sldId="260"/>
        </pc:sldMkLst>
        <pc:picChg chg="mod">
          <ac:chgData name="Ree dass" userId="daf3cf78217bdb62" providerId="LiveId" clId="{45CEE8FD-3720-4A88-B778-4354F35DACF0}" dt="2023-06-28T16:12:25.112" v="0" actId="14100"/>
          <ac:picMkLst>
            <pc:docMk/>
            <pc:sldMk cId="0" sldId="260"/>
            <ac:picMk id="3" creationId="{1CF63A90-FB01-268E-1649-F31B6FD605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2553f4abc3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2553f4abc3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638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71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2553f4abc3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2553f4abc3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2553f4abc3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2553f4abc3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553f4abc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553f4abc3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25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2553f4abc3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2553f4abc3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553f4abc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553f4abc3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2" name="Google Shape;388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2553f4abc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2553f4abc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171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Learning.</a:t>
            </a:r>
            <a:endParaRPr/>
          </a:p>
        </p:txBody>
      </p:sp>
      <p:sp>
        <p:nvSpPr>
          <p:cNvPr id="3837" name="Google Shape;3837;p13"/>
          <p:cNvSpPr txBox="1"/>
          <p:nvPr/>
        </p:nvSpPr>
        <p:spPr>
          <a:xfrm>
            <a:off x="158575" y="4055400"/>
            <a:ext cx="3828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Panin, Vladimir 12238682</a:t>
            </a:r>
            <a:endParaRPr sz="1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Dass, Reema 12144026</a:t>
            </a:r>
            <a:endParaRPr sz="1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Schweitzer,Valentin 51829840</a:t>
            </a:r>
            <a:endParaRPr sz="1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accen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2"/>
          <p:cNvSpPr txBox="1"/>
          <p:nvPr/>
        </p:nvSpPr>
        <p:spPr>
          <a:xfrm>
            <a:off x="364200" y="364225"/>
            <a:ext cx="666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Trajectories of the optimal solution for Layout 3</a:t>
            </a:r>
            <a:endParaRPr sz="24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0EBBD-020E-EEFA-1A08-3791F709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66" y="1074218"/>
            <a:ext cx="5359675" cy="36641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3"/>
          <p:cNvSpPr txBox="1">
            <a:spLocks noGrp="1"/>
          </p:cNvSpPr>
          <p:nvPr>
            <p:ph type="title"/>
          </p:nvPr>
        </p:nvSpPr>
        <p:spPr>
          <a:xfrm>
            <a:off x="718300" y="3603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Comparisons between the Layouts, 50 wins</a:t>
            </a:r>
            <a:endParaRPr dirty="0"/>
          </a:p>
        </p:txBody>
      </p:sp>
      <p:sp>
        <p:nvSpPr>
          <p:cNvPr id="3902" name="Google Shape;3902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3903" name="Google Shape;3903;p23"/>
          <p:cNvGraphicFramePr/>
          <p:nvPr>
            <p:extLst>
              <p:ext uri="{D42A27DB-BD31-4B8C-83A1-F6EECF244321}">
                <p14:modId xmlns:p14="http://schemas.microsoft.com/office/powerpoint/2010/main" val="247005502"/>
              </p:ext>
            </p:extLst>
          </p:nvPr>
        </p:nvGraphicFramePr>
        <p:xfrm>
          <a:off x="479350" y="1582100"/>
          <a:ext cx="7239000" cy="2069980"/>
        </p:xfrm>
        <a:graphic>
          <a:graphicData uri="http://schemas.openxmlformats.org/drawingml/2006/table">
            <a:tbl>
              <a:tblPr>
                <a:noFill/>
                <a:tableStyleId>{859680F8-4123-46D1-B085-40C0BD158BC5}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Types of Layouts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Rectangle Bar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/>
                        <a:t>Hollow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Pyramid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Criss Cross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Mean iterations taken for game completion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94.38+110+98.4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=100.93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76.84+ 79.82+77.44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=78.03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84.04+81.04+81.5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=82.2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</a:t>
                      </a:r>
                      <a:r>
                        <a:rPr lang="de-DE" dirty="0"/>
                        <a:t>e</a:t>
                      </a:r>
                      <a:r>
                        <a:rPr lang="en" dirty="0"/>
                        <a:t>an fails for won game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17.22+12.52+13.28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=14.34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29.2+24.92+26.7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=26.94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23.16+32.58+20.48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=25.41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3"/>
          <p:cNvSpPr txBox="1">
            <a:spLocks noGrp="1"/>
          </p:cNvSpPr>
          <p:nvPr>
            <p:ph type="title"/>
          </p:nvPr>
        </p:nvSpPr>
        <p:spPr>
          <a:xfrm>
            <a:off x="718300" y="3603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Comparisons between the Layouts, 100 wins</a:t>
            </a:r>
            <a:endParaRPr dirty="0"/>
          </a:p>
        </p:txBody>
      </p:sp>
      <p:sp>
        <p:nvSpPr>
          <p:cNvPr id="3902" name="Google Shape;3902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3903" name="Google Shape;3903;p23"/>
          <p:cNvGraphicFramePr/>
          <p:nvPr>
            <p:extLst>
              <p:ext uri="{D42A27DB-BD31-4B8C-83A1-F6EECF244321}">
                <p14:modId xmlns:p14="http://schemas.microsoft.com/office/powerpoint/2010/main" val="3845873377"/>
              </p:ext>
            </p:extLst>
          </p:nvPr>
        </p:nvGraphicFramePr>
        <p:xfrm>
          <a:off x="479350" y="1582100"/>
          <a:ext cx="7239000" cy="2069980"/>
        </p:xfrm>
        <a:graphic>
          <a:graphicData uri="http://schemas.openxmlformats.org/drawingml/2006/table">
            <a:tbl>
              <a:tblPr>
                <a:noFill/>
                <a:tableStyleId>{859680F8-4123-46D1-B085-40C0BD158BC5}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Types of Layouts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/>
                        <a:t>Rectangle</a:t>
                      </a:r>
                      <a:r>
                        <a:rPr lang="de-DE" dirty="0"/>
                        <a:t> Bar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/>
                        <a:t>Hollow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Pyramid</a:t>
                      </a:r>
                      <a:endParaRPr lang="de-D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/>
                        <a:t>Criss</a:t>
                      </a:r>
                      <a:r>
                        <a:rPr lang="de-DE" dirty="0"/>
                        <a:t> Cross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Mean iterations taken for game completion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99.49+110.1+101.9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=103.88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78.38+76.67+80.21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=78.42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84.17+83.25+80.31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=82.58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</a:t>
                      </a:r>
                      <a:r>
                        <a:rPr lang="de-DE" dirty="0"/>
                        <a:t>e</a:t>
                      </a:r>
                      <a:r>
                        <a:rPr lang="en" dirty="0"/>
                        <a:t>an fails for won game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14.55+12.47+11.23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=12.75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28.78+21.55+23.78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=24.7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24.55+28.23+22.39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=25.06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17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3"/>
          <p:cNvSpPr txBox="1">
            <a:spLocks noGrp="1"/>
          </p:cNvSpPr>
          <p:nvPr>
            <p:ph type="title"/>
          </p:nvPr>
        </p:nvSpPr>
        <p:spPr>
          <a:xfrm>
            <a:off x="718300" y="3603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Comparisons between the Layouts, 150 wins</a:t>
            </a:r>
            <a:endParaRPr dirty="0"/>
          </a:p>
        </p:txBody>
      </p:sp>
      <p:sp>
        <p:nvSpPr>
          <p:cNvPr id="3902" name="Google Shape;3902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3903" name="Google Shape;3903;p23"/>
          <p:cNvGraphicFramePr/>
          <p:nvPr>
            <p:extLst>
              <p:ext uri="{D42A27DB-BD31-4B8C-83A1-F6EECF244321}">
                <p14:modId xmlns:p14="http://schemas.microsoft.com/office/powerpoint/2010/main" val="3653607649"/>
              </p:ext>
            </p:extLst>
          </p:nvPr>
        </p:nvGraphicFramePr>
        <p:xfrm>
          <a:off x="365882" y="1536030"/>
          <a:ext cx="7561878" cy="2071440"/>
        </p:xfrm>
        <a:graphic>
          <a:graphicData uri="http://schemas.openxmlformats.org/drawingml/2006/table">
            <a:tbl>
              <a:tblPr>
                <a:noFill/>
                <a:tableStyleId>{859680F8-4123-46D1-B085-40C0BD158BC5}</a:tableStyleId>
              </a:tblPr>
              <a:tblGrid>
                <a:gridCol w="1410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7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Types of Layouts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/>
                        <a:t>Rectangle</a:t>
                      </a:r>
                      <a:r>
                        <a:rPr lang="de-DE" dirty="0"/>
                        <a:t> Bar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/>
                        <a:t>Hollow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Pyramid</a:t>
                      </a:r>
                      <a:endParaRPr lang="de-D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/>
                        <a:t>Criss</a:t>
                      </a:r>
                      <a:r>
                        <a:rPr lang="de-DE" dirty="0"/>
                        <a:t> Cross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Mean iterations taken for game completion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101.6+111.43+104.68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=105.9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82.49+77.84+83.2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=81.18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85.9+83.28+81.73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=83.64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</a:t>
                      </a:r>
                      <a:r>
                        <a:rPr lang="de-DE" dirty="0"/>
                        <a:t>e</a:t>
                      </a:r>
                      <a:r>
                        <a:rPr lang="en" dirty="0"/>
                        <a:t>an fails for won game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13.72+11.41+11.76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=12.3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25.13+21.9+23.9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=23.63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24.93+26.98+21.98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=24.63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88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2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5517600" cy="625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Conclusions and discussions</a:t>
            </a:r>
            <a:endParaRPr dirty="0"/>
          </a:p>
        </p:txBody>
      </p:sp>
      <p:sp>
        <p:nvSpPr>
          <p:cNvPr id="3909" name="Google Shape;3909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Google Shape;3908;p24">
            <a:extLst>
              <a:ext uri="{FF2B5EF4-FFF2-40B4-BE49-F238E27FC236}">
                <a16:creationId xmlns:a16="http://schemas.microsoft.com/office/drawing/2014/main" id="{96D7503D-CC64-BFAA-7CF6-A81C919B4902}"/>
              </a:ext>
            </a:extLst>
          </p:cNvPr>
          <p:cNvSpPr txBox="1">
            <a:spLocks/>
          </p:cNvSpPr>
          <p:nvPr/>
        </p:nvSpPr>
        <p:spPr>
          <a:xfrm>
            <a:off x="702644" y="2034951"/>
            <a:ext cx="5517600" cy="45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de-DE" sz="2000" dirty="0"/>
              <a:t>Small </a:t>
            </a:r>
            <a:r>
              <a:rPr lang="de-DE" sz="2000" dirty="0" err="1"/>
              <a:t>improvement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increasing</a:t>
            </a:r>
            <a:r>
              <a:rPr lang="de-DE" sz="2000" dirty="0"/>
              <a:t> </a:t>
            </a:r>
            <a:r>
              <a:rPr lang="de-DE" sz="2000" dirty="0" err="1"/>
              <a:t>iterations</a:t>
            </a:r>
            <a:endParaRPr lang="de-DE" sz="2000" dirty="0"/>
          </a:p>
          <a:p>
            <a:pPr marL="0" indent="0">
              <a:buFont typeface="Titillium Web Light"/>
              <a:buNone/>
            </a:pPr>
            <a:r>
              <a:rPr lang="de-DE" sz="2000" dirty="0" err="1"/>
              <a:t>Rectangle</a:t>
            </a:r>
            <a:r>
              <a:rPr lang="de-DE" sz="2000" dirty="0"/>
              <a:t> Bar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easier</a:t>
            </a:r>
            <a:r>
              <a:rPr lang="de-DE" sz="2000" dirty="0"/>
              <a:t> to </a:t>
            </a:r>
            <a:r>
              <a:rPr lang="de-DE" sz="2000" dirty="0" err="1"/>
              <a:t>learn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layouts</a:t>
            </a:r>
            <a:endParaRPr lang="de-DE" sz="2000" dirty="0"/>
          </a:p>
          <a:p>
            <a:pPr marL="0" indent="0">
              <a:buFont typeface="Titillium Web Light"/>
              <a:buNone/>
            </a:pPr>
            <a:r>
              <a:rPr lang="de-DE" sz="2000" dirty="0" err="1"/>
              <a:t>Hollow</a:t>
            </a:r>
            <a:r>
              <a:rPr lang="de-DE" sz="2000" dirty="0"/>
              <a:t> </a:t>
            </a:r>
            <a:r>
              <a:rPr lang="de-DE" sz="2000" dirty="0" err="1"/>
              <a:t>Pyramid</a:t>
            </a:r>
            <a:r>
              <a:rPr lang="de-DE" sz="2000" dirty="0"/>
              <a:t> and </a:t>
            </a:r>
            <a:r>
              <a:rPr lang="de-DE" sz="2000" dirty="0" err="1"/>
              <a:t>Criss</a:t>
            </a:r>
            <a:r>
              <a:rPr lang="de-DE" sz="2000" dirty="0"/>
              <a:t> Cross perform </a:t>
            </a:r>
            <a:r>
              <a:rPr lang="de-DE" sz="2000" dirty="0" err="1"/>
              <a:t>similiar</a:t>
            </a:r>
            <a:endParaRPr lang="de-DE" sz="2000" dirty="0"/>
          </a:p>
          <a:p>
            <a:pPr marL="0" indent="0">
              <a:buFont typeface="Titillium Web Light"/>
              <a:buNone/>
            </a:pPr>
            <a:r>
              <a:rPr lang="de-DE" sz="2000" dirty="0"/>
              <a:t>Iteration </a:t>
            </a:r>
            <a:r>
              <a:rPr lang="de-DE" sz="2000" dirty="0" err="1"/>
              <a:t>highest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Rectangle</a:t>
            </a:r>
            <a:r>
              <a:rPr lang="de-DE" sz="2000" dirty="0"/>
              <a:t> Bar</a:t>
            </a:r>
          </a:p>
          <a:p>
            <a:pPr marL="0" indent="0">
              <a:buFont typeface="Titillium Web Light"/>
              <a:buNone/>
            </a:pPr>
            <a:endParaRPr lang="de-DE" sz="2000" dirty="0"/>
          </a:p>
          <a:p>
            <a:pPr marL="0" indent="0">
              <a:buFont typeface="Titillium Web Light"/>
              <a:buNone/>
            </a:pPr>
            <a:endParaRPr lang="de-DE" sz="2000" dirty="0"/>
          </a:p>
          <a:p>
            <a:pPr marL="0" indent="0">
              <a:buFont typeface="Titillium Web Light"/>
              <a:buNone/>
            </a:pPr>
            <a:endParaRPr lang="de-DE" sz="2000" dirty="0"/>
          </a:p>
          <a:p>
            <a:pPr marL="0" indent="0">
              <a:buFont typeface="Titillium Web Light"/>
              <a:buNone/>
            </a:pPr>
            <a:endParaRPr lang="de-DE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3917" name="Google Shape;3917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2"/>
          </p:nvPr>
        </p:nvSpPr>
        <p:spPr>
          <a:xfrm>
            <a:off x="4156075" y="1762650"/>
            <a:ext cx="3242400" cy="26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BALL: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Collision behaviour with the paddle.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Collision behaviour with the bricks.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Collision behaviour with the walls.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Direction of the ball movement.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Checking if the game is over.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Updating the speed of the ball.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BRICKS: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Layout of the bricks based on option selection.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Reset the layout of the bricks.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PADDLE: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Creation of the paddle.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Paddle movement.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BOARD: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Construct and display the board.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874975" y="42125"/>
            <a:ext cx="5269200" cy="10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2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852" name="Google Shape;38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74974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/>
          <p:nvPr/>
        </p:nvSpPr>
        <p:spPr>
          <a:xfrm>
            <a:off x="3927000" y="1067850"/>
            <a:ext cx="3701400" cy="503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AGENT:</a:t>
            </a:r>
            <a:endParaRPr sz="1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MONTE CARLO: Greedy epsilon with threshold 0.5.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ACTIONS:</a:t>
            </a:r>
            <a:endParaRPr sz="1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Reward: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Ball bounces on the paddle.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Hitting the bricks.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Paddle tracking the ball.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Penalty: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Game lost.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Time taken to finish the game.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ENVIRONMENT: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game with the specific layout of the bricks with ball and paddle.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	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54" name="Google Shape;3854;p15"/>
          <p:cNvSpPr txBox="1"/>
          <p:nvPr/>
        </p:nvSpPr>
        <p:spPr>
          <a:xfrm>
            <a:off x="213348" y="2926050"/>
            <a:ext cx="3701401" cy="223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OBSERVATION:</a:t>
            </a:r>
            <a:endParaRPr sz="1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Learning based on each action taken during the game.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Game State: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 X axis offset between ball and paddle.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 Paddle speed.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 Ball speed.</a:t>
            </a: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Results.</a:t>
            </a:r>
            <a:endParaRPr/>
          </a:p>
        </p:txBody>
      </p:sp>
      <p:sp>
        <p:nvSpPr>
          <p:cNvPr id="3860" name="Google Shape;3860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Trajectories of the optimal solution.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2796D-D0BD-8F7F-A1AE-685071469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50" y="205182"/>
            <a:ext cx="3978755" cy="29483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ubTitle" idx="1"/>
          </p:nvPr>
        </p:nvSpPr>
        <p:spPr>
          <a:xfrm>
            <a:off x="68875" y="9570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Layout 1.</a:t>
            </a:r>
            <a:endParaRPr dirty="0"/>
          </a:p>
        </p:txBody>
      </p:sp>
      <p:sp>
        <p:nvSpPr>
          <p:cNvPr id="3866" name="Google Shape;3866;p17"/>
          <p:cNvSpPr txBox="1"/>
          <p:nvPr/>
        </p:nvSpPr>
        <p:spPr>
          <a:xfrm>
            <a:off x="121400" y="1082700"/>
            <a:ext cx="35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975AE-1DAF-FA5A-D746-1E3FEF2E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1" y="630980"/>
            <a:ext cx="6151014" cy="39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4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/>
          <p:nvPr/>
        </p:nvSpPr>
        <p:spPr>
          <a:xfrm>
            <a:off x="364200" y="364225"/>
            <a:ext cx="666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Trajectories of the optimal solution for Layout 1</a:t>
            </a:r>
            <a:endParaRPr sz="24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1C3-D719-574A-46BE-DDA5602D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11" y="1116193"/>
            <a:ext cx="5435879" cy="3600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ubTitle" idx="1"/>
          </p:nvPr>
        </p:nvSpPr>
        <p:spPr>
          <a:xfrm>
            <a:off x="68875" y="9570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Layout 2.</a:t>
            </a:r>
            <a:endParaRPr dirty="0"/>
          </a:p>
        </p:txBody>
      </p:sp>
      <p:sp>
        <p:nvSpPr>
          <p:cNvPr id="3866" name="Google Shape;3866;p17"/>
          <p:cNvSpPr txBox="1"/>
          <p:nvPr/>
        </p:nvSpPr>
        <p:spPr>
          <a:xfrm>
            <a:off x="121400" y="1082700"/>
            <a:ext cx="35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63A90-FB01-268E-1649-F31B6FD6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9" y="691376"/>
            <a:ext cx="6185159" cy="42825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p20"/>
          <p:cNvSpPr txBox="1"/>
          <p:nvPr/>
        </p:nvSpPr>
        <p:spPr>
          <a:xfrm>
            <a:off x="364200" y="364225"/>
            <a:ext cx="666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Trajectories of the optimal solution for Layout 2</a:t>
            </a:r>
            <a:endParaRPr sz="24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4944C-DB80-E2A5-BA55-F29E3E66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31" y="1102190"/>
            <a:ext cx="5359675" cy="36260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21"/>
          <p:cNvSpPr txBox="1">
            <a:spLocks noGrp="1"/>
          </p:cNvSpPr>
          <p:nvPr>
            <p:ph type="subTitle" idx="1"/>
          </p:nvPr>
        </p:nvSpPr>
        <p:spPr>
          <a:xfrm>
            <a:off x="68875" y="9570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3.</a:t>
            </a:r>
            <a:endParaRPr/>
          </a:p>
        </p:txBody>
      </p:sp>
      <p:sp>
        <p:nvSpPr>
          <p:cNvPr id="3890" name="Google Shape;3890;p21"/>
          <p:cNvSpPr txBox="1"/>
          <p:nvPr/>
        </p:nvSpPr>
        <p:spPr>
          <a:xfrm>
            <a:off x="121400" y="1082700"/>
            <a:ext cx="35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1C713-524F-AA44-2624-1E2AA8A83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72" y="651231"/>
            <a:ext cx="6208747" cy="4428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Bildschirmpräsentation (16:9)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Titillium Web</vt:lpstr>
      <vt:lpstr>Dosis</vt:lpstr>
      <vt:lpstr>Dosis Light</vt:lpstr>
      <vt:lpstr>Arial</vt:lpstr>
      <vt:lpstr>Titillium Web Light</vt:lpstr>
      <vt:lpstr>Mowbray template</vt:lpstr>
      <vt:lpstr>Machine Learning. Reinforcement Learning.</vt:lpstr>
      <vt:lpstr>Implementation</vt:lpstr>
      <vt:lpstr>Implementation 2</vt:lpstr>
      <vt:lpstr>Layouts and Results.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Comparisons between the Layouts, 50 wins</vt:lpstr>
      <vt:lpstr>Comparisons between the Layouts, 100 wins</vt:lpstr>
      <vt:lpstr>Comparisons between the Layouts, 150 wins</vt:lpstr>
      <vt:lpstr>PowerPoint-Präsentation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Learning. Reinforcement Learning.</dc:title>
  <dc:creator>Ree dass</dc:creator>
  <cp:lastModifiedBy>Vladimir Panin</cp:lastModifiedBy>
  <cp:revision>17</cp:revision>
  <dcterms:modified xsi:type="dcterms:W3CDTF">2023-06-28T17:12:14Z</dcterms:modified>
</cp:coreProperties>
</file>