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Dosis Light"/>
      <p:regular r:id="rId19"/>
      <p:bold r:id="rId20"/>
    </p:embeddedFont>
    <p:embeddedFont>
      <p:font typeface="Dosis"/>
      <p:regular r:id="rId21"/>
      <p:bold r:id="rId22"/>
    </p:embeddedFont>
    <p:embeddedFont>
      <p:font typeface="Titillium Web"/>
      <p:regular r:id="rId23"/>
      <p:bold r:id="rId24"/>
      <p:italic r:id="rId25"/>
      <p:boldItalic r:id="rId26"/>
    </p:embeddedFont>
    <p:embeddedFont>
      <p:font typeface="Titillium Web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9680F8-4123-46D1-B085-40C0BD158BC5}">
  <a:tblStyle styleId="{859680F8-4123-46D1-B085-40C0BD158B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Light-bold.fntdata"/><Relationship Id="rId22" Type="http://schemas.openxmlformats.org/officeDocument/2006/relationships/font" Target="fonts/Dosis-bold.fntdata"/><Relationship Id="rId21" Type="http://schemas.openxmlformats.org/officeDocument/2006/relationships/font" Target="fonts/Dosis-regular.fntdata"/><Relationship Id="rId24" Type="http://schemas.openxmlformats.org/officeDocument/2006/relationships/font" Target="fonts/TitilliumWeb-bold.fntdata"/><Relationship Id="rId23" Type="http://schemas.openxmlformats.org/officeDocument/2006/relationships/font" Target="fonts/TitilliumWe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tilliumWeb-boldItalic.fntdata"/><Relationship Id="rId25" Type="http://schemas.openxmlformats.org/officeDocument/2006/relationships/font" Target="fonts/TitilliumWeb-italic.fntdata"/><Relationship Id="rId28" Type="http://schemas.openxmlformats.org/officeDocument/2006/relationships/font" Target="fonts/TitilliumWebLight-bold.fntdata"/><Relationship Id="rId27" Type="http://schemas.openxmlformats.org/officeDocument/2006/relationships/font" Target="fonts/TitilliumWeb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TitilliumWeb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DosisLigh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2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g2553f4abc38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4" name="Google Shape;3894;g2553f4abc3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7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4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g2553f4abc38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6" name="Google Shape;3906;g2553f4abc3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0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2553f4abc38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2553f4abc3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8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5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g2553f4abc38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3" name="Google Shape;3863;g2553f4abc3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8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g2553f4abc38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Google Shape;3870;g2553f4abc3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3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2553f4abc38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2553f4abc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0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" name="Google Shape;388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2" name="Google Shape;388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g2553f4abc38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7" name="Google Shape;3887;g2553f4abc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5" name="Google Shape;1845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2" name="Google Shape;2402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79" name="Google Shape;2679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Learning.</a:t>
            </a:r>
            <a:endParaRPr/>
          </a:p>
        </p:txBody>
      </p:sp>
      <p:sp>
        <p:nvSpPr>
          <p:cNvPr id="3837" name="Google Shape;3837;p13"/>
          <p:cNvSpPr txBox="1"/>
          <p:nvPr/>
        </p:nvSpPr>
        <p:spPr>
          <a:xfrm>
            <a:off x="158575" y="4055400"/>
            <a:ext cx="38280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Panin, Vladimir 12238682</a:t>
            </a:r>
            <a:endParaRPr sz="11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Dass, Reema 12144026</a:t>
            </a:r>
            <a:endParaRPr sz="11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Schweitzer,Valentin 51829840</a:t>
            </a:r>
            <a:endParaRPr sz="11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22"/>
          <p:cNvSpPr txBox="1"/>
          <p:nvPr/>
        </p:nvSpPr>
        <p:spPr>
          <a:xfrm>
            <a:off x="364200" y="364225"/>
            <a:ext cx="666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Trajectories of the optimal solution for Layout 3</a:t>
            </a:r>
            <a:endParaRPr sz="240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23"/>
          <p:cNvSpPr txBox="1"/>
          <p:nvPr>
            <p:ph type="title"/>
          </p:nvPr>
        </p:nvSpPr>
        <p:spPr>
          <a:xfrm>
            <a:off x="718300" y="3603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</a:t>
            </a:r>
            <a:r>
              <a:rPr lang="en"/>
              <a:t> between the Layouts</a:t>
            </a:r>
            <a:endParaRPr/>
          </a:p>
        </p:txBody>
      </p:sp>
      <p:sp>
        <p:nvSpPr>
          <p:cNvPr id="3902" name="Google Shape;3902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03" name="Google Shape;3903;p23"/>
          <p:cNvGraphicFramePr/>
          <p:nvPr/>
        </p:nvGraphicFramePr>
        <p:xfrm>
          <a:off x="479350" y="158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{859680F8-4123-46D1-B085-40C0BD158BC5}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3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Types of Layouts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Layout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Layout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Layout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taken for game completion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Complexity of the game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7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Google Shape;3908;p24"/>
          <p:cNvSpPr txBox="1"/>
          <p:nvPr>
            <p:ph idx="1" type="body"/>
          </p:nvPr>
        </p:nvSpPr>
        <p:spPr>
          <a:xfrm>
            <a:off x="1278575" y="739550"/>
            <a:ext cx="55176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Conclusions and discussions</a:t>
            </a:r>
            <a:endParaRPr/>
          </a:p>
        </p:txBody>
      </p:sp>
      <p:sp>
        <p:nvSpPr>
          <p:cNvPr id="3909" name="Google Shape;3909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3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5"/>
          <p:cNvSpPr txBox="1"/>
          <p:nvPr>
            <p:ph idx="4294967295" type="ctrTitle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3915" name="Google Shape;3915;p25"/>
          <p:cNvSpPr txBox="1"/>
          <p:nvPr>
            <p:ph idx="4294967295" type="subTitle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3916" name="Google Shape;3916;p25"/>
          <p:cNvSpPr txBox="1"/>
          <p:nvPr>
            <p:ph idx="4294967295" type="body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17" name="Google Shape;3917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1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843" name="Google Shape;3843;p14"/>
          <p:cNvSpPr txBox="1"/>
          <p:nvPr>
            <p:ph idx="2" type="body"/>
          </p:nvPr>
        </p:nvSpPr>
        <p:spPr>
          <a:xfrm>
            <a:off x="4156075" y="1762650"/>
            <a:ext cx="3242400" cy="26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BALL: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Collision behaviour with the paddle.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Collision behaviour with the bricks.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Direction of the ball movement.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Checking if the game is over.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Updating the speed of the ball.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3844" name="Google Shape;3844;p14"/>
          <p:cNvSpPr txBox="1"/>
          <p:nvPr>
            <p:ph idx="1" type="body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BRICKS: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Layout of the bricks based on option selection.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Reset the layout of the bricks.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PADDLE: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Creation of the paddle.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BOARD: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Construct and display the board.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45" name="Google Shape;3845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/>
          <p:nvPr>
            <p:ph idx="4294967295" type="ctrTitle"/>
          </p:nvPr>
        </p:nvSpPr>
        <p:spPr>
          <a:xfrm>
            <a:off x="3874975" y="42125"/>
            <a:ext cx="5269200" cy="10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2</a:t>
            </a:r>
            <a:endParaRPr sz="6000"/>
          </a:p>
        </p:txBody>
      </p:sp>
      <p:sp>
        <p:nvSpPr>
          <p:cNvPr id="3851" name="Google Shape;3851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52" name="Google Shape;38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874974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/>
          <p:nvPr/>
        </p:nvSpPr>
        <p:spPr>
          <a:xfrm>
            <a:off x="3927000" y="1067850"/>
            <a:ext cx="3701400" cy="4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AGENT</a:t>
            </a:r>
            <a:r>
              <a:rPr b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endParaRPr b="1"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MONTE CARLO:</a:t>
            </a:r>
            <a:endParaRPr sz="12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ACTIONS:</a:t>
            </a:r>
            <a:endParaRPr b="1"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Rewarding:</a:t>
            </a:r>
            <a:endParaRPr sz="12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Moving the paddle to let the ball bounce.</a:t>
            </a:r>
            <a:endParaRPr sz="12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Hitting the bricks.</a:t>
            </a:r>
            <a:endParaRPr sz="12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Directing the ball to a specific direction.</a:t>
            </a:r>
            <a:endParaRPr sz="12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Time taken to finish the game.</a:t>
            </a:r>
            <a:endParaRPr sz="12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Penalty:</a:t>
            </a:r>
            <a:endParaRPr sz="12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Missing the ball.</a:t>
            </a:r>
            <a:endParaRPr sz="12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Time taken to finish the game.</a:t>
            </a:r>
            <a:endParaRPr sz="12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Missing the bricks during each turn.</a:t>
            </a:r>
            <a:endParaRPr sz="12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</a:t>
            </a:r>
            <a:endParaRPr sz="12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		</a:t>
            </a:r>
            <a:endParaRPr sz="12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54" name="Google Shape;3854;p15"/>
          <p:cNvSpPr txBox="1"/>
          <p:nvPr/>
        </p:nvSpPr>
        <p:spPr>
          <a:xfrm>
            <a:off x="39650" y="2926050"/>
            <a:ext cx="38751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OBSERVATION</a:t>
            </a:r>
            <a:r>
              <a:rPr b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endParaRPr b="1"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Learning based on each action taken during the game. </a:t>
            </a:r>
            <a:endParaRPr sz="12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ENVIRONMENT:</a:t>
            </a:r>
            <a:endParaRPr b="1"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The game with the specific layout with ball and paddle.</a:t>
            </a:r>
            <a:endParaRPr sz="12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8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6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and Results.</a:t>
            </a:r>
            <a:endParaRPr/>
          </a:p>
        </p:txBody>
      </p:sp>
      <p:sp>
        <p:nvSpPr>
          <p:cNvPr id="3860" name="Google Shape;3860;p16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Trajectories</a:t>
            </a:r>
            <a:r>
              <a:rPr lang="en"/>
              <a:t> of the optimal solution.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4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/>
          <p:nvPr>
            <p:ph idx="1" type="subTitle"/>
          </p:nvPr>
        </p:nvSpPr>
        <p:spPr>
          <a:xfrm>
            <a:off x="68875" y="9570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1.</a:t>
            </a:r>
            <a:endParaRPr/>
          </a:p>
        </p:txBody>
      </p:sp>
      <p:sp>
        <p:nvSpPr>
          <p:cNvPr id="3866" name="Google Shape;3866;p17"/>
          <p:cNvSpPr txBox="1"/>
          <p:nvPr/>
        </p:nvSpPr>
        <p:spPr>
          <a:xfrm>
            <a:off x="121400" y="1082700"/>
            <a:ext cx="35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867" name="Google Shape;38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75" y="684600"/>
            <a:ext cx="5946324" cy="36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/>
          <p:nvPr/>
        </p:nvSpPr>
        <p:spPr>
          <a:xfrm>
            <a:off x="364200" y="364225"/>
            <a:ext cx="666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Trajectories of the optimal solution for Layout 1</a:t>
            </a:r>
            <a:endParaRPr sz="240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6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/>
          <p:nvPr>
            <p:ph idx="1" type="subTitle"/>
          </p:nvPr>
        </p:nvSpPr>
        <p:spPr>
          <a:xfrm>
            <a:off x="68875" y="9570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2.</a:t>
            </a:r>
            <a:endParaRPr/>
          </a:p>
        </p:txBody>
      </p:sp>
      <p:sp>
        <p:nvSpPr>
          <p:cNvPr id="3878" name="Google Shape;3878;p19"/>
          <p:cNvSpPr txBox="1"/>
          <p:nvPr/>
        </p:nvSpPr>
        <p:spPr>
          <a:xfrm>
            <a:off x="121400" y="1082700"/>
            <a:ext cx="35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879" name="Google Shape;38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5" y="734400"/>
            <a:ext cx="6243725" cy="383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3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Google Shape;3884;p20"/>
          <p:cNvSpPr txBox="1"/>
          <p:nvPr/>
        </p:nvSpPr>
        <p:spPr>
          <a:xfrm>
            <a:off x="364200" y="364225"/>
            <a:ext cx="666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Trajectories of the optimal solution for Layout 2</a:t>
            </a:r>
            <a:endParaRPr sz="240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p21"/>
          <p:cNvSpPr txBox="1"/>
          <p:nvPr>
            <p:ph idx="1" type="subTitle"/>
          </p:nvPr>
        </p:nvSpPr>
        <p:spPr>
          <a:xfrm>
            <a:off x="68875" y="9570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3.</a:t>
            </a:r>
            <a:endParaRPr/>
          </a:p>
        </p:txBody>
      </p:sp>
      <p:sp>
        <p:nvSpPr>
          <p:cNvPr id="3890" name="Google Shape;3890;p21"/>
          <p:cNvSpPr txBox="1"/>
          <p:nvPr/>
        </p:nvSpPr>
        <p:spPr>
          <a:xfrm>
            <a:off x="121400" y="1082700"/>
            <a:ext cx="35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891" name="Google Shape;38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75" y="814200"/>
            <a:ext cx="6116426" cy="39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