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972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fd93c7b3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fd93c7b3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fd93c7b3e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fd93c7b3e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fd93c7b3e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fd93c7b3e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graph bigger??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fd93c7b3e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fd93c7b3e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fe8535c99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fe8535c99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fe8535c99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fe8535c99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fe8535c99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fe8535c996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ff70cd05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ff70cd05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EFAFC">
            <a:alpha val="32280"/>
          </a:srgbClr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821800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2671550"/>
            <a:ext cx="8520600" cy="23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2122350" y="11675"/>
            <a:ext cx="6898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751675"/>
            <a:ext cx="8520600" cy="3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2122350" y="11675"/>
            <a:ext cx="6898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818875"/>
            <a:ext cx="3999900" cy="37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818875"/>
            <a:ext cx="3999900" cy="37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2122350" y="11675"/>
            <a:ext cx="6898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61824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73539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0964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EFAFC">
            <a:alpha val="3228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311700" y="751675"/>
            <a:ext cx="8520600" cy="3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8" name="Google Shape;8;p1"/>
          <p:cNvGrpSpPr/>
          <p:nvPr/>
        </p:nvGrpSpPr>
        <p:grpSpPr>
          <a:xfrm>
            <a:off x="-125" y="-16825"/>
            <a:ext cx="9143983" cy="629700"/>
            <a:chOff x="-2950" y="-995425"/>
            <a:chExt cx="9307800" cy="629700"/>
          </a:xfrm>
        </p:grpSpPr>
        <p:sp>
          <p:nvSpPr>
            <p:cNvPr id="9" name="Google Shape;9;p1"/>
            <p:cNvSpPr/>
            <p:nvPr/>
          </p:nvSpPr>
          <p:spPr>
            <a:xfrm>
              <a:off x="-2950" y="-995425"/>
              <a:ext cx="9307800" cy="629700"/>
            </a:xfrm>
            <a:prstGeom prst="rect">
              <a:avLst/>
            </a:prstGeom>
            <a:solidFill>
              <a:srgbClr val="8C3A37"/>
            </a:solidFill>
            <a:ln w="9525" cap="flat" cmpd="sng">
              <a:solidFill>
                <a:srgbClr val="9933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0" name="Google Shape;10;p1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195020" y="-922722"/>
              <a:ext cx="1611565" cy="496250"/>
            </a:xfrm>
            <a:prstGeom prst="rect">
              <a:avLst/>
            </a:prstGeom>
            <a:noFill/>
            <a:ln w="9525" cap="flat" cmpd="sng">
              <a:solidFill>
                <a:srgbClr val="993333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2122350" y="11675"/>
            <a:ext cx="6898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EFAFC"/>
              </a:buClr>
              <a:buSzPts val="3000"/>
              <a:buNone/>
              <a:defRPr sz="3000">
                <a:solidFill>
                  <a:srgbClr val="FEFAFC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xlastglance/e-laute-reproducibilit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Provenance</a:t>
            </a:r>
            <a:endParaRPr/>
          </a:p>
        </p:txBody>
      </p:sp>
      <p:sp>
        <p:nvSpPr>
          <p:cNvPr id="342" name="Google Shape;342;p3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Maximilian Höller</a:t>
            </a:r>
            <a:endParaRPr/>
          </a:p>
        </p:txBody>
      </p:sp>
      <p:sp>
        <p:nvSpPr>
          <p:cNvPr id="343" name="Google Shape;34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6"/>
          <p:cNvSpPr txBox="1">
            <a:spLocks noGrp="1"/>
          </p:cNvSpPr>
          <p:nvPr>
            <p:ph type="title"/>
          </p:nvPr>
        </p:nvSpPr>
        <p:spPr>
          <a:xfrm>
            <a:off x="2122350" y="11675"/>
            <a:ext cx="6898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Provenance?</a:t>
            </a:r>
            <a:endParaRPr/>
          </a:p>
        </p:txBody>
      </p:sp>
      <p:sp>
        <p:nvSpPr>
          <p:cNvPr id="349" name="Google Shape;349;p36"/>
          <p:cNvSpPr txBox="1">
            <a:spLocks noGrp="1"/>
          </p:cNvSpPr>
          <p:nvPr>
            <p:ph type="body" idx="1"/>
          </p:nvPr>
        </p:nvSpPr>
        <p:spPr>
          <a:xfrm>
            <a:off x="311700" y="751675"/>
            <a:ext cx="8520600" cy="3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6150" b="1"/>
              <a:t>Definition</a:t>
            </a:r>
            <a:r>
              <a:rPr lang="en-GB" sz="6150"/>
              <a:t>: Provenance refers to the origin, history, and lifecycle of data, processes, and decisions.</a:t>
            </a:r>
            <a:endParaRPr sz="615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6150" b="1"/>
              <a:t>Importance in Machine Learning</a:t>
            </a:r>
            <a:r>
              <a:rPr lang="en-GB" sz="6150"/>
              <a:t>:</a:t>
            </a:r>
            <a:endParaRPr sz="6150"/>
          </a:p>
          <a:p>
            <a:pPr marL="457200" lvl="0" indent="-326231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6150" b="1"/>
              <a:t>Transparency</a:t>
            </a:r>
            <a:r>
              <a:rPr lang="en-GB" sz="6150"/>
              <a:t>: Track how data is sourced, transformed, and used.</a:t>
            </a:r>
            <a:endParaRPr sz="6150"/>
          </a:p>
          <a:p>
            <a:pPr marL="457200" lvl="0" indent="-326231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6150" b="1"/>
              <a:t>Accountability</a:t>
            </a:r>
            <a:r>
              <a:rPr lang="en-GB" sz="6150"/>
              <a:t>: Identify who or what contributed to the training process.</a:t>
            </a:r>
            <a:endParaRPr sz="6150"/>
          </a:p>
          <a:p>
            <a:pPr marL="457200" lvl="0" indent="-326231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6150" b="1"/>
              <a:t>Reproducibility</a:t>
            </a:r>
            <a:r>
              <a:rPr lang="en-GB" sz="6150"/>
              <a:t>: Ensure results can be traced back and replicated.</a:t>
            </a:r>
            <a:endParaRPr sz="615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615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50" name="Google Shape;350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7"/>
          <p:cNvSpPr txBox="1">
            <a:spLocks noGrp="1"/>
          </p:cNvSpPr>
          <p:nvPr>
            <p:ph type="title"/>
          </p:nvPr>
        </p:nvSpPr>
        <p:spPr>
          <a:xfrm>
            <a:off x="2122350" y="11675"/>
            <a:ext cx="6898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PROV-O</a:t>
            </a:r>
            <a:endParaRPr/>
          </a:p>
        </p:txBody>
      </p:sp>
      <p:sp>
        <p:nvSpPr>
          <p:cNvPr id="356" name="Google Shape;356;p37"/>
          <p:cNvSpPr txBox="1">
            <a:spLocks noGrp="1"/>
          </p:cNvSpPr>
          <p:nvPr>
            <p:ph type="body" idx="1"/>
          </p:nvPr>
        </p:nvSpPr>
        <p:spPr>
          <a:xfrm>
            <a:off x="311700" y="751675"/>
            <a:ext cx="8520600" cy="3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050"/>
              <a:buFont typeface="Arial"/>
              <a:buNone/>
            </a:pPr>
            <a:r>
              <a:rPr lang="en-GB" sz="3660" b="1"/>
              <a:t>What is PROV-O?</a:t>
            </a:r>
            <a:r>
              <a:rPr lang="en-GB" sz="3660"/>
              <a:t>:</a:t>
            </a:r>
            <a:endParaRPr sz="3660"/>
          </a:p>
          <a:p>
            <a:pPr marL="457200" lvl="0" indent="-32157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3660"/>
              <a:t>PROV-O is a W3C recommendation for modeling and representing provenance information.</a:t>
            </a:r>
            <a:endParaRPr sz="3660"/>
          </a:p>
          <a:p>
            <a:pPr marL="457200" lvl="0" indent="-32157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3660"/>
              <a:t>It uses an ontology-based approach to provide a structured way of capturing the relationships between entities, activities, and agents.</a:t>
            </a:r>
            <a:endParaRPr sz="366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0050"/>
              <a:buFont typeface="Arial"/>
              <a:buNone/>
            </a:pPr>
            <a:r>
              <a:rPr lang="en-GB" sz="3660" b="1"/>
              <a:t>Core Components</a:t>
            </a:r>
            <a:r>
              <a:rPr lang="en-GB" sz="3660"/>
              <a:t>:</a:t>
            </a:r>
            <a:endParaRPr sz="3660"/>
          </a:p>
          <a:p>
            <a:pPr marL="457200" lvl="0" indent="-32157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3660" b="1"/>
              <a:t>Entity</a:t>
            </a:r>
            <a:r>
              <a:rPr lang="en-GB" sz="3660"/>
              <a:t>: Represents the data or object.</a:t>
            </a:r>
            <a:endParaRPr sz="3660"/>
          </a:p>
          <a:p>
            <a:pPr marL="457200" lvl="0" indent="-32157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3660" b="1"/>
              <a:t>Activity</a:t>
            </a:r>
            <a:r>
              <a:rPr lang="en-GB" sz="3660"/>
              <a:t>: Describes processes that produce or modify an entity.</a:t>
            </a:r>
            <a:endParaRPr sz="3660"/>
          </a:p>
          <a:p>
            <a:pPr marL="457200" lvl="0" indent="-32157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3660" b="1"/>
              <a:t>Agent</a:t>
            </a:r>
            <a:r>
              <a:rPr lang="en-GB" sz="3660"/>
              <a:t>: People or organizations responsible for activities.</a:t>
            </a:r>
            <a:endParaRPr sz="366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57" name="Google Shape;357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  <p:pic>
        <p:nvPicPr>
          <p:cNvPr id="358" name="Google Shape;35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3250" y="3130224"/>
            <a:ext cx="3054400" cy="171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8"/>
          <p:cNvSpPr txBox="1">
            <a:spLocks noGrp="1"/>
          </p:cNvSpPr>
          <p:nvPr>
            <p:ph type="title"/>
          </p:nvPr>
        </p:nvSpPr>
        <p:spPr>
          <a:xfrm>
            <a:off x="2122350" y="11675"/>
            <a:ext cx="6898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</a:t>
            </a:r>
            <a:endParaRPr/>
          </a:p>
        </p:txBody>
      </p:sp>
      <p:sp>
        <p:nvSpPr>
          <p:cNvPr id="364" name="Google Shape;364;p38"/>
          <p:cNvSpPr txBox="1">
            <a:spLocks noGrp="1"/>
          </p:cNvSpPr>
          <p:nvPr>
            <p:ph type="body" idx="1"/>
          </p:nvPr>
        </p:nvSpPr>
        <p:spPr>
          <a:xfrm>
            <a:off x="315750" y="751675"/>
            <a:ext cx="8516700" cy="41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5857" b="1"/>
              <a:t>Based on MLProvLab by Sheeba Samuel (TU Chemnitz)</a:t>
            </a:r>
            <a:r>
              <a:rPr lang="en-GB" sz="5857"/>
              <a:t>:</a:t>
            </a:r>
            <a:endParaRPr sz="5857"/>
          </a:p>
          <a:p>
            <a:pPr marL="457200" lvl="0" indent="-32159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5857"/>
              <a:t>The MLProvLab project structures provenance data in JSON format, capturing key elements such as entities, activities, and agents in machine learning workflows.</a:t>
            </a:r>
            <a:endParaRPr sz="585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5857" b="1"/>
              <a:t>Enhancements and Development</a:t>
            </a:r>
            <a:r>
              <a:rPr lang="en-GB" sz="5857"/>
              <a:t>:</a:t>
            </a:r>
            <a:endParaRPr sz="5857"/>
          </a:p>
          <a:p>
            <a:pPr marL="457200" lvl="0" indent="-32159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5857"/>
              <a:t>A </a:t>
            </a:r>
            <a:r>
              <a:rPr lang="en-GB" sz="5857" b="1"/>
              <a:t>Python script</a:t>
            </a:r>
            <a:r>
              <a:rPr lang="en-GB" sz="5857"/>
              <a:t> was developed to convert the JSON data from MLProvLab into the </a:t>
            </a:r>
            <a:r>
              <a:rPr lang="en-GB" sz="5857" b="1"/>
              <a:t>PROV-O ontology</a:t>
            </a:r>
            <a:r>
              <a:rPr lang="en-GB" sz="5857"/>
              <a:t> format.</a:t>
            </a:r>
            <a:endParaRPr sz="5857"/>
          </a:p>
          <a:p>
            <a:pPr marL="457200" lvl="0" indent="-32159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5857"/>
              <a:t>This transformation enhances the flexibility and scalability of the provenance data, allowing integration with ontology-based systems.</a:t>
            </a:r>
            <a:endParaRPr sz="585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5857" b="1"/>
              <a:t>Mappings</a:t>
            </a:r>
            <a:r>
              <a:rPr lang="en-GB" sz="5857"/>
              <a:t>:</a:t>
            </a:r>
            <a:endParaRPr sz="5857"/>
          </a:p>
          <a:p>
            <a:pPr marL="457200" lvl="0" indent="-32159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5857"/>
              <a:t>Each cell in the notebook is an activity</a:t>
            </a:r>
            <a:endParaRPr sz="5857"/>
          </a:p>
          <a:p>
            <a:pPr marL="457200" lvl="0" indent="-32159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5857"/>
              <a:t>Each user is an agent</a:t>
            </a:r>
            <a:endParaRPr sz="5857"/>
          </a:p>
          <a:p>
            <a:pPr marL="457200" lvl="0" indent="-32159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5857"/>
              <a:t>Each dependency or library is an entity</a:t>
            </a:r>
            <a:endParaRPr sz="585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857"/>
              <a:t>Find the implementation and a guide on how to use it </a:t>
            </a:r>
            <a:r>
              <a:rPr lang="en-GB" sz="5857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-GB" sz="5857"/>
              <a:t>.</a:t>
            </a:r>
            <a:endParaRPr sz="585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65" name="Google Shape;36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9"/>
          <p:cNvSpPr txBox="1">
            <a:spLocks noGrp="1"/>
          </p:cNvSpPr>
          <p:nvPr>
            <p:ph type="title"/>
          </p:nvPr>
        </p:nvSpPr>
        <p:spPr>
          <a:xfrm>
            <a:off x="2122350" y="11675"/>
            <a:ext cx="6898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  <p:sp>
        <p:nvSpPr>
          <p:cNvPr id="371" name="Google Shape;371;p39"/>
          <p:cNvSpPr txBox="1">
            <a:spLocks noGrp="1"/>
          </p:cNvSpPr>
          <p:nvPr>
            <p:ph type="body" idx="1"/>
          </p:nvPr>
        </p:nvSpPr>
        <p:spPr>
          <a:xfrm>
            <a:off x="311700" y="751675"/>
            <a:ext cx="8520600" cy="3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72" name="Google Shape;372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  <p:pic>
        <p:nvPicPr>
          <p:cNvPr id="373" name="Google Shape;37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075" y="751675"/>
            <a:ext cx="7738450" cy="404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0"/>
          <p:cNvSpPr txBox="1">
            <a:spLocks noGrp="1"/>
          </p:cNvSpPr>
          <p:nvPr>
            <p:ph type="title"/>
          </p:nvPr>
        </p:nvSpPr>
        <p:spPr>
          <a:xfrm>
            <a:off x="2122350" y="11675"/>
            <a:ext cx="6898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  <p:sp>
        <p:nvSpPr>
          <p:cNvPr id="379" name="Google Shape;379;p40"/>
          <p:cNvSpPr txBox="1">
            <a:spLocks noGrp="1"/>
          </p:cNvSpPr>
          <p:nvPr>
            <p:ph type="body" idx="1"/>
          </p:nvPr>
        </p:nvSpPr>
        <p:spPr>
          <a:xfrm>
            <a:off x="311700" y="751675"/>
            <a:ext cx="8520600" cy="3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80" name="Google Shape;380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  <p:pic>
        <p:nvPicPr>
          <p:cNvPr id="381" name="Google Shape;38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851" y="909250"/>
            <a:ext cx="3036624" cy="1759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3675" y="2668525"/>
            <a:ext cx="6183150" cy="206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1"/>
          <p:cNvSpPr txBox="1">
            <a:spLocks noGrp="1"/>
          </p:cNvSpPr>
          <p:nvPr>
            <p:ph type="title"/>
          </p:nvPr>
        </p:nvSpPr>
        <p:spPr>
          <a:xfrm>
            <a:off x="2122350" y="11675"/>
            <a:ext cx="6898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  <p:sp>
        <p:nvSpPr>
          <p:cNvPr id="388" name="Google Shape;388;p41"/>
          <p:cNvSpPr txBox="1">
            <a:spLocks noGrp="1"/>
          </p:cNvSpPr>
          <p:nvPr>
            <p:ph type="body" idx="1"/>
          </p:nvPr>
        </p:nvSpPr>
        <p:spPr>
          <a:xfrm>
            <a:off x="311700" y="751675"/>
            <a:ext cx="8520600" cy="3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89" name="Google Shape;389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  <p:pic>
        <p:nvPicPr>
          <p:cNvPr id="390" name="Google Shape;39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41275"/>
            <a:ext cx="3137301" cy="2159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3300" y="2097350"/>
            <a:ext cx="6981152" cy="251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2"/>
          <p:cNvSpPr txBox="1">
            <a:spLocks noGrp="1"/>
          </p:cNvSpPr>
          <p:nvPr>
            <p:ph type="title"/>
          </p:nvPr>
        </p:nvSpPr>
        <p:spPr>
          <a:xfrm>
            <a:off x="2122350" y="11675"/>
            <a:ext cx="6898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Connection to the project</a:t>
            </a:r>
            <a:endParaRPr/>
          </a:p>
        </p:txBody>
      </p:sp>
      <p:sp>
        <p:nvSpPr>
          <p:cNvPr id="397" name="Google Shape;397;p42"/>
          <p:cNvSpPr txBox="1">
            <a:spLocks noGrp="1"/>
          </p:cNvSpPr>
          <p:nvPr>
            <p:ph type="body" idx="1"/>
          </p:nvPr>
        </p:nvSpPr>
        <p:spPr>
          <a:xfrm>
            <a:off x="311700" y="751675"/>
            <a:ext cx="8520600" cy="3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 b="1"/>
              <a:t>Metadata and Annotations</a:t>
            </a:r>
            <a:r>
              <a:rPr lang="en-GB" sz="1700"/>
              <a:t>:</a:t>
            </a:r>
            <a:endParaRPr sz="1700"/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Once the annotations for the project are completed, </a:t>
            </a:r>
            <a:r>
              <a:rPr lang="en-GB" sz="1700" b="1"/>
              <a:t>PROV-O</a:t>
            </a:r>
            <a:r>
              <a:rPr lang="en-GB" sz="1700"/>
              <a:t> can also be used to describe the provenance of this metadata.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 b="1"/>
              <a:t>Why Use PROV-O?</a:t>
            </a:r>
            <a:r>
              <a:rPr lang="en-GB" sz="1700"/>
              <a:t>:</a:t>
            </a:r>
            <a:endParaRPr sz="1700"/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Provides a </a:t>
            </a:r>
            <a:r>
              <a:rPr lang="en-GB" sz="1700" b="1"/>
              <a:t>structured</a:t>
            </a:r>
            <a:r>
              <a:rPr lang="en-GB" sz="1700"/>
              <a:t> and </a:t>
            </a:r>
            <a:r>
              <a:rPr lang="en-GB" sz="1700" b="1"/>
              <a:t>standardized</a:t>
            </a:r>
            <a:r>
              <a:rPr lang="en-GB" sz="1700"/>
              <a:t> format for capturing the origin and history of the annotations.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Ensures that the metadata associated with annotations is </a:t>
            </a:r>
            <a:r>
              <a:rPr lang="en-GB" sz="1700" b="1"/>
              <a:t>traceable</a:t>
            </a:r>
            <a:r>
              <a:rPr lang="en-GB" sz="1700"/>
              <a:t>.</a:t>
            </a:r>
            <a:endParaRPr sz="6750" b="1"/>
          </a:p>
        </p:txBody>
      </p:sp>
      <p:sp>
        <p:nvSpPr>
          <p:cNvPr id="398" name="Google Shape;398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-LAUTE head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</Words>
  <Application>Microsoft Office PowerPoint</Application>
  <PresentationFormat>On-screen Show (16:9)</PresentationFormat>
  <Paragraphs>52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E-LAUTE header</vt:lpstr>
      <vt:lpstr>Data Provenance</vt:lpstr>
      <vt:lpstr>What is Provenance?</vt:lpstr>
      <vt:lpstr>PROV-O</vt:lpstr>
      <vt:lpstr>Implementation</vt:lpstr>
      <vt:lpstr>Demo</vt:lpstr>
      <vt:lpstr>Demo</vt:lpstr>
      <vt:lpstr>Demo</vt:lpstr>
      <vt:lpstr>Connection to the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Rauber, Andreas</cp:lastModifiedBy>
  <cp:revision>1</cp:revision>
  <dcterms:modified xsi:type="dcterms:W3CDTF">2024-11-16T12:47:42Z</dcterms:modified>
</cp:coreProperties>
</file>