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65" r:id="rId2"/>
    <p:sldId id="260" r:id="rId3"/>
    <p:sldId id="261" r:id="rId4"/>
    <p:sldId id="262" r:id="rId5"/>
    <p:sldId id="263" r:id="rId6"/>
    <p:sldId id="264" r:id="rId7"/>
    <p:sldId id="266" r:id="rId8"/>
    <p:sldId id="270" r:id="rId9"/>
    <p:sldId id="268" r:id="rId10"/>
    <p:sldId id="271" r:id="rId11"/>
    <p:sldId id="269" r:id="rId12"/>
    <p:sldId id="27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AA54A-14CC-498F-8634-4C3AD324EB4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38EB972-ED34-4DF5-82D6-BCD6D1C37401}">
      <dgm:prSet phldrT="[Text]" custT="1"/>
      <dgm:spPr/>
      <dgm:t>
        <a:bodyPr/>
        <a:lstStyle/>
        <a:p>
          <a:r>
            <a:rPr lang="en-IN" sz="2400" b="1" dirty="0">
              <a:solidFill>
                <a:schemeClr val="tx1"/>
              </a:solidFill>
            </a:rPr>
            <a:t>Data Collection</a:t>
          </a:r>
        </a:p>
      </dgm:t>
    </dgm:pt>
    <dgm:pt modelId="{9553C91C-B6E1-43A1-BC5F-F3280A405D34}" type="parTrans" cxnId="{0F5F7071-D0C2-4A64-A459-3F6B5FE402CB}">
      <dgm:prSet/>
      <dgm:spPr/>
      <dgm:t>
        <a:bodyPr/>
        <a:lstStyle/>
        <a:p>
          <a:endParaRPr lang="en-IN"/>
        </a:p>
      </dgm:t>
    </dgm:pt>
    <dgm:pt modelId="{BBF2E698-18A4-43B1-8CCB-D094A18D2755}" type="sibTrans" cxnId="{0F5F7071-D0C2-4A64-A459-3F6B5FE402CB}">
      <dgm:prSet/>
      <dgm:spPr/>
      <dgm:t>
        <a:bodyPr/>
        <a:lstStyle/>
        <a:p>
          <a:endParaRPr lang="en-IN"/>
        </a:p>
      </dgm:t>
    </dgm:pt>
    <dgm:pt modelId="{B12E6B10-89C0-42F5-990E-AC18C316D145}">
      <dgm:prSet phldrT="[Text]" custT="1"/>
      <dgm:spPr/>
      <dgm:t>
        <a:bodyPr/>
        <a:lstStyle/>
        <a:p>
          <a:r>
            <a:rPr lang="en-IN" sz="1400" dirty="0"/>
            <a:t> </a:t>
          </a:r>
          <a:r>
            <a:rPr lang="en-IN" sz="1600" dirty="0"/>
            <a:t>We collected different JSON file from </a:t>
          </a:r>
          <a:r>
            <a:rPr lang="en-IN" sz="1600" dirty="0">
              <a:solidFill>
                <a:schemeClr val="bg1"/>
              </a:solidFill>
            </a:rPr>
            <a:t>data.covid19india.org. </a:t>
          </a:r>
          <a:r>
            <a:rPr lang="en-IN" sz="1600" dirty="0"/>
            <a:t>These JSON files contains numbers across Confirmed, Recovered, Deceased per states and districts.</a:t>
          </a:r>
        </a:p>
      </dgm:t>
    </dgm:pt>
    <dgm:pt modelId="{A6682EA4-C089-4F4E-90CF-62B1C7A931E3}" type="parTrans" cxnId="{6A5445C9-6B24-448B-83AF-93A47FDF191D}">
      <dgm:prSet/>
      <dgm:spPr/>
      <dgm:t>
        <a:bodyPr/>
        <a:lstStyle/>
        <a:p>
          <a:endParaRPr lang="en-IN"/>
        </a:p>
      </dgm:t>
    </dgm:pt>
    <dgm:pt modelId="{57416315-E256-4FB0-80A4-1383015B4B4F}" type="sibTrans" cxnId="{6A5445C9-6B24-448B-83AF-93A47FDF191D}">
      <dgm:prSet/>
      <dgm:spPr/>
      <dgm:t>
        <a:bodyPr/>
        <a:lstStyle/>
        <a:p>
          <a:endParaRPr lang="en-IN"/>
        </a:p>
      </dgm:t>
    </dgm:pt>
    <dgm:pt modelId="{3BF640C7-7C54-4E1C-B337-7115F2A9518D}">
      <dgm:prSet phldrT="[Text]" custT="1"/>
      <dgm:spPr/>
      <dgm:t>
        <a:bodyPr/>
        <a:lstStyle/>
        <a:p>
          <a:r>
            <a:rPr lang="en-IN" sz="2400" b="1" dirty="0">
              <a:solidFill>
                <a:schemeClr val="tx1"/>
              </a:solidFill>
            </a:rPr>
            <a:t>Data Manipulation and Cleaning</a:t>
          </a:r>
        </a:p>
      </dgm:t>
    </dgm:pt>
    <dgm:pt modelId="{18BE1E6E-B066-4F5C-8A12-4D3F5F55C34F}" type="parTrans" cxnId="{0B2021FF-6219-44F3-9657-6A062DD6CEC5}">
      <dgm:prSet/>
      <dgm:spPr/>
      <dgm:t>
        <a:bodyPr/>
        <a:lstStyle/>
        <a:p>
          <a:endParaRPr lang="en-IN"/>
        </a:p>
      </dgm:t>
    </dgm:pt>
    <dgm:pt modelId="{61AC6E5D-DB1E-47E5-B06D-5AFCD7BD586D}" type="sibTrans" cxnId="{0B2021FF-6219-44F3-9657-6A062DD6CEC5}">
      <dgm:prSet/>
      <dgm:spPr/>
      <dgm:t>
        <a:bodyPr/>
        <a:lstStyle/>
        <a:p>
          <a:endParaRPr lang="en-IN"/>
        </a:p>
      </dgm:t>
    </dgm:pt>
    <dgm:pt modelId="{3628EEFA-2681-4150-9090-C9B4C871DF01}">
      <dgm:prSet phldrT="[Text]"/>
      <dgm:spPr/>
      <dgm:t>
        <a:bodyPr/>
        <a:lstStyle/>
        <a:p>
          <a:r>
            <a:rPr lang="en-US" sz="1600" dirty="0"/>
            <a:t>We built a csv file by extracting the necessary data from JSON files using Python</a:t>
          </a:r>
          <a:endParaRPr lang="en-IN" sz="1600" dirty="0"/>
        </a:p>
      </dgm:t>
    </dgm:pt>
    <dgm:pt modelId="{9E99295F-3304-4D43-BBC7-515B865813E1}" type="parTrans" cxnId="{9F6BF248-B2AF-48CD-A7F3-135018278A51}">
      <dgm:prSet/>
      <dgm:spPr/>
      <dgm:t>
        <a:bodyPr/>
        <a:lstStyle/>
        <a:p>
          <a:endParaRPr lang="en-IN"/>
        </a:p>
      </dgm:t>
    </dgm:pt>
    <dgm:pt modelId="{A5A810E0-4A9A-4F1B-9D2D-7FD91E1D9A65}" type="sibTrans" cxnId="{9F6BF248-B2AF-48CD-A7F3-135018278A51}">
      <dgm:prSet/>
      <dgm:spPr/>
      <dgm:t>
        <a:bodyPr/>
        <a:lstStyle/>
        <a:p>
          <a:endParaRPr lang="en-IN"/>
        </a:p>
      </dgm:t>
    </dgm:pt>
    <dgm:pt modelId="{13B6C832-A93F-4E92-B522-00445FA36B73}">
      <dgm:prSet phldrT="[Text]" custT="1"/>
      <dgm:spPr/>
      <dgm:t>
        <a:bodyPr/>
        <a:lstStyle/>
        <a:p>
          <a:r>
            <a:rPr lang="en-IN" sz="2400" b="1" dirty="0">
              <a:solidFill>
                <a:schemeClr val="tx1"/>
              </a:solidFill>
            </a:rPr>
            <a:t>Data Aggregation </a:t>
          </a:r>
        </a:p>
      </dgm:t>
    </dgm:pt>
    <dgm:pt modelId="{072C10A6-8969-4ABC-B5CD-1C1DC93C5787}" type="parTrans" cxnId="{40E77263-709A-46FF-AB47-0FE4EF5F8485}">
      <dgm:prSet/>
      <dgm:spPr/>
      <dgm:t>
        <a:bodyPr/>
        <a:lstStyle/>
        <a:p>
          <a:endParaRPr lang="en-IN"/>
        </a:p>
      </dgm:t>
    </dgm:pt>
    <dgm:pt modelId="{9A15EA75-6A6E-457A-BE41-5BAC4B29B540}" type="sibTrans" cxnId="{40E77263-709A-46FF-AB47-0FE4EF5F8485}">
      <dgm:prSet/>
      <dgm:spPr/>
      <dgm:t>
        <a:bodyPr/>
        <a:lstStyle/>
        <a:p>
          <a:endParaRPr lang="en-IN"/>
        </a:p>
      </dgm:t>
    </dgm:pt>
    <dgm:pt modelId="{FFAE3DFB-B2A8-4CD0-B5E8-E86E12DEFB1A}">
      <dgm:prSet phldrT="[Text]"/>
      <dgm:spPr/>
      <dgm:t>
        <a:bodyPr/>
        <a:lstStyle/>
        <a:p>
          <a:r>
            <a:rPr lang="en-IN" sz="1600" dirty="0"/>
            <a:t>We removed unnecessary columns and dealt with missing values </a:t>
          </a:r>
        </a:p>
      </dgm:t>
    </dgm:pt>
    <dgm:pt modelId="{2D60B576-1A22-4C96-8669-AD1D06A7F873}" type="parTrans" cxnId="{AB7BEA56-66DB-49B4-A462-59F7FB9BC69F}">
      <dgm:prSet/>
      <dgm:spPr/>
      <dgm:t>
        <a:bodyPr/>
        <a:lstStyle/>
        <a:p>
          <a:endParaRPr lang="en-IN"/>
        </a:p>
      </dgm:t>
    </dgm:pt>
    <dgm:pt modelId="{165A60B5-2DBA-4E95-AD3F-19230CEA01ED}" type="sibTrans" cxnId="{AB7BEA56-66DB-49B4-A462-59F7FB9BC69F}">
      <dgm:prSet/>
      <dgm:spPr/>
      <dgm:t>
        <a:bodyPr/>
        <a:lstStyle/>
        <a:p>
          <a:endParaRPr lang="en-IN"/>
        </a:p>
      </dgm:t>
    </dgm:pt>
    <dgm:pt modelId="{54C6593A-E69E-4F6F-BEAD-A7844147772D}">
      <dgm:prSet phldrT="[Text]" custT="1"/>
      <dgm:spPr/>
      <dgm:t>
        <a:bodyPr/>
        <a:lstStyle/>
        <a:p>
          <a:r>
            <a:rPr lang="en-US" sz="1600" dirty="0"/>
            <a:t>To extract the necessary data and perform various forms of aggregation, we used MS SQL</a:t>
          </a:r>
          <a:r>
            <a:rPr lang="en-US" sz="1400" dirty="0"/>
            <a:t>.</a:t>
          </a:r>
          <a:endParaRPr lang="en-IN" sz="1400" dirty="0"/>
        </a:p>
      </dgm:t>
    </dgm:pt>
    <dgm:pt modelId="{2D93A88F-7CF5-4BBE-8065-98574F462F74}" type="parTrans" cxnId="{E7C8117A-AC0C-458A-B037-B253DA6E515E}">
      <dgm:prSet/>
      <dgm:spPr/>
      <dgm:t>
        <a:bodyPr/>
        <a:lstStyle/>
        <a:p>
          <a:endParaRPr lang="en-IN"/>
        </a:p>
      </dgm:t>
    </dgm:pt>
    <dgm:pt modelId="{F412AB71-2B01-4CB3-89D2-98BAFD4DA38B}" type="sibTrans" cxnId="{E7C8117A-AC0C-458A-B037-B253DA6E515E}">
      <dgm:prSet/>
      <dgm:spPr/>
      <dgm:t>
        <a:bodyPr/>
        <a:lstStyle/>
        <a:p>
          <a:endParaRPr lang="en-IN"/>
        </a:p>
      </dgm:t>
    </dgm:pt>
    <dgm:pt modelId="{54804F22-75AA-4644-93F4-A5832C0CF43E}">
      <dgm:prSet phldrT="[Text]" custT="1"/>
      <dgm:spPr/>
      <dgm:t>
        <a:bodyPr/>
        <a:lstStyle/>
        <a:p>
          <a:r>
            <a:rPr lang="en-IN" sz="2400" b="1" dirty="0">
              <a:solidFill>
                <a:schemeClr val="tx1"/>
              </a:solidFill>
            </a:rPr>
            <a:t>Dashboard Creation</a:t>
          </a:r>
        </a:p>
      </dgm:t>
    </dgm:pt>
    <dgm:pt modelId="{54E0A0E6-8291-4AE9-A0A5-9271C676B04A}" type="parTrans" cxnId="{DB0631AF-DCB4-4331-8B8D-C2AF3E96F675}">
      <dgm:prSet/>
      <dgm:spPr/>
      <dgm:t>
        <a:bodyPr/>
        <a:lstStyle/>
        <a:p>
          <a:endParaRPr lang="en-IN"/>
        </a:p>
      </dgm:t>
    </dgm:pt>
    <dgm:pt modelId="{7494C080-19E4-4517-BD93-47622CC327FE}" type="sibTrans" cxnId="{DB0631AF-DCB4-4331-8B8D-C2AF3E96F675}">
      <dgm:prSet/>
      <dgm:spPr/>
      <dgm:t>
        <a:bodyPr/>
        <a:lstStyle/>
        <a:p>
          <a:endParaRPr lang="en-IN"/>
        </a:p>
      </dgm:t>
    </dgm:pt>
    <dgm:pt modelId="{9FC09E79-A9D8-4CAC-BB9A-9D8273F06590}">
      <dgm:prSet phldrT="[Text]" custT="1"/>
      <dgm:spPr/>
      <dgm:t>
        <a:bodyPr/>
        <a:lstStyle/>
        <a:p>
          <a:r>
            <a:rPr lang="en-US" sz="1600" dirty="0"/>
            <a:t>We used all the data we gathered to construct an interactive dashboard in MS Excel and presented all of our insights.</a:t>
          </a:r>
          <a:endParaRPr lang="en-IN" sz="1600" dirty="0"/>
        </a:p>
      </dgm:t>
    </dgm:pt>
    <dgm:pt modelId="{75DEFA22-E3DD-4204-AA59-8F60E1177F12}" type="parTrans" cxnId="{656C80A7-4135-4894-AEF2-148F43F74570}">
      <dgm:prSet/>
      <dgm:spPr/>
      <dgm:t>
        <a:bodyPr/>
        <a:lstStyle/>
        <a:p>
          <a:endParaRPr lang="en-IN"/>
        </a:p>
      </dgm:t>
    </dgm:pt>
    <dgm:pt modelId="{70DB83B7-F58A-49E6-ACAC-41342DE3344A}" type="sibTrans" cxnId="{656C80A7-4135-4894-AEF2-148F43F74570}">
      <dgm:prSet/>
      <dgm:spPr/>
      <dgm:t>
        <a:bodyPr/>
        <a:lstStyle/>
        <a:p>
          <a:endParaRPr lang="en-IN"/>
        </a:p>
      </dgm:t>
    </dgm:pt>
    <dgm:pt modelId="{68C68711-60DE-4316-BB60-6AF0FAE52ED0}" type="pres">
      <dgm:prSet presAssocID="{332AA54A-14CC-498F-8634-4C3AD324EB4B}" presName="outerComposite" presStyleCnt="0">
        <dgm:presLayoutVars>
          <dgm:chMax val="5"/>
          <dgm:dir/>
          <dgm:resizeHandles val="exact"/>
        </dgm:presLayoutVars>
      </dgm:prSet>
      <dgm:spPr/>
    </dgm:pt>
    <dgm:pt modelId="{3A5BE0DE-A86E-4317-A6D9-4FC140EED92B}" type="pres">
      <dgm:prSet presAssocID="{332AA54A-14CC-498F-8634-4C3AD324EB4B}" presName="dummyMaxCanvas" presStyleCnt="0">
        <dgm:presLayoutVars/>
      </dgm:prSet>
      <dgm:spPr/>
    </dgm:pt>
    <dgm:pt modelId="{655C89A1-008C-4B76-A233-EE5BD59E3ABE}" type="pres">
      <dgm:prSet presAssocID="{332AA54A-14CC-498F-8634-4C3AD324EB4B}" presName="FourNodes_1" presStyleLbl="node1" presStyleIdx="0" presStyleCnt="4">
        <dgm:presLayoutVars>
          <dgm:bulletEnabled val="1"/>
        </dgm:presLayoutVars>
      </dgm:prSet>
      <dgm:spPr/>
    </dgm:pt>
    <dgm:pt modelId="{6B9CE268-FEFB-43CE-A7F1-5A11785B4365}" type="pres">
      <dgm:prSet presAssocID="{332AA54A-14CC-498F-8634-4C3AD324EB4B}" presName="FourNodes_2" presStyleLbl="node1" presStyleIdx="1" presStyleCnt="4">
        <dgm:presLayoutVars>
          <dgm:bulletEnabled val="1"/>
        </dgm:presLayoutVars>
      </dgm:prSet>
      <dgm:spPr/>
    </dgm:pt>
    <dgm:pt modelId="{08EA3CB1-42DD-4348-A64A-538EE15B8CBB}" type="pres">
      <dgm:prSet presAssocID="{332AA54A-14CC-498F-8634-4C3AD324EB4B}" presName="FourNodes_3" presStyleLbl="node1" presStyleIdx="2" presStyleCnt="4">
        <dgm:presLayoutVars>
          <dgm:bulletEnabled val="1"/>
        </dgm:presLayoutVars>
      </dgm:prSet>
      <dgm:spPr/>
    </dgm:pt>
    <dgm:pt modelId="{58A650C0-3C54-4B09-B621-CAED0773FC78}" type="pres">
      <dgm:prSet presAssocID="{332AA54A-14CC-498F-8634-4C3AD324EB4B}" presName="FourNodes_4" presStyleLbl="node1" presStyleIdx="3" presStyleCnt="4">
        <dgm:presLayoutVars>
          <dgm:bulletEnabled val="1"/>
        </dgm:presLayoutVars>
      </dgm:prSet>
      <dgm:spPr/>
    </dgm:pt>
    <dgm:pt modelId="{4686F6A8-E0E1-44A6-9A3B-95444F9CC3C8}" type="pres">
      <dgm:prSet presAssocID="{332AA54A-14CC-498F-8634-4C3AD324EB4B}" presName="FourConn_1-2" presStyleLbl="fgAccFollowNode1" presStyleIdx="0" presStyleCnt="3">
        <dgm:presLayoutVars>
          <dgm:bulletEnabled val="1"/>
        </dgm:presLayoutVars>
      </dgm:prSet>
      <dgm:spPr/>
    </dgm:pt>
    <dgm:pt modelId="{9EC8046D-2CED-4280-915F-FE4D5F4106B1}" type="pres">
      <dgm:prSet presAssocID="{332AA54A-14CC-498F-8634-4C3AD324EB4B}" presName="FourConn_2-3" presStyleLbl="fgAccFollowNode1" presStyleIdx="1" presStyleCnt="3">
        <dgm:presLayoutVars>
          <dgm:bulletEnabled val="1"/>
        </dgm:presLayoutVars>
      </dgm:prSet>
      <dgm:spPr/>
    </dgm:pt>
    <dgm:pt modelId="{2AC89E90-1E21-4A7B-B10E-629E8BF2477A}" type="pres">
      <dgm:prSet presAssocID="{332AA54A-14CC-498F-8634-4C3AD324EB4B}" presName="FourConn_3-4" presStyleLbl="fgAccFollowNode1" presStyleIdx="2" presStyleCnt="3">
        <dgm:presLayoutVars>
          <dgm:bulletEnabled val="1"/>
        </dgm:presLayoutVars>
      </dgm:prSet>
      <dgm:spPr/>
    </dgm:pt>
    <dgm:pt modelId="{4A7206EA-CDAA-4274-907D-70C79C150F2A}" type="pres">
      <dgm:prSet presAssocID="{332AA54A-14CC-498F-8634-4C3AD324EB4B}" presName="FourNodes_1_text" presStyleLbl="node1" presStyleIdx="3" presStyleCnt="4">
        <dgm:presLayoutVars>
          <dgm:bulletEnabled val="1"/>
        </dgm:presLayoutVars>
      </dgm:prSet>
      <dgm:spPr/>
    </dgm:pt>
    <dgm:pt modelId="{056BFE70-B4AC-44C6-BA69-B3A7B5C899F3}" type="pres">
      <dgm:prSet presAssocID="{332AA54A-14CC-498F-8634-4C3AD324EB4B}" presName="FourNodes_2_text" presStyleLbl="node1" presStyleIdx="3" presStyleCnt="4">
        <dgm:presLayoutVars>
          <dgm:bulletEnabled val="1"/>
        </dgm:presLayoutVars>
      </dgm:prSet>
      <dgm:spPr/>
    </dgm:pt>
    <dgm:pt modelId="{522BE1E7-723E-495A-9760-827F36D2CF31}" type="pres">
      <dgm:prSet presAssocID="{332AA54A-14CC-498F-8634-4C3AD324EB4B}" presName="FourNodes_3_text" presStyleLbl="node1" presStyleIdx="3" presStyleCnt="4">
        <dgm:presLayoutVars>
          <dgm:bulletEnabled val="1"/>
        </dgm:presLayoutVars>
      </dgm:prSet>
      <dgm:spPr/>
    </dgm:pt>
    <dgm:pt modelId="{86CAE4F4-126E-4CEB-86E5-5CBB29B5B084}" type="pres">
      <dgm:prSet presAssocID="{332AA54A-14CC-498F-8634-4C3AD324EB4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28FC201-F8E3-492B-8E4D-782DC29E979D}" type="presOf" srcId="{54804F22-75AA-4644-93F4-A5832C0CF43E}" destId="{58A650C0-3C54-4B09-B621-CAED0773FC78}" srcOrd="0" destOrd="0" presId="urn:microsoft.com/office/officeart/2005/8/layout/vProcess5"/>
    <dgm:cxn modelId="{D44F4609-22F1-4059-B4E4-24E23C98DE0D}" type="presOf" srcId="{332AA54A-14CC-498F-8634-4C3AD324EB4B}" destId="{68C68711-60DE-4316-BB60-6AF0FAE52ED0}" srcOrd="0" destOrd="0" presId="urn:microsoft.com/office/officeart/2005/8/layout/vProcess5"/>
    <dgm:cxn modelId="{505EEF12-E98D-463F-83B9-5510D87C4DCF}" type="presOf" srcId="{BBF2E698-18A4-43B1-8CCB-D094A18D2755}" destId="{4686F6A8-E0E1-44A6-9A3B-95444F9CC3C8}" srcOrd="0" destOrd="0" presId="urn:microsoft.com/office/officeart/2005/8/layout/vProcess5"/>
    <dgm:cxn modelId="{1D2A1B17-C53C-4AD7-A925-9DFDB55501C4}" type="presOf" srcId="{D38EB972-ED34-4DF5-82D6-BCD6D1C37401}" destId="{655C89A1-008C-4B76-A233-EE5BD59E3ABE}" srcOrd="0" destOrd="0" presId="urn:microsoft.com/office/officeart/2005/8/layout/vProcess5"/>
    <dgm:cxn modelId="{42413917-D744-43F8-BC6D-50B7ABACB75E}" type="presOf" srcId="{FFAE3DFB-B2A8-4CD0-B5E8-E86E12DEFB1A}" destId="{6B9CE268-FEFB-43CE-A7F1-5A11785B4365}" srcOrd="0" destOrd="2" presId="urn:microsoft.com/office/officeart/2005/8/layout/vProcess5"/>
    <dgm:cxn modelId="{9B6CEA23-7547-4FCE-A377-5FDBF465F68A}" type="presOf" srcId="{B12E6B10-89C0-42F5-990E-AC18C316D145}" destId="{655C89A1-008C-4B76-A233-EE5BD59E3ABE}" srcOrd="0" destOrd="1" presId="urn:microsoft.com/office/officeart/2005/8/layout/vProcess5"/>
    <dgm:cxn modelId="{3811EF37-F074-40F4-861B-E9584BE9AFED}" type="presOf" srcId="{61AC6E5D-DB1E-47E5-B06D-5AFCD7BD586D}" destId="{9EC8046D-2CED-4280-915F-FE4D5F4106B1}" srcOrd="0" destOrd="0" presId="urn:microsoft.com/office/officeart/2005/8/layout/vProcess5"/>
    <dgm:cxn modelId="{40E77263-709A-46FF-AB47-0FE4EF5F8485}" srcId="{332AA54A-14CC-498F-8634-4C3AD324EB4B}" destId="{13B6C832-A93F-4E92-B522-00445FA36B73}" srcOrd="2" destOrd="0" parTransId="{072C10A6-8969-4ABC-B5CD-1C1DC93C5787}" sibTransId="{9A15EA75-6A6E-457A-BE41-5BAC4B29B540}"/>
    <dgm:cxn modelId="{9F6BF248-B2AF-48CD-A7F3-135018278A51}" srcId="{3BF640C7-7C54-4E1C-B337-7115F2A9518D}" destId="{3628EEFA-2681-4150-9090-C9B4C871DF01}" srcOrd="0" destOrd="0" parTransId="{9E99295F-3304-4D43-BBC7-515B865813E1}" sibTransId="{A5A810E0-4A9A-4F1B-9D2D-7FD91E1D9A65}"/>
    <dgm:cxn modelId="{A8652A6B-89CB-41CF-97AF-25DE7B087A0D}" type="presOf" srcId="{13B6C832-A93F-4E92-B522-00445FA36B73}" destId="{522BE1E7-723E-495A-9760-827F36D2CF31}" srcOrd="1" destOrd="0" presId="urn:microsoft.com/office/officeart/2005/8/layout/vProcess5"/>
    <dgm:cxn modelId="{0F5F7071-D0C2-4A64-A459-3F6B5FE402CB}" srcId="{332AA54A-14CC-498F-8634-4C3AD324EB4B}" destId="{D38EB972-ED34-4DF5-82D6-BCD6D1C37401}" srcOrd="0" destOrd="0" parTransId="{9553C91C-B6E1-43A1-BC5F-F3280A405D34}" sibTransId="{BBF2E698-18A4-43B1-8CCB-D094A18D2755}"/>
    <dgm:cxn modelId="{D6947F55-6BE0-4062-BC0D-7A41D3838203}" type="presOf" srcId="{3BF640C7-7C54-4E1C-B337-7115F2A9518D}" destId="{056BFE70-B4AC-44C6-BA69-B3A7B5C899F3}" srcOrd="1" destOrd="0" presId="urn:microsoft.com/office/officeart/2005/8/layout/vProcess5"/>
    <dgm:cxn modelId="{AB7BEA56-66DB-49B4-A462-59F7FB9BC69F}" srcId="{3BF640C7-7C54-4E1C-B337-7115F2A9518D}" destId="{FFAE3DFB-B2A8-4CD0-B5E8-E86E12DEFB1A}" srcOrd="1" destOrd="0" parTransId="{2D60B576-1A22-4C96-8669-AD1D06A7F873}" sibTransId="{165A60B5-2DBA-4E95-AD3F-19230CEA01ED}"/>
    <dgm:cxn modelId="{E7C8117A-AC0C-458A-B037-B253DA6E515E}" srcId="{13B6C832-A93F-4E92-B522-00445FA36B73}" destId="{54C6593A-E69E-4F6F-BEAD-A7844147772D}" srcOrd="0" destOrd="0" parTransId="{2D93A88F-7CF5-4BBE-8065-98574F462F74}" sibTransId="{F412AB71-2B01-4CB3-89D2-98BAFD4DA38B}"/>
    <dgm:cxn modelId="{D0965C9E-4212-4A71-929F-920B50B2BC63}" type="presOf" srcId="{3628EEFA-2681-4150-9090-C9B4C871DF01}" destId="{056BFE70-B4AC-44C6-BA69-B3A7B5C899F3}" srcOrd="1" destOrd="1" presId="urn:microsoft.com/office/officeart/2005/8/layout/vProcess5"/>
    <dgm:cxn modelId="{656C80A7-4135-4894-AEF2-148F43F74570}" srcId="{54804F22-75AA-4644-93F4-A5832C0CF43E}" destId="{9FC09E79-A9D8-4CAC-BB9A-9D8273F06590}" srcOrd="0" destOrd="0" parTransId="{75DEFA22-E3DD-4204-AA59-8F60E1177F12}" sibTransId="{70DB83B7-F58A-49E6-ACAC-41342DE3344A}"/>
    <dgm:cxn modelId="{DB0631AF-DCB4-4331-8B8D-C2AF3E96F675}" srcId="{332AA54A-14CC-498F-8634-4C3AD324EB4B}" destId="{54804F22-75AA-4644-93F4-A5832C0CF43E}" srcOrd="3" destOrd="0" parTransId="{54E0A0E6-8291-4AE9-A0A5-9271C676B04A}" sibTransId="{7494C080-19E4-4517-BD93-47622CC327FE}"/>
    <dgm:cxn modelId="{8CF31FB4-3483-480E-9EFC-2FEFEB06A688}" type="presOf" srcId="{9A15EA75-6A6E-457A-BE41-5BAC4B29B540}" destId="{2AC89E90-1E21-4A7B-B10E-629E8BF2477A}" srcOrd="0" destOrd="0" presId="urn:microsoft.com/office/officeart/2005/8/layout/vProcess5"/>
    <dgm:cxn modelId="{BDF89CB5-28EB-4330-AEDD-9E4311EA2B7D}" type="presOf" srcId="{3BF640C7-7C54-4E1C-B337-7115F2A9518D}" destId="{6B9CE268-FEFB-43CE-A7F1-5A11785B4365}" srcOrd="0" destOrd="0" presId="urn:microsoft.com/office/officeart/2005/8/layout/vProcess5"/>
    <dgm:cxn modelId="{48CCEAB6-60CB-407C-86D5-674D3E9F1F63}" type="presOf" srcId="{3628EEFA-2681-4150-9090-C9B4C871DF01}" destId="{6B9CE268-FEFB-43CE-A7F1-5A11785B4365}" srcOrd="0" destOrd="1" presId="urn:microsoft.com/office/officeart/2005/8/layout/vProcess5"/>
    <dgm:cxn modelId="{675092B7-6BA9-4011-9D14-05820F85157B}" type="presOf" srcId="{54C6593A-E69E-4F6F-BEAD-A7844147772D}" destId="{08EA3CB1-42DD-4348-A64A-538EE15B8CBB}" srcOrd="0" destOrd="1" presId="urn:microsoft.com/office/officeart/2005/8/layout/vProcess5"/>
    <dgm:cxn modelId="{F25D53BB-ADEE-4F16-A1DB-983B2A5B1771}" type="presOf" srcId="{B12E6B10-89C0-42F5-990E-AC18C316D145}" destId="{4A7206EA-CDAA-4274-907D-70C79C150F2A}" srcOrd="1" destOrd="1" presId="urn:microsoft.com/office/officeart/2005/8/layout/vProcess5"/>
    <dgm:cxn modelId="{6A5445C9-6B24-448B-83AF-93A47FDF191D}" srcId="{D38EB972-ED34-4DF5-82D6-BCD6D1C37401}" destId="{B12E6B10-89C0-42F5-990E-AC18C316D145}" srcOrd="0" destOrd="0" parTransId="{A6682EA4-C089-4F4E-90CF-62B1C7A931E3}" sibTransId="{57416315-E256-4FB0-80A4-1383015B4B4F}"/>
    <dgm:cxn modelId="{14BD4BD5-EA9B-42F0-9C5B-6B32E299C7E8}" type="presOf" srcId="{9FC09E79-A9D8-4CAC-BB9A-9D8273F06590}" destId="{58A650C0-3C54-4B09-B621-CAED0773FC78}" srcOrd="0" destOrd="1" presId="urn:microsoft.com/office/officeart/2005/8/layout/vProcess5"/>
    <dgm:cxn modelId="{1D1AF3E7-354B-4BBB-B1A4-1BB1933E8126}" type="presOf" srcId="{13B6C832-A93F-4E92-B522-00445FA36B73}" destId="{08EA3CB1-42DD-4348-A64A-538EE15B8CBB}" srcOrd="0" destOrd="0" presId="urn:microsoft.com/office/officeart/2005/8/layout/vProcess5"/>
    <dgm:cxn modelId="{E88237ED-F6C1-4F1D-97D9-047D3BCB6AA6}" type="presOf" srcId="{D38EB972-ED34-4DF5-82D6-BCD6D1C37401}" destId="{4A7206EA-CDAA-4274-907D-70C79C150F2A}" srcOrd="1" destOrd="0" presId="urn:microsoft.com/office/officeart/2005/8/layout/vProcess5"/>
    <dgm:cxn modelId="{6649EAED-25B7-4B21-A762-585083484F62}" type="presOf" srcId="{FFAE3DFB-B2A8-4CD0-B5E8-E86E12DEFB1A}" destId="{056BFE70-B4AC-44C6-BA69-B3A7B5C899F3}" srcOrd="1" destOrd="2" presId="urn:microsoft.com/office/officeart/2005/8/layout/vProcess5"/>
    <dgm:cxn modelId="{D57DD8FA-EA4C-43FA-949B-BA3641A446F5}" type="presOf" srcId="{54804F22-75AA-4644-93F4-A5832C0CF43E}" destId="{86CAE4F4-126E-4CEB-86E5-5CBB29B5B084}" srcOrd="1" destOrd="0" presId="urn:microsoft.com/office/officeart/2005/8/layout/vProcess5"/>
    <dgm:cxn modelId="{D6EB97FB-70E1-48B5-94CE-F50BA532C3EA}" type="presOf" srcId="{54C6593A-E69E-4F6F-BEAD-A7844147772D}" destId="{522BE1E7-723E-495A-9760-827F36D2CF31}" srcOrd="1" destOrd="1" presId="urn:microsoft.com/office/officeart/2005/8/layout/vProcess5"/>
    <dgm:cxn modelId="{0B2021FF-6219-44F3-9657-6A062DD6CEC5}" srcId="{332AA54A-14CC-498F-8634-4C3AD324EB4B}" destId="{3BF640C7-7C54-4E1C-B337-7115F2A9518D}" srcOrd="1" destOrd="0" parTransId="{18BE1E6E-B066-4F5C-8A12-4D3F5F55C34F}" sibTransId="{61AC6E5D-DB1E-47E5-B06D-5AFCD7BD586D}"/>
    <dgm:cxn modelId="{CB51A0FF-8D44-42EC-B362-48B1C1705A18}" type="presOf" srcId="{9FC09E79-A9D8-4CAC-BB9A-9D8273F06590}" destId="{86CAE4F4-126E-4CEB-86E5-5CBB29B5B084}" srcOrd="1" destOrd="1" presId="urn:microsoft.com/office/officeart/2005/8/layout/vProcess5"/>
    <dgm:cxn modelId="{68F406A4-8A70-47E0-BEF8-6C82DD220555}" type="presParOf" srcId="{68C68711-60DE-4316-BB60-6AF0FAE52ED0}" destId="{3A5BE0DE-A86E-4317-A6D9-4FC140EED92B}" srcOrd="0" destOrd="0" presId="urn:microsoft.com/office/officeart/2005/8/layout/vProcess5"/>
    <dgm:cxn modelId="{0279BA00-E75D-4CC7-BF26-16E590E989BE}" type="presParOf" srcId="{68C68711-60DE-4316-BB60-6AF0FAE52ED0}" destId="{655C89A1-008C-4B76-A233-EE5BD59E3ABE}" srcOrd="1" destOrd="0" presId="urn:microsoft.com/office/officeart/2005/8/layout/vProcess5"/>
    <dgm:cxn modelId="{1DA285E8-DC1B-4E56-A60B-E1DB57445687}" type="presParOf" srcId="{68C68711-60DE-4316-BB60-6AF0FAE52ED0}" destId="{6B9CE268-FEFB-43CE-A7F1-5A11785B4365}" srcOrd="2" destOrd="0" presId="urn:microsoft.com/office/officeart/2005/8/layout/vProcess5"/>
    <dgm:cxn modelId="{3B9F2BDF-E7F5-4789-9010-7892B8690C38}" type="presParOf" srcId="{68C68711-60DE-4316-BB60-6AF0FAE52ED0}" destId="{08EA3CB1-42DD-4348-A64A-538EE15B8CBB}" srcOrd="3" destOrd="0" presId="urn:microsoft.com/office/officeart/2005/8/layout/vProcess5"/>
    <dgm:cxn modelId="{D04496AC-E949-4773-B973-89B3C81F5B15}" type="presParOf" srcId="{68C68711-60DE-4316-BB60-6AF0FAE52ED0}" destId="{58A650C0-3C54-4B09-B621-CAED0773FC78}" srcOrd="4" destOrd="0" presId="urn:microsoft.com/office/officeart/2005/8/layout/vProcess5"/>
    <dgm:cxn modelId="{B9C9E9E0-B7BD-4E8E-9DEB-D9511AB386F6}" type="presParOf" srcId="{68C68711-60DE-4316-BB60-6AF0FAE52ED0}" destId="{4686F6A8-E0E1-44A6-9A3B-95444F9CC3C8}" srcOrd="5" destOrd="0" presId="urn:microsoft.com/office/officeart/2005/8/layout/vProcess5"/>
    <dgm:cxn modelId="{28EAF5D1-F36D-4F3E-B0F5-EADC013A4682}" type="presParOf" srcId="{68C68711-60DE-4316-BB60-6AF0FAE52ED0}" destId="{9EC8046D-2CED-4280-915F-FE4D5F4106B1}" srcOrd="6" destOrd="0" presId="urn:microsoft.com/office/officeart/2005/8/layout/vProcess5"/>
    <dgm:cxn modelId="{906F72C6-894E-4283-AA78-31EFD43BFCA6}" type="presParOf" srcId="{68C68711-60DE-4316-BB60-6AF0FAE52ED0}" destId="{2AC89E90-1E21-4A7B-B10E-629E8BF2477A}" srcOrd="7" destOrd="0" presId="urn:microsoft.com/office/officeart/2005/8/layout/vProcess5"/>
    <dgm:cxn modelId="{18FE8745-656F-4AD2-A9E7-8C1E71C9A509}" type="presParOf" srcId="{68C68711-60DE-4316-BB60-6AF0FAE52ED0}" destId="{4A7206EA-CDAA-4274-907D-70C79C150F2A}" srcOrd="8" destOrd="0" presId="urn:microsoft.com/office/officeart/2005/8/layout/vProcess5"/>
    <dgm:cxn modelId="{281EDCCA-E7C5-410B-BA12-256CF285DC7F}" type="presParOf" srcId="{68C68711-60DE-4316-BB60-6AF0FAE52ED0}" destId="{056BFE70-B4AC-44C6-BA69-B3A7B5C899F3}" srcOrd="9" destOrd="0" presId="urn:microsoft.com/office/officeart/2005/8/layout/vProcess5"/>
    <dgm:cxn modelId="{6A1B6D29-C3E7-4C9D-B331-790B50813182}" type="presParOf" srcId="{68C68711-60DE-4316-BB60-6AF0FAE52ED0}" destId="{522BE1E7-723E-495A-9760-827F36D2CF31}" srcOrd="10" destOrd="0" presId="urn:microsoft.com/office/officeart/2005/8/layout/vProcess5"/>
    <dgm:cxn modelId="{0DC3B3AD-21BC-47E7-934F-2EAD9BC72CBA}" type="presParOf" srcId="{68C68711-60DE-4316-BB60-6AF0FAE52ED0}" destId="{86CAE4F4-126E-4CEB-86E5-5CBB29B5B08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C89A1-008C-4B76-A233-EE5BD59E3ABE}">
      <dsp:nvSpPr>
        <dsp:cNvPr id="0" name=""/>
        <dsp:cNvSpPr/>
      </dsp:nvSpPr>
      <dsp:spPr>
        <a:xfrm>
          <a:off x="0" y="0"/>
          <a:ext cx="6044664" cy="15087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Data Collection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 </a:t>
          </a:r>
          <a:r>
            <a:rPr lang="en-IN" sz="1600" kern="1200" dirty="0"/>
            <a:t>We collected different JSON file from </a:t>
          </a:r>
          <a:r>
            <a:rPr lang="en-IN" sz="1600" kern="1200" dirty="0">
              <a:solidFill>
                <a:schemeClr val="bg1"/>
              </a:solidFill>
            </a:rPr>
            <a:t>data.covid19india.org. </a:t>
          </a:r>
          <a:r>
            <a:rPr lang="en-IN" sz="1600" kern="1200" dirty="0"/>
            <a:t>These JSON files contains numbers across Confirmed, Recovered, Deceased per states and districts.</a:t>
          </a:r>
        </a:p>
      </dsp:txBody>
      <dsp:txXfrm>
        <a:off x="44190" y="44190"/>
        <a:ext cx="4289105" cy="1420380"/>
      </dsp:txXfrm>
    </dsp:sp>
    <dsp:sp modelId="{6B9CE268-FEFB-43CE-A7F1-5A11785B4365}">
      <dsp:nvSpPr>
        <dsp:cNvPr id="0" name=""/>
        <dsp:cNvSpPr/>
      </dsp:nvSpPr>
      <dsp:spPr>
        <a:xfrm>
          <a:off x="506240" y="1783080"/>
          <a:ext cx="6044664" cy="1508760"/>
        </a:xfrm>
        <a:prstGeom prst="roundRect">
          <a:avLst>
            <a:gd name="adj" fmla="val 10000"/>
          </a:avLst>
        </a:prstGeom>
        <a:solidFill>
          <a:schemeClr val="accent2">
            <a:hueOff val="-316221"/>
            <a:satOff val="-8612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Data Manipulation and Cleaning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built a csv file by extracting the necessary data from JSON files using Python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We removed unnecessary columns and dealt with missing values </a:t>
          </a:r>
        </a:p>
      </dsp:txBody>
      <dsp:txXfrm>
        <a:off x="550430" y="1827270"/>
        <a:ext cx="4469350" cy="1420379"/>
      </dsp:txXfrm>
    </dsp:sp>
    <dsp:sp modelId="{08EA3CB1-42DD-4348-A64A-538EE15B8CBB}">
      <dsp:nvSpPr>
        <dsp:cNvPr id="0" name=""/>
        <dsp:cNvSpPr/>
      </dsp:nvSpPr>
      <dsp:spPr>
        <a:xfrm>
          <a:off x="1004925" y="3566160"/>
          <a:ext cx="6044664" cy="1508760"/>
        </a:xfrm>
        <a:prstGeom prst="roundRect">
          <a:avLst>
            <a:gd name="adj" fmla="val 10000"/>
          </a:avLst>
        </a:prstGeom>
        <a:solidFill>
          <a:schemeClr val="accent2">
            <a:hueOff val="-632441"/>
            <a:satOff val="-17223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Data Aggregation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 extract the necessary data and perform various forms of aggregation, we used MS SQL</a:t>
          </a:r>
          <a:r>
            <a:rPr lang="en-US" sz="1400" kern="1200" dirty="0"/>
            <a:t>.</a:t>
          </a:r>
          <a:endParaRPr lang="en-IN" sz="1400" kern="1200" dirty="0"/>
        </a:p>
      </dsp:txBody>
      <dsp:txXfrm>
        <a:off x="1049115" y="3610350"/>
        <a:ext cx="4476905" cy="1420379"/>
      </dsp:txXfrm>
    </dsp:sp>
    <dsp:sp modelId="{58A650C0-3C54-4B09-B621-CAED0773FC78}">
      <dsp:nvSpPr>
        <dsp:cNvPr id="0" name=""/>
        <dsp:cNvSpPr/>
      </dsp:nvSpPr>
      <dsp:spPr>
        <a:xfrm>
          <a:off x="1511166" y="5349240"/>
          <a:ext cx="6044664" cy="1508760"/>
        </a:xfrm>
        <a:prstGeom prst="roundRect">
          <a:avLst>
            <a:gd name="adj" fmla="val 10000"/>
          </a:avLst>
        </a:prstGeom>
        <a:solidFill>
          <a:schemeClr val="accent2">
            <a:hueOff val="-948662"/>
            <a:satOff val="-25835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Dashboard Creation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used all the data we gathered to construct an interactive dashboard in MS Excel and presented all of our insights.</a:t>
          </a:r>
          <a:endParaRPr lang="en-IN" sz="1600" kern="1200" dirty="0"/>
        </a:p>
      </dsp:txBody>
      <dsp:txXfrm>
        <a:off x="1555356" y="5393430"/>
        <a:ext cx="4469350" cy="1420379"/>
      </dsp:txXfrm>
    </dsp:sp>
    <dsp:sp modelId="{4686F6A8-E0E1-44A6-9A3B-95444F9CC3C8}">
      <dsp:nvSpPr>
        <dsp:cNvPr id="0" name=""/>
        <dsp:cNvSpPr/>
      </dsp:nvSpPr>
      <dsp:spPr>
        <a:xfrm>
          <a:off x="5063970" y="1155573"/>
          <a:ext cx="980694" cy="98069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5284626" y="1155573"/>
        <a:ext cx="539382" cy="737972"/>
      </dsp:txXfrm>
    </dsp:sp>
    <dsp:sp modelId="{9EC8046D-2CED-4280-915F-FE4D5F4106B1}">
      <dsp:nvSpPr>
        <dsp:cNvPr id="0" name=""/>
        <dsp:cNvSpPr/>
      </dsp:nvSpPr>
      <dsp:spPr>
        <a:xfrm>
          <a:off x="5570211" y="2938653"/>
          <a:ext cx="980694" cy="98069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3386"/>
            <a:satOff val="-15670"/>
            <a:lumOff val="-120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3386"/>
              <a:satOff val="-15670"/>
              <a:lumOff val="-1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5790867" y="2938653"/>
        <a:ext cx="539382" cy="737972"/>
      </dsp:txXfrm>
    </dsp:sp>
    <dsp:sp modelId="{2AC89E90-1E21-4A7B-B10E-629E8BF2477A}">
      <dsp:nvSpPr>
        <dsp:cNvPr id="0" name=""/>
        <dsp:cNvSpPr/>
      </dsp:nvSpPr>
      <dsp:spPr>
        <a:xfrm>
          <a:off x="6068896" y="4721733"/>
          <a:ext cx="980694" cy="98069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26772"/>
            <a:satOff val="-31340"/>
            <a:lumOff val="-240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826772"/>
              <a:satOff val="-31340"/>
              <a:lumOff val="-24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6289552" y="4721733"/>
        <a:ext cx="539382" cy="737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25C46A62-161A-7CAB-A649-4B0FCDF3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66" y="891704"/>
            <a:ext cx="3279610" cy="3059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54D672CC-993A-1ECC-A8F5-F88F94FF6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64" y="3950772"/>
            <a:ext cx="743955" cy="69392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2C286FE-80B3-F302-3D3A-9579D08C9327}"/>
              </a:ext>
            </a:extLst>
          </p:cNvPr>
          <p:cNvSpPr txBox="1">
            <a:spLocks/>
          </p:cNvSpPr>
          <p:nvPr/>
        </p:nvSpPr>
        <p:spPr>
          <a:xfrm>
            <a:off x="4751624" y="1719251"/>
            <a:ext cx="6665634" cy="14039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COVID-19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3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Analysis</a:t>
            </a:r>
            <a:endParaRPr lang="en-US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E1CEE34-EF8E-F958-3D39-D46FFDB2B273}"/>
              </a:ext>
            </a:extLst>
          </p:cNvPr>
          <p:cNvSpPr txBox="1">
            <a:spLocks/>
          </p:cNvSpPr>
          <p:nvPr/>
        </p:nvSpPr>
        <p:spPr>
          <a:xfrm>
            <a:off x="10123914" y="4432206"/>
            <a:ext cx="2005333" cy="193007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DIPANJAN MAITY</a:t>
            </a:r>
          </a:p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MOHIT NAKADE</a:t>
            </a:r>
          </a:p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REEMA SHARMA</a:t>
            </a:r>
          </a:p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VINEET BHARTI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6980E8-5518-E237-D107-9A91782C78A4}"/>
              </a:ext>
            </a:extLst>
          </p:cNvPr>
          <p:cNvSpPr txBox="1"/>
          <p:nvPr/>
        </p:nvSpPr>
        <p:spPr>
          <a:xfrm>
            <a:off x="7568972" y="305966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Sep,22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9994F91D-F755-FE97-8FFF-F35C7D95C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371" y="69850"/>
            <a:ext cx="528918" cy="5160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497491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>
        <p15:prstTrans prst="peelOff"/>
      </p:transition>
    </mc:Choice>
    <mc:Fallback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442D9B-2368-C1EC-4341-A9748A0DE521}"/>
              </a:ext>
            </a:extLst>
          </p:cNvPr>
          <p:cNvSpPr txBox="1"/>
          <p:nvPr/>
        </p:nvSpPr>
        <p:spPr>
          <a:xfrm>
            <a:off x="0" y="0"/>
            <a:ext cx="1066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>
                <a:latin typeface="+mj-lt"/>
              </a:rPr>
              <a:t>Month-wise Vaccination Analysis: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566A1-0CD0-A2F6-075D-A780A668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95" y="1392584"/>
            <a:ext cx="5279917" cy="369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49E61-C6AB-DAFB-F2DB-3CC86DF56FE5}"/>
              </a:ext>
            </a:extLst>
          </p:cNvPr>
          <p:cNvSpPr txBox="1"/>
          <p:nvPr/>
        </p:nvSpPr>
        <p:spPr>
          <a:xfrm>
            <a:off x="6009578" y="1392584"/>
            <a:ext cx="544841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Vaccination Started : 16 January 2021</a:t>
            </a:r>
          </a:p>
          <a:p>
            <a:endParaRPr lang="en-IN" sz="2000" b="1" dirty="0"/>
          </a:p>
          <a:p>
            <a:r>
              <a:rPr lang="en-IN" sz="2000" dirty="0"/>
              <a:t>Total Vaccination (1</a:t>
            </a:r>
            <a:r>
              <a:rPr lang="en-IN" sz="2000" baseline="30000" dirty="0"/>
              <a:t>st</a:t>
            </a:r>
            <a:r>
              <a:rPr lang="en-IN" sz="2000" dirty="0"/>
              <a:t> Dose) : 559055089</a:t>
            </a:r>
          </a:p>
          <a:p>
            <a:r>
              <a:rPr lang="en-IN" sz="2000" dirty="0"/>
              <a:t>Total Vaccination ( 2</a:t>
            </a:r>
            <a:r>
              <a:rPr lang="en-IN" sz="2000" baseline="30000" dirty="0"/>
              <a:t>nd</a:t>
            </a:r>
            <a:r>
              <a:rPr lang="en-IN" sz="2000" dirty="0"/>
              <a:t> Dose) : 180449555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E4297-F962-7A2B-CCC5-2208522959E6}"/>
              </a:ext>
            </a:extLst>
          </p:cNvPr>
          <p:cNvSpPr txBox="1"/>
          <p:nvPr/>
        </p:nvSpPr>
        <p:spPr>
          <a:xfrm>
            <a:off x="291695" y="5272486"/>
            <a:ext cx="111662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Here, we can see that people participated in first vaccination very actively but in case of second dose of vaccination there is a huge drop in numbers due to lack of interest and awareness among people.</a:t>
            </a:r>
          </a:p>
        </p:txBody>
      </p:sp>
    </p:spTree>
    <p:extLst>
      <p:ext uri="{BB962C8B-B14F-4D97-AF65-F5344CB8AC3E}">
        <p14:creationId xmlns:p14="http://schemas.microsoft.com/office/powerpoint/2010/main" val="9608945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>
        <p15:prstTrans prst="peelOff"/>
      </p:transition>
    </mc:Choice>
    <mc:Fallback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178EF0-9640-ADA7-2D71-39DBB4AB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46" y="1684440"/>
            <a:ext cx="5881854" cy="3818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7F426D-386F-3C6A-8F4B-17098F374857}"/>
              </a:ext>
            </a:extLst>
          </p:cNvPr>
          <p:cNvSpPr txBox="1"/>
          <p:nvPr/>
        </p:nvSpPr>
        <p:spPr>
          <a:xfrm>
            <a:off x="214147" y="826458"/>
            <a:ext cx="96723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Delta7 confirmed cases with respect to vaccination</a:t>
            </a:r>
            <a:endParaRPr lang="en-IN" sz="28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FEAFE-C7E8-A8DF-DF4E-CB71987C5D6E}"/>
              </a:ext>
            </a:extLst>
          </p:cNvPr>
          <p:cNvSpPr txBox="1"/>
          <p:nvPr/>
        </p:nvSpPr>
        <p:spPr>
          <a:xfrm>
            <a:off x="0" y="0"/>
            <a:ext cx="1066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>
                <a:latin typeface="+mj-lt"/>
              </a:rPr>
              <a:t>Month-wise Delta7 Analysis: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20716-93E6-221B-FA96-6173E77DC31B}"/>
              </a:ext>
            </a:extLst>
          </p:cNvPr>
          <p:cNvSpPr txBox="1"/>
          <p:nvPr/>
        </p:nvSpPr>
        <p:spPr>
          <a:xfrm>
            <a:off x="6494566" y="1684440"/>
            <a:ext cx="48607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Observation:</a:t>
            </a:r>
          </a:p>
          <a:p>
            <a:endParaRPr lang="en-IN" sz="2000" b="1" dirty="0"/>
          </a:p>
          <a:p>
            <a:r>
              <a:rPr lang="en-IN" dirty="0"/>
              <a:t>Here we can see that after the vaccination drive started, the Number of vaccination done per month is greater than the number of confirmed cases per month.</a:t>
            </a:r>
          </a:p>
        </p:txBody>
      </p:sp>
    </p:spTree>
    <p:extLst>
      <p:ext uri="{BB962C8B-B14F-4D97-AF65-F5344CB8AC3E}">
        <p14:creationId xmlns:p14="http://schemas.microsoft.com/office/powerpoint/2010/main" val="27652413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>
        <p15:prstTrans prst="peelOff"/>
      </p:transition>
    </mc:Choice>
    <mc:Fallback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FACEF4-C05B-C72E-3D11-ECEE7C94A1EE}"/>
              </a:ext>
            </a:extLst>
          </p:cNvPr>
          <p:cNvSpPr txBox="1"/>
          <p:nvPr/>
        </p:nvSpPr>
        <p:spPr>
          <a:xfrm>
            <a:off x="0" y="0"/>
            <a:ext cx="54326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>
                <a:latin typeface="+mj-lt"/>
              </a:rPr>
              <a:t>Test Ratio Analysis:</a:t>
            </a:r>
            <a:endParaRPr lang="en-IN" sz="4000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D9FFD-201C-C6C1-9F5F-312FDBCC5B9F}"/>
              </a:ext>
            </a:extLst>
          </p:cNvPr>
          <p:cNvSpPr txBox="1"/>
          <p:nvPr/>
        </p:nvSpPr>
        <p:spPr>
          <a:xfrm>
            <a:off x="112059" y="695149"/>
            <a:ext cx="6203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testing ratio(tr) = (number of tests done) / (population)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A09E0-519B-AF57-4252-70D93E8CEF4F}"/>
              </a:ext>
            </a:extLst>
          </p:cNvPr>
          <p:cNvSpPr txBox="1"/>
          <p:nvPr/>
        </p:nvSpPr>
        <p:spPr>
          <a:xfrm>
            <a:off x="112059" y="3699689"/>
            <a:ext cx="119678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Category	</a:t>
            </a:r>
            <a:r>
              <a:rPr lang="en-US" dirty="0"/>
              <a:t>	</a:t>
            </a:r>
            <a:r>
              <a:rPr lang="en-US" b="1" dirty="0" err="1"/>
              <a:t>Number_of_District</a:t>
            </a:r>
            <a:r>
              <a:rPr lang="en-US" dirty="0"/>
              <a:t>		</a:t>
            </a:r>
            <a:r>
              <a:rPr lang="en-US" b="1" dirty="0"/>
              <a:t>Avg</a:t>
            </a:r>
            <a:r>
              <a:rPr lang="en-US" dirty="0"/>
              <a:t> </a:t>
            </a:r>
            <a:r>
              <a:rPr lang="en-US" b="1" dirty="0"/>
              <a:t>Testing Ratio	          </a:t>
            </a:r>
            <a:r>
              <a:rPr lang="en-US" b="1" dirty="0" err="1"/>
              <a:t>Percentage_decesed</a:t>
            </a:r>
            <a:endParaRPr lang="en-US" b="1" dirty="0"/>
          </a:p>
          <a:p>
            <a:r>
              <a:rPr lang="en-US" dirty="0" err="1"/>
              <a:t>Category_F</a:t>
            </a:r>
            <a:r>
              <a:rPr lang="en-US" dirty="0"/>
              <a:t>		9			         2.10		0.106044244</a:t>
            </a:r>
          </a:p>
          <a:p>
            <a:r>
              <a:rPr lang="en-US" dirty="0" err="1"/>
              <a:t>Category_D</a:t>
            </a:r>
            <a:r>
              <a:rPr lang="en-US" dirty="0"/>
              <a:t>		2			         0.73 		0.123740936</a:t>
            </a:r>
          </a:p>
          <a:p>
            <a:r>
              <a:rPr lang="en-US" dirty="0" err="1"/>
              <a:t>Category_C</a:t>
            </a:r>
            <a:r>
              <a:rPr lang="en-US" dirty="0"/>
              <a:t>		16			         0.38		0.06633278</a:t>
            </a:r>
          </a:p>
          <a:p>
            <a:r>
              <a:rPr lang="en-US" dirty="0" err="1"/>
              <a:t>Category_B</a:t>
            </a:r>
            <a:r>
              <a:rPr lang="en-US" dirty="0"/>
              <a:t>		232			         0.16		0.027178038</a:t>
            </a:r>
          </a:p>
          <a:p>
            <a:r>
              <a:rPr lang="en-US" dirty="0" err="1"/>
              <a:t>Category_A</a:t>
            </a:r>
            <a:r>
              <a:rPr lang="en-US" dirty="0"/>
              <a:t>		287			         0.03		0.029220981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719A2-5E19-4FD6-BB2D-5A20E9A091FB}"/>
              </a:ext>
            </a:extLst>
          </p:cNvPr>
          <p:cNvSpPr txBox="1"/>
          <p:nvPr/>
        </p:nvSpPr>
        <p:spPr>
          <a:xfrm>
            <a:off x="112059" y="1126986"/>
            <a:ext cx="818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 we categorize every district in one of the following categories: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952469-1969-DF26-FB17-D6472AFCF6B1}"/>
              </a:ext>
            </a:extLst>
          </p:cNvPr>
          <p:cNvSpPr txBox="1"/>
          <p:nvPr/>
        </p:nvSpPr>
        <p:spPr>
          <a:xfrm>
            <a:off x="1524000" y="1556113"/>
            <a:ext cx="62035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Category A: 0 ≤ tr ≤ 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Category B: 0.1 &lt; tr ≤ 0.3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Category C: 0.3 &lt; tr ≤ 0.5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Category D: 0.5 &lt; tr ≤ 0.75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Category E: 0.75 &lt; tr ≤ 1.0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Category F : tr&gt;1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55F09-9ED7-7DB0-79B1-3D7CB91E04C6}"/>
              </a:ext>
            </a:extLst>
          </p:cNvPr>
          <p:cNvSpPr txBox="1"/>
          <p:nvPr/>
        </p:nvSpPr>
        <p:spPr>
          <a:xfrm>
            <a:off x="112059" y="3284964"/>
            <a:ext cx="7960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Then we perform an analysis of number of % of deaths across all 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862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>
        <p15:prstTrans prst="peelOff"/>
      </p:transition>
    </mc:Choice>
    <mc:Fallback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8D22D0-84B4-C072-CCAE-6E304FC2EAFA}"/>
              </a:ext>
            </a:extLst>
          </p:cNvPr>
          <p:cNvSpPr txBox="1"/>
          <p:nvPr/>
        </p:nvSpPr>
        <p:spPr>
          <a:xfrm>
            <a:off x="4769221" y="2779059"/>
            <a:ext cx="3792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Forte" panose="03060902040502070203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68753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>
        <p15:prstTrans prst="peelOff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5B94-6CBA-8995-1340-1E524654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35" y="2585989"/>
            <a:ext cx="3517567" cy="843011"/>
          </a:xfrm>
        </p:spPr>
        <p:txBody>
          <a:bodyPr/>
          <a:lstStyle/>
          <a:p>
            <a:r>
              <a:rPr lang="en-IN" sz="3600" dirty="0"/>
              <a:t>Introduction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597470-630F-12D4-1DE4-FE6416EA0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6466316" cy="52947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US" dirty="0"/>
              <a:t>The Coronavirus Disease Pandemic of 2019 (COVID-19) serves as a timely reminder of the characteristics and consequences of public health emergencies of global relevance. 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India had reported more than 5.28 Lakh deaths and over 4.45 crore cases as of September 12, 2022.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 This study's goal is to examine the COVID-19 pandemic's variable manifestation in order to draw conclusions for an efficient public health emergency response.</a:t>
            </a:r>
          </a:p>
          <a:p>
            <a:pPr marL="0" indent="0">
              <a:buClr>
                <a:schemeClr val="tx1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7706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>
        <p15:prstTrans prst="peelOff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2793833-765B-91AB-DA31-E51E0C98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6071"/>
            <a:ext cx="1805177" cy="582929"/>
          </a:xfrm>
        </p:spPr>
        <p:txBody>
          <a:bodyPr>
            <a:normAutofit fontScale="90000"/>
          </a:bodyPr>
          <a:lstStyle/>
          <a:p>
            <a:r>
              <a:rPr lang="en-IN" dirty="0"/>
              <a:t>Method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F0FB65A6-7089-CDCA-A780-CE7E986C8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417184"/>
              </p:ext>
            </p:extLst>
          </p:nvPr>
        </p:nvGraphicFramePr>
        <p:xfrm>
          <a:off x="4636168" y="0"/>
          <a:ext cx="755583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5992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>
        <p15:prstTrans prst="peelOff"/>
      </p:transition>
    </mc:Choice>
    <mc:Fallback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98F9-6773-20BA-8275-C2124F3B3E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1000" cy="88993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/>
              <a:t>State-wise Confirmed Cases: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17C08-26FF-0C03-54BD-48328A069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" t="1120" r="21865" b="1600"/>
          <a:stretch/>
        </p:blipFill>
        <p:spPr>
          <a:xfrm>
            <a:off x="0" y="657726"/>
            <a:ext cx="6545580" cy="6200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CA280-59C0-E6ED-7996-3E81E19F37E1}"/>
              </a:ext>
            </a:extLst>
          </p:cNvPr>
          <p:cNvSpPr txBox="1"/>
          <p:nvPr/>
        </p:nvSpPr>
        <p:spPr>
          <a:xfrm>
            <a:off x="6945830" y="889933"/>
            <a:ext cx="437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states in terms of total number of Confirmed cases (in Millions) </a:t>
            </a:r>
            <a:r>
              <a:rPr lang="en-IN" dirty="0"/>
              <a:t>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7E4A8-9A0E-C85E-EF74-D4B32E385CAD}"/>
              </a:ext>
            </a:extLst>
          </p:cNvPr>
          <p:cNvSpPr txBox="1"/>
          <p:nvPr/>
        </p:nvSpPr>
        <p:spPr>
          <a:xfrm>
            <a:off x="6936865" y="1779866"/>
            <a:ext cx="51475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Maharashtra:		6.6M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Kerala:		4.9M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Karnataka:		2.9M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Tamil Nadu:		2.7M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Andhra Pradesh:	2.0M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Uttar Pradesh:		1.7M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West Bengal:		1.5M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Delhi:			1.4M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Orissa:		1.0M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Chhattisgarh:		1.0M</a:t>
            </a:r>
          </a:p>
        </p:txBody>
      </p:sp>
    </p:spTree>
    <p:extLst>
      <p:ext uri="{BB962C8B-B14F-4D97-AF65-F5344CB8AC3E}">
        <p14:creationId xmlns:p14="http://schemas.microsoft.com/office/powerpoint/2010/main" val="30876422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>
        <p15:prstTrans prst="peelOff"/>
      </p:transition>
    </mc:Choice>
    <mc:Fallback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D2841D-B408-0ABC-28E6-93D06D41DEB3}"/>
              </a:ext>
            </a:extLst>
          </p:cNvPr>
          <p:cNvSpPr txBox="1"/>
          <p:nvPr/>
        </p:nvSpPr>
        <p:spPr>
          <a:xfrm>
            <a:off x="-1" y="0"/>
            <a:ext cx="79068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>
                <a:latin typeface="+mj-lt"/>
              </a:rPr>
              <a:t>State-wise Recovered Cases: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80219-6C60-5769-B465-DD33F1283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3" t="1307" r="21702" b="1293"/>
          <a:stretch/>
        </p:blipFill>
        <p:spPr>
          <a:xfrm>
            <a:off x="-1" y="707886"/>
            <a:ext cx="6531610" cy="6150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43435-ACDC-DBCC-A511-61780F3D9107}"/>
              </a:ext>
            </a:extLst>
          </p:cNvPr>
          <p:cNvSpPr txBox="1"/>
          <p:nvPr/>
        </p:nvSpPr>
        <p:spPr>
          <a:xfrm>
            <a:off x="7503459" y="1997839"/>
            <a:ext cx="43389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Maharashtra		6.4M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Kerala		4.8M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Karnataka		2.9M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Tamil Nadu		2.6M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Andhra Pradesh	2.0M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Uttar Pradesh		1.6M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West Bengal		1.5M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Delhi			1.4M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Orissa		1.0M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Chhattisgarh		9.9M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DD43F-0308-8881-FDFF-174612423C94}"/>
              </a:ext>
            </a:extLst>
          </p:cNvPr>
          <p:cNvSpPr txBox="1"/>
          <p:nvPr/>
        </p:nvSpPr>
        <p:spPr>
          <a:xfrm>
            <a:off x="7436222" y="1011721"/>
            <a:ext cx="4473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Top 10 states in terms of total number of Recovered cases (in Millions) </a:t>
            </a:r>
            <a:r>
              <a:rPr lang="en-IN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4471948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>
        <p15:prstTrans prst="peelOff"/>
      </p:transition>
    </mc:Choice>
    <mc:Fallback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77CA7E-6899-7093-D6C7-3A2020BA6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" r="21634"/>
          <a:stretch/>
        </p:blipFill>
        <p:spPr>
          <a:xfrm>
            <a:off x="0" y="672353"/>
            <a:ext cx="6439674" cy="618564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363893E-3548-AEFF-FC40-CFC351B0E6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1000" cy="8899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/>
              <a:t>State-wise Active Cases: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1E34E-910C-CFE9-1F48-E78C25DA4207}"/>
              </a:ext>
            </a:extLst>
          </p:cNvPr>
          <p:cNvSpPr txBox="1"/>
          <p:nvPr/>
        </p:nvSpPr>
        <p:spPr>
          <a:xfrm>
            <a:off x="7382436" y="2442805"/>
            <a:ext cx="46033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Kerala		79795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Maharashtra		20277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Tamil Nadu		11492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Karnataka		8673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"West Bengal"		8296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Mizoram		6315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"Andhra Pradesh"	4355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Telangana		4009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Orissa		3924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Assam		3674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4856C-BA12-F0F1-56C2-6489CDB6FD4D}"/>
              </a:ext>
            </a:extLst>
          </p:cNvPr>
          <p:cNvSpPr txBox="1"/>
          <p:nvPr/>
        </p:nvSpPr>
        <p:spPr>
          <a:xfrm>
            <a:off x="7382436" y="1343203"/>
            <a:ext cx="4473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Top 10 states in terms of total number of Active cases </a:t>
            </a:r>
            <a:r>
              <a:rPr lang="en-IN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2092160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>
        <p15:prstTrans prst="peelOff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BCB4C0-1C3E-884C-13C2-C5DFBCB0E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8" t="1161" r="22008" b="1730"/>
          <a:stretch/>
        </p:blipFill>
        <p:spPr>
          <a:xfrm>
            <a:off x="0" y="896471"/>
            <a:ext cx="6199990" cy="5961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82763B-D6E1-2379-C727-7E6EDF71EB4D}"/>
              </a:ext>
            </a:extLst>
          </p:cNvPr>
          <p:cNvSpPr txBox="1"/>
          <p:nvPr/>
        </p:nvSpPr>
        <p:spPr>
          <a:xfrm>
            <a:off x="0" y="0"/>
            <a:ext cx="79068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>
                <a:latin typeface="+mj-lt"/>
              </a:rPr>
              <a:t>State-wise Death Count: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F2233-2668-D395-4769-3D9C33494052}"/>
              </a:ext>
            </a:extLst>
          </p:cNvPr>
          <p:cNvSpPr txBox="1"/>
          <p:nvPr/>
        </p:nvSpPr>
        <p:spPr>
          <a:xfrm>
            <a:off x="6804211" y="2230921"/>
            <a:ext cx="41596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Maharashtra		140216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Karnataka		38082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Tamil Nadu		36116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Kerala		31681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Delhi			25091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Uttar Pradesh		22900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West Bengal		19141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Punjab		16559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Andhra Pradesh	14373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Chhattisgarh		13577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A9D94-730E-CC82-E49F-39707F9E890E}"/>
              </a:ext>
            </a:extLst>
          </p:cNvPr>
          <p:cNvSpPr txBox="1"/>
          <p:nvPr/>
        </p:nvSpPr>
        <p:spPr>
          <a:xfrm>
            <a:off x="6804211" y="1307344"/>
            <a:ext cx="4473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Top 10 states in terms of total number of </a:t>
            </a:r>
            <a:r>
              <a:rPr lang="en-IN" dirty="0"/>
              <a:t>Deaths:</a:t>
            </a:r>
          </a:p>
        </p:txBody>
      </p:sp>
    </p:spTree>
    <p:extLst>
      <p:ext uri="{BB962C8B-B14F-4D97-AF65-F5344CB8AC3E}">
        <p14:creationId xmlns:p14="http://schemas.microsoft.com/office/powerpoint/2010/main" val="34522009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>
        <p15:prstTrans prst="peelOff"/>
      </p:transition>
    </mc:Choice>
    <mc:Fallback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F7FECD-C80A-6E73-927E-907F583B6CA9}"/>
              </a:ext>
            </a:extLst>
          </p:cNvPr>
          <p:cNvSpPr txBox="1">
            <a:spLocks/>
          </p:cNvSpPr>
          <p:nvPr/>
        </p:nvSpPr>
        <p:spPr>
          <a:xfrm>
            <a:off x="89647" y="152400"/>
            <a:ext cx="7575176" cy="61856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/>
              <a:t>State-wise Vaccination Count: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FA23BB-ED46-21F4-783A-41AF15A2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58" y="770965"/>
            <a:ext cx="4309068" cy="2752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8E7878-3FA0-7FE8-2750-81B0CC872307}"/>
              </a:ext>
            </a:extLst>
          </p:cNvPr>
          <p:cNvSpPr txBox="1"/>
          <p:nvPr/>
        </p:nvSpPr>
        <p:spPr>
          <a:xfrm>
            <a:off x="5190564" y="770965"/>
            <a:ext cx="7001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Top performing State in terms of Vaccination</a:t>
            </a:r>
            <a:r>
              <a:rPr lang="en-IN" u="sng" dirty="0"/>
              <a:t>: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F58D5DC-B002-0906-E858-3FBC9811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99812"/>
              </p:ext>
            </p:extLst>
          </p:nvPr>
        </p:nvGraphicFramePr>
        <p:xfrm>
          <a:off x="5287400" y="1216386"/>
          <a:ext cx="6568143" cy="128605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89381">
                  <a:extLst>
                    <a:ext uri="{9D8B030D-6E8A-4147-A177-3AD203B41FA5}">
                      <a16:colId xmlns:a16="http://schemas.microsoft.com/office/drawing/2014/main" val="2184011759"/>
                    </a:ext>
                  </a:extLst>
                </a:gridCol>
                <a:gridCol w="2189381">
                  <a:extLst>
                    <a:ext uri="{9D8B030D-6E8A-4147-A177-3AD203B41FA5}">
                      <a16:colId xmlns:a16="http://schemas.microsoft.com/office/drawing/2014/main" val="2104119038"/>
                    </a:ext>
                  </a:extLst>
                </a:gridCol>
                <a:gridCol w="2189381">
                  <a:extLst>
                    <a:ext uri="{9D8B030D-6E8A-4147-A177-3AD203B41FA5}">
                      <a16:colId xmlns:a16="http://schemas.microsoft.com/office/drawing/2014/main" val="2398937631"/>
                    </a:ext>
                  </a:extLst>
                </a:gridCol>
              </a:tblGrid>
              <a:tr h="615490">
                <a:tc>
                  <a:txBody>
                    <a:bodyPr/>
                    <a:lstStyle/>
                    <a:p>
                      <a:r>
                        <a:rPr lang="en-IN" sz="1600" dirty="0"/>
                        <a:t>Sate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Vaccination Percentage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(out of Total State Population)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50735"/>
                  </a:ext>
                </a:extLst>
              </a:tr>
              <a:tr h="307745">
                <a:tc>
                  <a:txBody>
                    <a:bodyPr/>
                    <a:lstStyle/>
                    <a:p>
                      <a:r>
                        <a:rPr lang="en-IN" sz="1600" dirty="0"/>
                        <a:t>Goa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  <a:r>
                        <a:rPr lang="en-IN" sz="1600" baseline="30000" dirty="0"/>
                        <a:t>st</a:t>
                      </a:r>
                      <a:r>
                        <a:rPr lang="en-IN" sz="1600" dirty="0"/>
                        <a:t> Dose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81.98 %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70921"/>
                  </a:ext>
                </a:extLst>
              </a:tr>
              <a:tr h="307745">
                <a:tc>
                  <a:txBody>
                    <a:bodyPr/>
                    <a:lstStyle/>
                    <a:p>
                      <a:r>
                        <a:rPr lang="en-IN" sz="1600" dirty="0"/>
                        <a:t>Sikkim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  <a:r>
                        <a:rPr lang="en-IN" sz="1600" baseline="30000" dirty="0"/>
                        <a:t>nd</a:t>
                      </a:r>
                      <a:r>
                        <a:rPr lang="en-IN" sz="1600" dirty="0"/>
                        <a:t>  Dose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1224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07A6D1C-C413-A230-87D5-6D14B194B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69" y="3666224"/>
            <a:ext cx="4305193" cy="25911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53B69E-499C-91E5-092D-26C17F20BCB4}"/>
              </a:ext>
            </a:extLst>
          </p:cNvPr>
          <p:cNvSpPr txBox="1"/>
          <p:nvPr/>
        </p:nvSpPr>
        <p:spPr>
          <a:xfrm>
            <a:off x="5287400" y="2483159"/>
            <a:ext cx="7001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Lowest Performing State in terms of Vaccination</a:t>
            </a:r>
            <a:r>
              <a:rPr lang="en-IN" u="sng" dirty="0"/>
              <a:t>: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54FF629B-B922-1726-9906-B9C3CB6F9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209350"/>
              </p:ext>
            </p:extLst>
          </p:nvPr>
        </p:nvGraphicFramePr>
        <p:xfrm>
          <a:off x="5323258" y="2923689"/>
          <a:ext cx="6496426" cy="1198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248213">
                  <a:extLst>
                    <a:ext uri="{9D8B030D-6E8A-4147-A177-3AD203B41FA5}">
                      <a16:colId xmlns:a16="http://schemas.microsoft.com/office/drawing/2014/main" val="1915208496"/>
                    </a:ext>
                  </a:extLst>
                </a:gridCol>
                <a:gridCol w="3248213">
                  <a:extLst>
                    <a:ext uri="{9D8B030D-6E8A-4147-A177-3AD203B41FA5}">
                      <a16:colId xmlns:a16="http://schemas.microsoft.com/office/drawing/2014/main" val="295585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Not Vaccinated %</a:t>
                      </a:r>
                    </a:p>
                    <a:p>
                      <a:r>
                        <a:rPr lang="en-IN" sz="1200" dirty="0"/>
                        <a:t>(out of Total State Population)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1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Nagaland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72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Meghalaya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1137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F54C947-855E-16A4-DCDC-184B73744094}"/>
              </a:ext>
            </a:extLst>
          </p:cNvPr>
          <p:cNvSpPr txBox="1"/>
          <p:nvPr/>
        </p:nvSpPr>
        <p:spPr>
          <a:xfrm>
            <a:off x="5287400" y="4462830"/>
            <a:ext cx="6532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Chhattisgarh ,Himachal Pradesh, Jammu Kashmir, Kerala were the states where first vaccination dose was greater than 70% and Second Vaccination Dose was less than 50%. So in these states Govt should takes some initiatives to promote importance of second Vaccination.</a:t>
            </a:r>
          </a:p>
        </p:txBody>
      </p:sp>
    </p:spTree>
    <p:extLst>
      <p:ext uri="{BB962C8B-B14F-4D97-AF65-F5344CB8AC3E}">
        <p14:creationId xmlns:p14="http://schemas.microsoft.com/office/powerpoint/2010/main" val="11556943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>
        <p15:prstTrans prst="peelOff"/>
      </p:transition>
    </mc:Choice>
    <mc:Fallback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74CBCD-95A4-1BAB-A938-8D39AD5D1BE7}"/>
              </a:ext>
            </a:extLst>
          </p:cNvPr>
          <p:cNvSpPr txBox="1"/>
          <p:nvPr/>
        </p:nvSpPr>
        <p:spPr>
          <a:xfrm>
            <a:off x="-1" y="0"/>
            <a:ext cx="117176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>
                <a:latin typeface="+mj-lt"/>
              </a:rPr>
              <a:t>Month-wise Confirmed and Death Analysis: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A8F37B-07A1-8BB9-0FA0-A527B1BD323C}"/>
              </a:ext>
            </a:extLst>
          </p:cNvPr>
          <p:cNvSpPr txBox="1"/>
          <p:nvPr/>
        </p:nvSpPr>
        <p:spPr>
          <a:xfrm>
            <a:off x="4621307" y="1181996"/>
            <a:ext cx="72210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Year wise top month in terms of total number of Confirmed cases 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 May,2021  :  	20276407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 October,2020 : 	4198140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C0820-2FC5-3D9B-56C3-FA568806B0CA}"/>
              </a:ext>
            </a:extLst>
          </p:cNvPr>
          <p:cNvSpPr txBox="1"/>
          <p:nvPr/>
        </p:nvSpPr>
        <p:spPr>
          <a:xfrm>
            <a:off x="4621306" y="4475675"/>
            <a:ext cx="69879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Year wise top months in terms of total number of Death Count 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 May,2021  :  	155289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 October,2020 : 	67788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9B78AC-262B-66CA-C2A0-F41691E94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23" y="707886"/>
            <a:ext cx="3452219" cy="26958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C88440-9DDE-3997-5217-EAD245DC7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25" y="3589423"/>
            <a:ext cx="3440013" cy="269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767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>
        <p15:prstTrans prst="peelOff"/>
      </p:transition>
    </mc:Choice>
    <mc:Fallback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{BAC8287D-37EE-46F3-9BE4-06F3B86CED3B}tf56160789_win32</Template>
  <TotalTime>639</TotalTime>
  <Words>910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</vt:lpstr>
      <vt:lpstr>Forte</vt:lpstr>
      <vt:lpstr>Franklin Gothic Book</vt:lpstr>
      <vt:lpstr>SFMono-Regular</vt:lpstr>
      <vt:lpstr>Wingdings</vt:lpstr>
      <vt:lpstr>1_RetrospectVTI</vt:lpstr>
      <vt:lpstr>PowerPoint Presentation</vt:lpstr>
      <vt:lpstr>Introduction</vt:lpstr>
      <vt:lpstr>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Dataset Analysis</dc:title>
  <dc:creator>Dipanjan Maity</dc:creator>
  <cp:lastModifiedBy>Dipanjan Maity</cp:lastModifiedBy>
  <cp:revision>13</cp:revision>
  <dcterms:created xsi:type="dcterms:W3CDTF">2022-09-11T12:06:41Z</dcterms:created>
  <dcterms:modified xsi:type="dcterms:W3CDTF">2022-09-12T14:15:27Z</dcterms:modified>
</cp:coreProperties>
</file>