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7" r:id="rId5"/>
    <p:sldId id="259" r:id="rId6"/>
    <p:sldId id="268" r:id="rId7"/>
    <p:sldId id="269" r:id="rId8"/>
    <p:sldId id="270" r:id="rId9"/>
    <p:sldId id="271" r:id="rId10"/>
    <p:sldId id="275" r:id="rId11"/>
    <p:sldId id="260" r:id="rId12"/>
    <p:sldId id="261" r:id="rId13"/>
    <p:sldId id="262" r:id="rId14"/>
    <p:sldId id="276" r:id="rId15"/>
    <p:sldId id="263" r:id="rId16"/>
    <p:sldId id="272" r:id="rId17"/>
    <p:sldId id="273" r:id="rId18"/>
    <p:sldId id="277" r:id="rId19"/>
    <p:sldId id="274" r:id="rId20"/>
    <p:sldId id="265" r:id="rId21"/>
    <p:sldId id="26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hy6dulpXlAcZ7aOL32KkYDqD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6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326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5818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5207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064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66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911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55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2567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7246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054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D9D8DA"/>
          </a:solidFill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 txBox="1"/>
          <p:nvPr/>
        </p:nvSpPr>
        <p:spPr>
          <a:xfrm>
            <a:off x="673737" y="1935443"/>
            <a:ext cx="8050523" cy="73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7: Final Project Template</a:t>
            </a:r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title"/>
          </p:nvPr>
        </p:nvSpPr>
        <p:spPr>
          <a:xfrm>
            <a:off x="685800" y="1822694"/>
            <a:ext cx="7772400" cy="238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22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2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2" descr="Picture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6940" y="1627907"/>
            <a:ext cx="4410118" cy="360218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2"/>
          <p:cNvSpPr/>
          <p:nvPr/>
        </p:nvSpPr>
        <p:spPr>
          <a:xfrm>
            <a:off x="0" y="0"/>
            <a:ext cx="9144000" cy="9005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6290039" y="6221731"/>
            <a:ext cx="263162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3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4324" y="569519"/>
            <a:ext cx="4989253" cy="45838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3"/>
          <p:cNvSpPr/>
          <p:nvPr/>
        </p:nvSpPr>
        <p:spPr>
          <a:xfrm>
            <a:off x="0" y="0"/>
            <a:ext cx="9144000" cy="437322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2520493" y="1072"/>
            <a:ext cx="3875034" cy="33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Blockchain in Business: Beyond the Hype</a:t>
            </a:r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25672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5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5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eorgia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1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" name="Google Shape;24;p15" descr="Picture 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613862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16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6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2" name="Google Shape;32;p16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17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7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29150" y="1681163"/>
            <a:ext cx="3887393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1" name="Google Shape;41;p17" descr="Picture 9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18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8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18" descr="Picture 5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9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9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9" descr="Picture 4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20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0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2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3" name="Google Shape;63;p20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21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1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2" name="Google Shape;72;p21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gression_analysi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iginlab.com/doc/Origin-Help/Residual-Plot-Analysi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501472" y="5740549"/>
            <a:ext cx="7795260" cy="30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Author: </a:t>
            </a:r>
            <a:r>
              <a:rPr lang="en-US" sz="15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Reema Jain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071562" y="3439115"/>
            <a:ext cx="516271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Title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Predict Housing Prices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628650" y="1321651"/>
            <a:ext cx="7886700" cy="520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Sixth Assumption: </a:t>
            </a: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I assume Garage built in recent years will have better layout and, hence, will have higher sale price</a:t>
            </a:r>
            <a:r>
              <a:rPr lang="en-US" sz="16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6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Scatter Plot: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b="1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Interpretation</a:t>
            </a: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b="1" dirty="0" smtClean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Above graph shows there is strong positive correlation between </a:t>
            </a:r>
            <a:r>
              <a:rPr lang="en-US" sz="1600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SalePrice</a:t>
            </a:r>
            <a:r>
              <a:rPr lang="en-US" sz="16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&amp; </a:t>
            </a:r>
            <a:r>
              <a:rPr lang="en-US" sz="16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GarageYrBlt</a:t>
            </a: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 </a:t>
            </a:r>
            <a:r>
              <a:rPr lang="en-US" sz="16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Newer </a:t>
            </a: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garage, higher will be sale price.</a:t>
            </a:r>
            <a:endParaRPr lang="en-US" sz="1600" dirty="0" smtClean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4294967295"/>
          </p:nvPr>
        </p:nvSpPr>
        <p:spPr>
          <a:xfrm>
            <a:off x="4455358" y="6356351"/>
            <a:ext cx="6021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10</a:t>
            </a:fld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35743"/>
              </p:ext>
            </p:extLst>
          </p:nvPr>
        </p:nvGraphicFramePr>
        <p:xfrm>
          <a:off x="628649" y="2387150"/>
          <a:ext cx="4064731" cy="2557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Bitmap Image" r:id="rId4" imgW="2724120" imgH="1762200" progId="PBrush">
                  <p:embed/>
                </p:oleObj>
              </mc:Choice>
              <mc:Fallback>
                <p:oleObj name="Bitmap Image" r:id="rId4" imgW="2724120" imgH="1762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8649" y="2387150"/>
                        <a:ext cx="4064731" cy="2557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007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Preparation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4294967295"/>
          </p:nvPr>
        </p:nvSpPr>
        <p:spPr>
          <a:xfrm>
            <a:off x="4459543" y="6356351"/>
            <a:ext cx="69508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11</a:t>
            </a:fld>
            <a:endParaRPr dirty="0"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latin typeface="Arial"/>
                <a:cs typeface="Arial"/>
                <a:sym typeface="Arial"/>
              </a:rPr>
              <a:t>Below steps </a:t>
            </a:r>
            <a:r>
              <a:rPr lang="en-US" sz="1800" dirty="0" smtClean="0">
                <a:latin typeface="Arial"/>
                <a:cs typeface="Arial"/>
                <a:sym typeface="Arial"/>
              </a:rPr>
              <a:t>were </a:t>
            </a:r>
            <a:r>
              <a:rPr lang="en-US" sz="1800" dirty="0" smtClean="0">
                <a:latin typeface="Arial"/>
                <a:cs typeface="Arial"/>
                <a:sym typeface="Arial"/>
              </a:rPr>
              <a:t>taken to clean &amp; reshape the data: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 smtClean="0"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cs typeface="Arial"/>
                <a:sym typeface="Arial"/>
              </a:rPr>
              <a:t>Computed </a:t>
            </a:r>
            <a:r>
              <a:rPr lang="en-US" sz="1800" dirty="0" smtClean="0">
                <a:latin typeface="Arial"/>
                <a:cs typeface="Arial"/>
                <a:sym typeface="Arial"/>
              </a:rPr>
              <a:t>columns with numeric values &amp; </a:t>
            </a:r>
            <a:r>
              <a:rPr lang="en-US" sz="1800" dirty="0" smtClean="0">
                <a:latin typeface="Arial"/>
                <a:cs typeface="Arial"/>
                <a:sym typeface="Arial"/>
              </a:rPr>
              <a:t>checked </a:t>
            </a:r>
            <a:r>
              <a:rPr lang="en-US" sz="1800" dirty="0" smtClean="0">
                <a:latin typeface="Arial"/>
                <a:cs typeface="Arial"/>
                <a:sym typeface="Arial"/>
              </a:rPr>
              <a:t>if these columns contain </a:t>
            </a:r>
            <a:r>
              <a:rPr lang="en-US" sz="1800" dirty="0" smtClean="0">
                <a:latin typeface="Arial"/>
                <a:cs typeface="Arial"/>
                <a:sym typeface="Arial"/>
              </a:rPr>
              <a:t>Null values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 smtClean="0"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cs typeface="Arial"/>
                <a:sym typeface="Arial"/>
              </a:rPr>
              <a:t>Decided </a:t>
            </a:r>
            <a:r>
              <a:rPr lang="en-US" sz="1800" dirty="0" smtClean="0">
                <a:latin typeface="Arial"/>
                <a:cs typeface="Arial"/>
                <a:sym typeface="Arial"/>
              </a:rPr>
              <a:t>whether to replace, interpolate or remove Null Values from </a:t>
            </a:r>
            <a:r>
              <a:rPr lang="en-US" sz="1800" dirty="0" smtClean="0">
                <a:latin typeface="Arial"/>
                <a:cs typeface="Arial"/>
                <a:sym typeface="Arial"/>
              </a:rPr>
              <a:t>columns</a:t>
            </a:r>
          </a:p>
          <a:p>
            <a:pPr lvl="0" indent="-4572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Replaced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GarageYrBlt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null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values with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col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YearBuilt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values</a:t>
            </a:r>
          </a:p>
          <a:p>
            <a:pPr lvl="0" indent="-4572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Used interpolate &amp;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dropna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function to clean other columns</a:t>
            </a:r>
          </a:p>
          <a:p>
            <a:pPr lvl="0" indent="-4572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endParaRPr lang="en-US" sz="1800" dirty="0" smtClean="0"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Correlation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628650" y="768744"/>
            <a:ext cx="7886700" cy="541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Below is the correlation factor for different variable with respect to Sale Price: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dirty="0" smtClean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dirty="0" smtClean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dirty="0" smtClean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dirty="0" smtClean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dirty="0" smtClean="0"/>
          </a:p>
          <a:p>
            <a:pPr marL="17145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3001"/>
              </p:ext>
            </p:extLst>
          </p:nvPr>
        </p:nvGraphicFramePr>
        <p:xfrm>
          <a:off x="733845" y="1440383"/>
          <a:ext cx="2810467" cy="43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Bitmap Image" r:id="rId4" imgW="1285920" imgH="3390840" progId="PBrush">
                  <p:embed/>
                </p:oleObj>
              </mc:Choice>
              <mc:Fallback>
                <p:oleObj name="Bitmap Image" r:id="rId4" imgW="1285920" imgH="3390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3845" y="1440383"/>
                        <a:ext cx="2810467" cy="43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Google Shape;123;p5"/>
          <p:cNvSpPr txBox="1">
            <a:spLocks noGrp="1"/>
          </p:cNvSpPr>
          <p:nvPr>
            <p:ph type="sldNum" idx="4294967295"/>
          </p:nvPr>
        </p:nvSpPr>
        <p:spPr>
          <a:xfrm>
            <a:off x="4459543" y="6356351"/>
            <a:ext cx="69508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sldNum" idx="4294967295"/>
          </p:nvPr>
        </p:nvSpPr>
        <p:spPr>
          <a:xfrm>
            <a:off x="4462499" y="6356351"/>
            <a:ext cx="76495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13</a:t>
            </a:fld>
            <a:endParaRPr dirty="0"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606340" y="1273979"/>
            <a:ext cx="7931316" cy="4819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Arial"/>
                <a:cs typeface="Arial"/>
              </a:rPr>
              <a:t>Linear Regression can be </a:t>
            </a:r>
            <a:r>
              <a:rPr lang="en-US" sz="1800" dirty="0" smtClean="0">
                <a:latin typeface="Arial"/>
                <a:cs typeface="Arial"/>
              </a:rPr>
              <a:t>used</a:t>
            </a:r>
            <a:r>
              <a:rPr lang="en-US" sz="1800" dirty="0">
                <a:latin typeface="Arial"/>
                <a:cs typeface="Arial"/>
                <a:sym typeface="Arial"/>
              </a:rPr>
              <a:t> </a:t>
            </a:r>
            <a:r>
              <a:rPr lang="en-US" sz="1800" dirty="0" smtClean="0">
                <a:latin typeface="Arial"/>
                <a:cs typeface="Arial"/>
                <a:sym typeface="Arial"/>
              </a:rPr>
              <a:t>to p</a:t>
            </a:r>
            <a:r>
              <a:rPr lang="en-US" sz="1800" dirty="0" smtClean="0">
                <a:latin typeface="Arial"/>
                <a:cs typeface="Arial"/>
              </a:rPr>
              <a:t>redict value of dependent </a:t>
            </a:r>
            <a:r>
              <a:rPr lang="en-US" sz="1800" dirty="0">
                <a:latin typeface="Arial"/>
                <a:cs typeface="Arial"/>
              </a:rPr>
              <a:t>variable </a:t>
            </a:r>
            <a:r>
              <a:rPr lang="en-US" sz="1800" dirty="0">
                <a:latin typeface="Arial"/>
                <a:cs typeface="Arial"/>
                <a:sym typeface="Arial"/>
              </a:rPr>
              <a:t>(i.e. Y) </a:t>
            </a:r>
            <a:r>
              <a:rPr lang="en-US" sz="1800" dirty="0" smtClean="0">
                <a:latin typeface="Arial"/>
                <a:cs typeface="Arial"/>
              </a:rPr>
              <a:t>based </a:t>
            </a:r>
            <a:r>
              <a:rPr lang="en-US" sz="1800" dirty="0">
                <a:latin typeface="Arial"/>
                <a:cs typeface="Arial"/>
              </a:rPr>
              <a:t>on </a:t>
            </a:r>
            <a:r>
              <a:rPr lang="en-US" sz="1800" dirty="0" smtClean="0">
                <a:latin typeface="Arial"/>
                <a:cs typeface="Arial"/>
              </a:rPr>
              <a:t>one or more </a:t>
            </a:r>
            <a:r>
              <a:rPr lang="en-US" sz="1800" dirty="0">
                <a:latin typeface="Arial"/>
                <a:cs typeface="Arial"/>
              </a:rPr>
              <a:t>independent </a:t>
            </a:r>
            <a:r>
              <a:rPr lang="en-US" sz="1800" dirty="0" smtClean="0">
                <a:latin typeface="Arial"/>
                <a:cs typeface="Arial"/>
              </a:rPr>
              <a:t>variables</a:t>
            </a:r>
            <a:r>
              <a:rPr lang="en-US" sz="1800" dirty="0" smtClean="0">
                <a:latin typeface="Arial"/>
                <a:cs typeface="Arial"/>
                <a:sym typeface="Arial"/>
              </a:rPr>
              <a:t>(i.e</a:t>
            </a:r>
            <a:r>
              <a:rPr lang="en-US" sz="1800" dirty="0">
                <a:latin typeface="Arial"/>
                <a:cs typeface="Arial"/>
                <a:sym typeface="Arial"/>
              </a:rPr>
              <a:t>. X). </a:t>
            </a:r>
            <a:endParaRPr lang="en-US" sz="1800" dirty="0" smtClean="0">
              <a:latin typeface="Arial"/>
              <a:cs typeface="Arial"/>
              <a:sym typeface="Arial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285750" lvl="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 smtClean="0">
              <a:latin typeface="Arial"/>
              <a:cs typeface="Arial"/>
              <a:sym typeface="Arial"/>
            </a:endParaRPr>
          </a:p>
          <a:p>
            <a:pPr marL="285750" lvl="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cs typeface="Arial"/>
                <a:sym typeface="Arial"/>
              </a:rPr>
              <a:t>Multiple </a:t>
            </a:r>
            <a:r>
              <a:rPr lang="en-US" sz="1800" dirty="0">
                <a:latin typeface="Arial"/>
                <a:cs typeface="Arial"/>
                <a:sym typeface="Arial"/>
              </a:rPr>
              <a:t>Linear Regression Equation is given by: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Arial"/>
                <a:cs typeface="Arial"/>
                <a:sym typeface="Arial"/>
              </a:rPr>
              <a:t>                                  </a:t>
            </a:r>
            <a:r>
              <a:rPr lang="en-US" sz="1600" dirty="0" smtClean="0">
                <a:latin typeface="+mj-lt"/>
                <a:cs typeface="Arial"/>
                <a:sym typeface="Arial"/>
              </a:rPr>
              <a:t> Y=</a:t>
            </a:r>
            <a:r>
              <a:rPr lang="en-US" sz="1600" dirty="0">
                <a:latin typeface="+mj-lt"/>
              </a:rPr>
              <a:t>X1</a:t>
            </a:r>
            <a:r>
              <a:rPr lang="el-GR" sz="1600" dirty="0">
                <a:latin typeface="+mj-lt"/>
              </a:rPr>
              <a:t>β1 + </a:t>
            </a:r>
            <a:r>
              <a:rPr lang="en-US" sz="1600" dirty="0">
                <a:latin typeface="+mj-lt"/>
              </a:rPr>
              <a:t>X2</a:t>
            </a:r>
            <a:r>
              <a:rPr lang="el-GR" sz="1600" dirty="0">
                <a:latin typeface="+mj-lt"/>
              </a:rPr>
              <a:t>β2 + </a:t>
            </a:r>
            <a:r>
              <a:rPr lang="en-US" sz="1600" dirty="0">
                <a:latin typeface="+mj-lt"/>
              </a:rPr>
              <a:t>X3</a:t>
            </a:r>
            <a:r>
              <a:rPr lang="el-GR" sz="1600" dirty="0">
                <a:latin typeface="+mj-lt"/>
              </a:rPr>
              <a:t>β3...</a:t>
            </a:r>
            <a:endParaRPr lang="en-US" sz="1600" dirty="0" smtClean="0">
              <a:latin typeface="+mj-lt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Arial"/>
                <a:cs typeface="Arial"/>
                <a:sym typeface="Arial"/>
              </a:rPr>
              <a:t>      </a:t>
            </a:r>
            <a:r>
              <a:rPr lang="en-US" sz="1400" dirty="0" smtClean="0">
                <a:latin typeface="Arial"/>
                <a:cs typeface="Arial"/>
                <a:sym typeface="Arial"/>
              </a:rPr>
              <a:t>Where </a:t>
            </a:r>
            <a:r>
              <a:rPr lang="en-US" sz="1400" dirty="0" smtClean="0">
                <a:latin typeface="Arial"/>
                <a:cs typeface="Arial"/>
                <a:sym typeface="Arial"/>
              </a:rPr>
              <a:t>Y(dependent variable), X1/X2/X3 are independent variables, 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β1,β2,β3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1400" dirty="0" smtClean="0">
                <a:latin typeface="Arial"/>
                <a:cs typeface="Arial"/>
                <a:sym typeface="Arial"/>
              </a:rPr>
              <a:t>are </a:t>
            </a:r>
            <a:r>
              <a:rPr lang="en-US" sz="1400" dirty="0" smtClean="0">
                <a:latin typeface="Arial"/>
                <a:cs typeface="Arial"/>
                <a:sym typeface="Arial"/>
              </a:rPr>
              <a:t>betas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 smtClean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 smtClean="0">
              <a:latin typeface="Arial"/>
              <a:cs typeface="Arial"/>
              <a:sym typeface="Arial"/>
            </a:endParaRPr>
          </a:p>
          <a:p>
            <a:pPr marL="285750" lvl="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cs typeface="Arial"/>
                <a:sym typeface="Arial"/>
              </a:rPr>
              <a:t>Algorithm </a:t>
            </a:r>
            <a:r>
              <a:rPr lang="en-US" sz="1800" dirty="0">
                <a:latin typeface="Arial"/>
                <a:cs typeface="Arial"/>
                <a:sym typeface="Arial"/>
              </a:rPr>
              <a:t>used </a:t>
            </a:r>
            <a:r>
              <a:rPr lang="en-US" sz="1800" dirty="0" smtClean="0">
                <a:latin typeface="Arial"/>
                <a:cs typeface="Arial"/>
                <a:sym typeface="Arial"/>
              </a:rPr>
              <a:t>to predict </a:t>
            </a:r>
            <a:r>
              <a:rPr lang="en-US" sz="1800" dirty="0">
                <a:latin typeface="Arial"/>
                <a:cs typeface="Arial"/>
                <a:sym typeface="Arial"/>
              </a:rPr>
              <a:t>Y based on X independent variables</a:t>
            </a:r>
            <a:r>
              <a:rPr lang="en-US" sz="1800" dirty="0" smtClean="0">
                <a:latin typeface="Arial"/>
                <a:cs typeface="Arial"/>
                <a:sym typeface="Arial"/>
              </a:rPr>
              <a:t>:</a:t>
            </a:r>
          </a:p>
          <a:p>
            <a:pPr marL="285750" lvl="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285750" lvl="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 smtClean="0">
              <a:latin typeface="Arial"/>
              <a:cs typeface="Arial"/>
              <a:sym typeface="Arial"/>
            </a:endParaRPr>
          </a:p>
          <a:p>
            <a:pPr marL="285750" lvl="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 smtClean="0">
              <a:latin typeface="Arial"/>
              <a:cs typeface="Arial"/>
              <a:sym typeface="Arial"/>
            </a:endParaRPr>
          </a:p>
          <a:p>
            <a:pPr marL="285750" lvl="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285750" lvl="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285750" lvl="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 smtClean="0">
              <a:latin typeface="Arial"/>
              <a:cs typeface="Arial"/>
              <a:sym typeface="Arial"/>
            </a:endParaRPr>
          </a:p>
          <a:p>
            <a:pPr marL="285750" lvl="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285750" lvl="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563317"/>
              </p:ext>
            </p:extLst>
          </p:nvPr>
        </p:nvGraphicFramePr>
        <p:xfrm>
          <a:off x="935725" y="4568614"/>
          <a:ext cx="3466342" cy="14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Bitmap Image" r:id="rId4" imgW="2038320" imgH="666720" progId="PBrush">
                  <p:embed/>
                </p:oleObj>
              </mc:Choice>
              <mc:Fallback>
                <p:oleObj name="Bitmap Image" r:id="rId4" imgW="2038320" imgH="666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5725" y="4568614"/>
                        <a:ext cx="3466342" cy="14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sldNum" idx="4294967295"/>
          </p:nvPr>
        </p:nvSpPr>
        <p:spPr>
          <a:xfrm>
            <a:off x="4462499" y="6356351"/>
            <a:ext cx="76495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14</a:t>
            </a:fld>
            <a:endParaRPr dirty="0"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606340" y="1273979"/>
            <a:ext cx="7931316" cy="4819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Arial"/>
                <a:cs typeface="Arial"/>
                <a:sym typeface="Arial"/>
              </a:rPr>
              <a:t>Continued…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b="1" dirty="0">
              <a:latin typeface="Arial"/>
              <a:cs typeface="Arial"/>
              <a:sym typeface="Arial"/>
            </a:endParaRPr>
          </a:p>
          <a:p>
            <a:pPr marL="285750" lvl="0" indent="-2857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/>
                <a:cs typeface="Arial"/>
                <a:sym typeface="Arial"/>
              </a:rPr>
              <a:t>Validate </a:t>
            </a:r>
            <a:r>
              <a:rPr lang="en-US" sz="1600" dirty="0">
                <a:latin typeface="Arial"/>
                <a:cs typeface="Arial"/>
                <a:sym typeface="Arial"/>
              </a:rPr>
              <a:t>effectiveness </a:t>
            </a:r>
            <a:r>
              <a:rPr lang="en-US" sz="1600" dirty="0" smtClean="0">
                <a:latin typeface="Arial"/>
                <a:cs typeface="Arial"/>
                <a:sym typeface="Arial"/>
              </a:rPr>
              <a:t>of model using below:</a:t>
            </a: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Arial"/>
                <a:cs typeface="Arial"/>
                <a:sym typeface="Arial"/>
              </a:rPr>
              <a:t>            1. R²(The </a:t>
            </a:r>
            <a:r>
              <a:rPr lang="en-US" sz="1600" dirty="0">
                <a:latin typeface="Arial"/>
                <a:cs typeface="Arial"/>
                <a:sym typeface="Arial"/>
              </a:rPr>
              <a:t>coefficient of determination</a:t>
            </a:r>
            <a:r>
              <a:rPr lang="en-US" sz="1600" dirty="0" smtClean="0">
                <a:latin typeface="Arial"/>
                <a:cs typeface="Arial"/>
                <a:sym typeface="Arial"/>
              </a:rPr>
              <a:t>)</a:t>
            </a: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Arial"/>
                <a:cs typeface="Arial"/>
                <a:sym typeface="Arial"/>
              </a:rPr>
              <a:t>            2. Visualize Residual plots using Histogram </a:t>
            </a: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>
                <a:latin typeface="Arial"/>
                <a:cs typeface="Arial"/>
                <a:sym typeface="Arial"/>
              </a:rPr>
              <a:t> </a:t>
            </a:r>
            <a:r>
              <a:rPr lang="en-US" sz="1600" dirty="0" smtClean="0">
                <a:latin typeface="Arial"/>
                <a:cs typeface="Arial"/>
                <a:sym typeface="Arial"/>
              </a:rPr>
              <a:t>           3. Visualize Scatter plots for predicted vs actual values of target variable</a:t>
            </a:r>
          </a:p>
          <a:p>
            <a:pPr marL="285750" lvl="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285750" lvl="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 smtClean="0">
              <a:latin typeface="Arial"/>
              <a:cs typeface="Arial"/>
              <a:sym typeface="Arial"/>
            </a:endParaRPr>
          </a:p>
          <a:p>
            <a:pPr marL="285750" lvl="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285750" lvl="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676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Analysis and Results</a:t>
            </a: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ldNum" idx="4294967295"/>
          </p:nvPr>
        </p:nvSpPr>
        <p:spPr>
          <a:xfrm>
            <a:off x="4451784" y="6356351"/>
            <a:ext cx="10507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15</a:t>
            </a:fld>
            <a:endParaRPr dirty="0"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606341" y="675803"/>
            <a:ext cx="7931316" cy="568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latin typeface="Arial"/>
                <a:cs typeface="Arial"/>
                <a:sym typeface="Arial"/>
              </a:rPr>
              <a:t>Created Price prediction model for three group of variables.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Arial"/>
                <a:cs typeface="Arial"/>
                <a:sym typeface="Arial"/>
              </a:rPr>
              <a:t>First Group: </a:t>
            </a:r>
            <a:endParaRPr lang="en-US" sz="1800" b="1" dirty="0" smtClean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Arial"/>
                <a:cs typeface="Arial"/>
                <a:sym typeface="Arial"/>
              </a:rPr>
              <a:t>Selected </a:t>
            </a:r>
            <a:r>
              <a:rPr lang="en-US" sz="1600" dirty="0" smtClean="0">
                <a:latin typeface="Arial"/>
                <a:cs typeface="Arial"/>
                <a:sym typeface="Arial"/>
              </a:rPr>
              <a:t>variables </a:t>
            </a:r>
            <a:r>
              <a:rPr lang="en-US" sz="1600" dirty="0">
                <a:latin typeface="Arial"/>
                <a:cs typeface="Arial"/>
                <a:sym typeface="Arial"/>
              </a:rPr>
              <a:t>with correlation of </a:t>
            </a:r>
            <a:r>
              <a:rPr lang="en-US" sz="1600" dirty="0" smtClean="0">
                <a:latin typeface="Arial"/>
                <a:cs typeface="Arial"/>
                <a:sym typeface="Arial"/>
              </a:rPr>
              <a:t>69</a:t>
            </a:r>
            <a:r>
              <a:rPr lang="en-US" sz="1600" dirty="0">
                <a:latin typeface="Arial"/>
                <a:cs typeface="Arial"/>
                <a:sym typeface="Arial"/>
              </a:rPr>
              <a:t>% or more with Sale </a:t>
            </a:r>
            <a:r>
              <a:rPr lang="en-US" sz="1600" dirty="0" smtClean="0">
                <a:latin typeface="Arial"/>
                <a:cs typeface="Arial"/>
                <a:sym typeface="Arial"/>
              </a:rPr>
              <a:t>Price.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Arial"/>
                <a:cs typeface="Arial"/>
                <a:sym typeface="Arial"/>
              </a:rPr>
              <a:t>Variables: </a:t>
            </a:r>
            <a:r>
              <a:rPr lang="en-US" sz="1600" dirty="0" smtClean="0">
                <a:latin typeface="Arial"/>
                <a:cs typeface="Arial"/>
                <a:sym typeface="Arial"/>
              </a:rPr>
              <a:t>Below are the 3 variables: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 smtClean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 smtClean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 smtClean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 smtClean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 smtClean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Arial"/>
                <a:cs typeface="Arial"/>
                <a:sym typeface="Arial"/>
              </a:rPr>
              <a:t>Result:</a:t>
            </a:r>
            <a:endParaRPr lang="en-US" sz="1800" b="1" dirty="0" smtClean="0">
              <a:latin typeface="Arial"/>
              <a:cs typeface="Arial"/>
              <a:sym typeface="Arial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/>
                <a:cs typeface="Arial"/>
                <a:sym typeface="Arial"/>
              </a:rPr>
              <a:t>R² is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79% which shows 79% of the variability in the target variable(i.e. Y) is explained by above independent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of error depicts normal distribution around 0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Scatter plot for </a:t>
            </a:r>
            <a:r>
              <a:rPr lang="en-US" sz="1600" dirty="0">
                <a:latin typeface="Arial"/>
                <a:cs typeface="Arial"/>
                <a:sym typeface="Arial"/>
              </a:rPr>
              <a:t>predicted vs actual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value of Y form a straight line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b="1" dirty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b="1" dirty="0" smtClean="0"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547412"/>
              </p:ext>
            </p:extLst>
          </p:nvPr>
        </p:nvGraphicFramePr>
        <p:xfrm>
          <a:off x="606341" y="2615371"/>
          <a:ext cx="2120675" cy="146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Bitmap Image" r:id="rId4" imgW="1152360" imgH="542880" progId="PBrush">
                  <p:embed/>
                </p:oleObj>
              </mc:Choice>
              <mc:Fallback>
                <p:oleObj name="Bitmap Image" r:id="rId4" imgW="1152360" imgH="542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6341" y="2615371"/>
                        <a:ext cx="2120675" cy="146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Analysis and Results</a:t>
            </a: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ldNum" idx="4294967295"/>
          </p:nvPr>
        </p:nvSpPr>
        <p:spPr>
          <a:xfrm>
            <a:off x="4451785" y="6356351"/>
            <a:ext cx="77567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16</a:t>
            </a:fld>
            <a:endParaRPr dirty="0"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606341" y="675803"/>
            <a:ext cx="7931316" cy="568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Arial"/>
                <a:cs typeface="Arial"/>
                <a:sym typeface="Arial"/>
              </a:rPr>
              <a:t>Second </a:t>
            </a:r>
            <a:r>
              <a:rPr lang="en-US" sz="1800" b="1" dirty="0">
                <a:latin typeface="Arial"/>
                <a:cs typeface="Arial"/>
                <a:sym typeface="Arial"/>
              </a:rPr>
              <a:t>Group: </a:t>
            </a:r>
            <a:endParaRPr lang="en-US" sz="1800" b="1" dirty="0" smtClean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Arial"/>
                <a:cs typeface="Arial"/>
                <a:sym typeface="Arial"/>
              </a:rPr>
              <a:t>Selected </a:t>
            </a:r>
            <a:r>
              <a:rPr lang="en-US" sz="1600" dirty="0" smtClean="0">
                <a:latin typeface="Arial"/>
                <a:cs typeface="Arial"/>
                <a:sym typeface="Arial"/>
              </a:rPr>
              <a:t>variables </a:t>
            </a:r>
            <a:r>
              <a:rPr lang="en-US" sz="1600" dirty="0">
                <a:latin typeface="Arial"/>
                <a:cs typeface="Arial"/>
                <a:sym typeface="Arial"/>
              </a:rPr>
              <a:t>with correlation of </a:t>
            </a:r>
            <a:r>
              <a:rPr lang="en-US" sz="1600" dirty="0" smtClean="0">
                <a:latin typeface="Arial"/>
                <a:cs typeface="Arial"/>
                <a:sym typeface="Arial"/>
              </a:rPr>
              <a:t>60% </a:t>
            </a:r>
            <a:r>
              <a:rPr lang="en-US" sz="1600" dirty="0">
                <a:latin typeface="Arial"/>
                <a:cs typeface="Arial"/>
                <a:sym typeface="Arial"/>
              </a:rPr>
              <a:t>or more with Sale </a:t>
            </a:r>
            <a:r>
              <a:rPr lang="en-US" sz="1600" dirty="0" smtClean="0">
                <a:latin typeface="Arial"/>
                <a:cs typeface="Arial"/>
                <a:sym typeface="Arial"/>
              </a:rPr>
              <a:t>Price. 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Arial"/>
              <a:cs typeface="Arial"/>
              <a:sym typeface="Arial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Arial"/>
                <a:cs typeface="Arial"/>
                <a:sym typeface="Arial"/>
              </a:rPr>
              <a:t>Variables: </a:t>
            </a:r>
            <a:r>
              <a:rPr lang="en-US" sz="1600" dirty="0">
                <a:latin typeface="Arial"/>
                <a:cs typeface="Arial"/>
                <a:sym typeface="Arial"/>
              </a:rPr>
              <a:t>Below are the </a:t>
            </a:r>
            <a:r>
              <a:rPr lang="en-US" sz="1600" dirty="0" smtClean="0">
                <a:latin typeface="Arial"/>
                <a:cs typeface="Arial"/>
                <a:sym typeface="Arial"/>
              </a:rPr>
              <a:t>7 </a:t>
            </a:r>
            <a:r>
              <a:rPr lang="en-US" sz="1600" dirty="0">
                <a:latin typeface="Arial"/>
                <a:cs typeface="Arial"/>
                <a:sym typeface="Arial"/>
              </a:rPr>
              <a:t>variables: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 smtClean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 smtClean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 smtClean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 smtClean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Arial"/>
                <a:cs typeface="Arial"/>
                <a:sym typeface="Arial"/>
              </a:rPr>
              <a:t>Result: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Arial"/>
                <a:cs typeface="Arial"/>
                <a:sym typeface="Arial"/>
              </a:rPr>
              <a:t>R² is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85% showing 85%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the variability in the target variable(i.e. Y) is explained by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above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independent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Histogram of error depicts normal distribution around 0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Scatter plot for </a:t>
            </a:r>
            <a:r>
              <a:rPr lang="en-US" sz="1600" dirty="0">
                <a:latin typeface="Arial"/>
                <a:cs typeface="Arial"/>
                <a:sym typeface="Arial"/>
              </a:rPr>
              <a:t>predicted vs actual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value of Y form a straight line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b="1" dirty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b="1" dirty="0" smtClean="0">
              <a:latin typeface="Arial"/>
              <a:cs typeface="Arial"/>
              <a:sym typeface="Arial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24522"/>
              </p:ext>
            </p:extLst>
          </p:nvPr>
        </p:nvGraphicFramePr>
        <p:xfrm>
          <a:off x="541710" y="1947357"/>
          <a:ext cx="1975018" cy="2033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Bitmap Image" r:id="rId4" imgW="1219320" imgH="1247760" progId="PBrush">
                  <p:embed/>
                </p:oleObj>
              </mc:Choice>
              <mc:Fallback>
                <p:oleObj name="Bitmap Image" r:id="rId4" imgW="1219320" imgH="1247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710" y="1947357"/>
                        <a:ext cx="1975018" cy="2033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505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Analysis and Results</a:t>
            </a: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ldNum" idx="4294967295"/>
          </p:nvPr>
        </p:nvSpPr>
        <p:spPr>
          <a:xfrm>
            <a:off x="4451785" y="6356351"/>
            <a:ext cx="84040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17</a:t>
            </a:fld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606341" y="659290"/>
            <a:ext cx="7931316" cy="723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Arial"/>
                <a:cs typeface="Arial"/>
                <a:sym typeface="Arial"/>
              </a:rPr>
              <a:t>Third </a:t>
            </a:r>
            <a:r>
              <a:rPr lang="en-US" sz="1800" b="1" dirty="0">
                <a:latin typeface="Arial"/>
                <a:cs typeface="Arial"/>
                <a:sym typeface="Arial"/>
              </a:rPr>
              <a:t>Group: </a:t>
            </a:r>
            <a:endParaRPr lang="en-US" sz="1800" b="1" dirty="0" smtClean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Arial"/>
                <a:cs typeface="Arial"/>
                <a:sym typeface="Arial"/>
              </a:rPr>
              <a:t>Selected variables </a:t>
            </a:r>
            <a:r>
              <a:rPr lang="en-US" sz="1600" dirty="0">
                <a:latin typeface="Arial"/>
                <a:cs typeface="Arial"/>
                <a:sym typeface="Arial"/>
              </a:rPr>
              <a:t>with correlation of </a:t>
            </a:r>
            <a:r>
              <a:rPr lang="en-US" sz="1600" dirty="0" smtClean="0">
                <a:latin typeface="Arial"/>
                <a:cs typeface="Arial"/>
                <a:sym typeface="Arial"/>
              </a:rPr>
              <a:t>50% </a:t>
            </a:r>
            <a:r>
              <a:rPr lang="en-US" sz="1600" dirty="0">
                <a:latin typeface="Arial"/>
                <a:cs typeface="Arial"/>
                <a:sym typeface="Arial"/>
              </a:rPr>
              <a:t>or more with Sale </a:t>
            </a:r>
            <a:r>
              <a:rPr lang="en-US" sz="1600" dirty="0" smtClean="0">
                <a:latin typeface="Arial"/>
                <a:cs typeface="Arial"/>
                <a:sym typeface="Arial"/>
              </a:rPr>
              <a:t>Price. 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Arial"/>
              <a:cs typeface="Arial"/>
              <a:sym typeface="Arial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Arial"/>
                <a:cs typeface="Arial"/>
                <a:sym typeface="Arial"/>
              </a:rPr>
              <a:t>Variables</a:t>
            </a:r>
            <a:r>
              <a:rPr lang="en-US" sz="1800" b="1" dirty="0" smtClean="0">
                <a:latin typeface="Arial"/>
                <a:cs typeface="Arial"/>
                <a:sym typeface="Arial"/>
              </a:rPr>
              <a:t>: </a:t>
            </a:r>
            <a:r>
              <a:rPr lang="en-US" sz="1600" dirty="0">
                <a:latin typeface="Arial"/>
                <a:cs typeface="Arial"/>
                <a:sym typeface="Arial"/>
              </a:rPr>
              <a:t>Below are the </a:t>
            </a:r>
            <a:r>
              <a:rPr lang="en-US" sz="1600" dirty="0" smtClean="0">
                <a:latin typeface="Arial"/>
                <a:cs typeface="Arial"/>
                <a:sym typeface="Arial"/>
              </a:rPr>
              <a:t>13 </a:t>
            </a:r>
            <a:r>
              <a:rPr lang="en-US" sz="1600" dirty="0">
                <a:latin typeface="Arial"/>
                <a:cs typeface="Arial"/>
                <a:sym typeface="Arial"/>
              </a:rPr>
              <a:t>variables: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 smtClean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 smtClean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 smtClean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b="1" dirty="0" smtClean="0">
              <a:latin typeface="Arial"/>
              <a:cs typeface="Arial"/>
              <a:sym typeface="Arial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143631"/>
              </p:ext>
            </p:extLst>
          </p:nvPr>
        </p:nvGraphicFramePr>
        <p:xfrm>
          <a:off x="606341" y="1974668"/>
          <a:ext cx="2314884" cy="38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Bitmap Image" r:id="rId4" imgW="1181160" imgH="2390760" progId="PBrush">
                  <p:embed/>
                </p:oleObj>
              </mc:Choice>
              <mc:Fallback>
                <p:oleObj name="Bitmap Image" r:id="rId4" imgW="1181160" imgH="2390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6341" y="1974668"/>
                        <a:ext cx="2314884" cy="38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299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Analysis and Results</a:t>
            </a: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ldNum" idx="4294967295"/>
          </p:nvPr>
        </p:nvSpPr>
        <p:spPr>
          <a:xfrm>
            <a:off x="4451785" y="6356351"/>
            <a:ext cx="84040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18</a:t>
            </a:fld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606341" y="659290"/>
            <a:ext cx="7931316" cy="723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b="1" dirty="0" smtClean="0">
              <a:latin typeface="Arial"/>
              <a:cs typeface="Arial"/>
              <a:sym typeface="Arial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Arial"/>
                <a:cs typeface="Arial"/>
                <a:sym typeface="Arial"/>
              </a:rPr>
              <a:t>Continued…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 smtClean="0">
              <a:latin typeface="Arial"/>
              <a:cs typeface="Arial"/>
              <a:sym typeface="Arial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Arial"/>
              <a:cs typeface="Arial"/>
              <a:sym typeface="Arial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Arial"/>
                <a:cs typeface="Arial"/>
                <a:sym typeface="Arial"/>
              </a:rPr>
              <a:t>Result</a:t>
            </a:r>
            <a:r>
              <a:rPr lang="en-US" sz="1800" b="1" dirty="0">
                <a:latin typeface="Arial"/>
                <a:cs typeface="Arial"/>
                <a:sym typeface="Arial"/>
              </a:rPr>
              <a:t>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/>
                <a:cs typeface="Arial"/>
                <a:sym typeface="Arial"/>
              </a:rPr>
              <a:t>R² </a:t>
            </a:r>
            <a:r>
              <a:rPr lang="en-US" sz="1600" dirty="0" smtClean="0">
                <a:latin typeface="Arial"/>
                <a:cs typeface="Arial"/>
                <a:sym typeface="Arial"/>
              </a:rPr>
              <a:t>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88% depicts 88%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the variability in the target variable(i.e. Y) is explained by above independent variables.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Histogram of error depicts normal distribution around 0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Scatter plot for </a:t>
            </a:r>
            <a:r>
              <a:rPr lang="en-US" sz="1600" dirty="0">
                <a:latin typeface="Arial"/>
                <a:cs typeface="Arial"/>
                <a:sym typeface="Arial"/>
              </a:rPr>
              <a:t>predicted vs actual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value of Y form a straight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800" b="1" dirty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800" b="1" dirty="0" smtClean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i="1" dirty="0" smtClean="0">
                <a:latin typeface="Arial"/>
                <a:cs typeface="Arial"/>
                <a:sym typeface="Arial"/>
              </a:rPr>
              <a:t>As </a:t>
            </a:r>
            <a:r>
              <a:rPr lang="en-US" sz="1600" i="1" dirty="0">
                <a:latin typeface="Arial"/>
                <a:cs typeface="Arial"/>
                <a:sym typeface="Arial"/>
              </a:rPr>
              <a:t>per </a:t>
            </a:r>
            <a:r>
              <a:rPr lang="en-US" sz="1600" i="1" dirty="0" smtClean="0">
                <a:latin typeface="Arial"/>
                <a:cs typeface="Arial"/>
                <a:sym typeface="Arial"/>
              </a:rPr>
              <a:t>R², </a:t>
            </a:r>
            <a:r>
              <a:rPr lang="en-US" sz="1600" i="1" dirty="0" smtClean="0">
                <a:latin typeface="Arial"/>
                <a:cs typeface="Arial"/>
                <a:sym typeface="Arial"/>
              </a:rPr>
              <a:t>effectiveness of our </a:t>
            </a:r>
            <a:r>
              <a:rPr lang="en-US" sz="1600" i="1" dirty="0" smtClean="0">
                <a:latin typeface="Arial"/>
                <a:cs typeface="Arial"/>
                <a:sym typeface="Arial"/>
              </a:rPr>
              <a:t>models </a:t>
            </a:r>
            <a:r>
              <a:rPr lang="en-US" sz="1600" i="1" dirty="0">
                <a:latin typeface="Arial"/>
                <a:cs typeface="Arial"/>
                <a:sym typeface="Arial"/>
              </a:rPr>
              <a:t>improved from 79</a:t>
            </a:r>
            <a:r>
              <a:rPr lang="en-US" sz="1600" i="1" dirty="0" smtClean="0">
                <a:latin typeface="Arial"/>
                <a:cs typeface="Arial"/>
                <a:sym typeface="Arial"/>
              </a:rPr>
              <a:t>% (1st </a:t>
            </a:r>
            <a:r>
              <a:rPr lang="en-US" sz="1600" i="1" dirty="0">
                <a:latin typeface="Arial"/>
                <a:cs typeface="Arial"/>
                <a:sym typeface="Arial"/>
              </a:rPr>
              <a:t>set of variables) to 85</a:t>
            </a:r>
            <a:r>
              <a:rPr lang="en-US" sz="1600" i="1" dirty="0" smtClean="0">
                <a:latin typeface="Arial"/>
                <a:cs typeface="Arial"/>
                <a:sym typeface="Arial"/>
              </a:rPr>
              <a:t>%( </a:t>
            </a:r>
            <a:r>
              <a:rPr lang="en-US" sz="1600" i="1" dirty="0">
                <a:latin typeface="Arial"/>
                <a:cs typeface="Arial"/>
                <a:sym typeface="Arial"/>
              </a:rPr>
              <a:t>2nd set of variables) </a:t>
            </a:r>
            <a:r>
              <a:rPr lang="en-US" sz="1600" i="1" dirty="0" smtClean="0">
                <a:latin typeface="Arial"/>
                <a:cs typeface="Arial"/>
                <a:sym typeface="Arial"/>
              </a:rPr>
              <a:t>&amp; further </a:t>
            </a:r>
            <a:r>
              <a:rPr lang="en-US" sz="1600" i="1" dirty="0">
                <a:latin typeface="Arial"/>
                <a:cs typeface="Arial"/>
                <a:sym typeface="Arial"/>
              </a:rPr>
              <a:t>to 88</a:t>
            </a:r>
            <a:r>
              <a:rPr lang="en-US" sz="1600" i="1" dirty="0" smtClean="0">
                <a:latin typeface="Arial"/>
                <a:cs typeface="Arial"/>
                <a:sym typeface="Arial"/>
              </a:rPr>
              <a:t>%(3rd </a:t>
            </a:r>
            <a:r>
              <a:rPr lang="en-US" sz="1600" i="1" dirty="0">
                <a:latin typeface="Arial"/>
                <a:cs typeface="Arial"/>
                <a:sym typeface="Arial"/>
              </a:rPr>
              <a:t>set of variables</a:t>
            </a:r>
            <a:r>
              <a:rPr lang="en-US" sz="1600" i="1" dirty="0" smtClean="0">
                <a:latin typeface="Arial"/>
                <a:cs typeface="Arial"/>
                <a:sym typeface="Arial"/>
              </a:rPr>
              <a:t>)</a:t>
            </a:r>
            <a:endParaRPr lang="en-US" sz="1600" b="1" i="1" dirty="0">
              <a:latin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b="1" dirty="0" smtClean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4703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Verification</a:t>
            </a:r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4294967295"/>
          </p:nvPr>
        </p:nvSpPr>
        <p:spPr>
          <a:xfrm>
            <a:off x="4455246" y="6356351"/>
            <a:ext cx="6589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19</a:t>
            </a:fld>
            <a:endParaRPr dirty="0"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489588" y="1030420"/>
            <a:ext cx="7931316" cy="469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Verified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third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model against Test Data.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Result: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Arial"/>
                <a:cs typeface="Arial"/>
                <a:sym typeface="Arial"/>
              </a:rPr>
              <a:t>R² </a:t>
            </a:r>
            <a:r>
              <a:rPr lang="en-US" sz="1800" dirty="0" smtClean="0">
                <a:latin typeface="Arial"/>
                <a:cs typeface="Arial"/>
                <a:sym typeface="Arial"/>
              </a:rPr>
              <a:t>is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84% on test data versus 88%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on actual data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residuals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depicts normal distribution around 0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Scatter plot for </a:t>
            </a:r>
            <a:r>
              <a:rPr lang="en-US" sz="1800" dirty="0">
                <a:latin typeface="Arial"/>
                <a:cs typeface="Arial"/>
                <a:sym typeface="Arial"/>
              </a:rPr>
              <a:t>predicted vs actual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value of Y form a straight line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Observations: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Arial"/>
                <a:cs typeface="Arial"/>
                <a:sym typeface="Arial"/>
              </a:rPr>
              <a:t>R² </a:t>
            </a:r>
            <a:r>
              <a:rPr lang="en-US" sz="1800" dirty="0" smtClean="0">
                <a:latin typeface="Arial"/>
                <a:cs typeface="Arial"/>
                <a:sym typeface="Arial"/>
              </a:rPr>
              <a:t>went down from 88% to 84% when verifying the model against </a:t>
            </a:r>
            <a:r>
              <a:rPr lang="en-US" sz="1800" dirty="0" smtClean="0">
                <a:latin typeface="Arial"/>
                <a:cs typeface="Arial"/>
                <a:sym typeface="Arial"/>
              </a:rPr>
              <a:t>test data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cs typeface="Arial"/>
                <a:sym typeface="Arial"/>
              </a:rPr>
              <a:t>Model still holds good at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84% as 84% of the variance in the target variable(i.e. Y) is still explained by selected independent variables from actual data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38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4294967295"/>
          </p:nvPr>
        </p:nvSpPr>
        <p:spPr>
          <a:xfrm>
            <a:off x="4456083" y="6356351"/>
            <a:ext cx="23183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2</a:t>
            </a:fld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667252" y="1019596"/>
            <a:ext cx="7931316" cy="499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i="0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Arial"/>
                <a:ea typeface="Arial"/>
                <a:cs typeface="Arial"/>
              </a:rPr>
              <a:t>Predict the </a:t>
            </a:r>
            <a:r>
              <a:rPr lang="en-US" sz="1800" dirty="0">
                <a:latin typeface="Arial"/>
                <a:ea typeface="Arial"/>
                <a:cs typeface="Arial"/>
              </a:rPr>
              <a:t>sale price of a house based on data about other similar </a:t>
            </a:r>
            <a:r>
              <a:rPr lang="en-US" sz="1800" dirty="0" smtClean="0">
                <a:latin typeface="Arial"/>
                <a:ea typeface="Arial"/>
                <a:cs typeface="Arial"/>
              </a:rPr>
              <a:t>houses &amp; create an effective price prediction model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Solving Framework: </a:t>
            </a:r>
            <a:endParaRPr lang="en-US" sz="1800" b="1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Importing data &amp; necessary libraries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Understanding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&amp; exploring the data 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cleaning </a:t>
            </a:r>
            <a:endParaRPr lang="en-US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Finding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correlation 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Creating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and analyzing Linear Regression Model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Checking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validity of price prediction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model against test data</a:t>
            </a:r>
            <a:endParaRPr lang="en-US" sz="1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endParaRPr lang="en-US" sz="1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endParaRPr lang="en-US" sz="1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sldNum" idx="4294967295"/>
          </p:nvPr>
        </p:nvSpPr>
        <p:spPr>
          <a:xfrm>
            <a:off x="4400663" y="6356352"/>
            <a:ext cx="818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20</a:t>
            </a:fld>
            <a:endParaRPr dirty="0"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712971" y="1062788"/>
            <a:ext cx="7931316" cy="461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10000"/>
          </a:bodyPr>
          <a:lstStyle/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Linear Regression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comes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handy when predicting value of dependent variable from multiple independent variables.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It assess the impact of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different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independent variables on the outcome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Model predicted just 88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% of the variability in the target variable. This shows model is not perfect and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can further be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improved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Current model doesn’t take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into consideration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categorical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can impact the results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Effectiveness of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model improves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more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independent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variables with higher correlation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added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analysis.</a:t>
            </a:r>
          </a:p>
          <a:p>
            <a:pPr marL="285750" lvl="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sldNum" idx="4294967295"/>
          </p:nvPr>
        </p:nvSpPr>
        <p:spPr>
          <a:xfrm>
            <a:off x="4421704" y="6356351"/>
            <a:ext cx="64391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21</a:t>
            </a:fld>
            <a:endParaRPr dirty="0"/>
          </a:p>
        </p:txBody>
      </p:sp>
      <p:sp>
        <p:nvSpPr>
          <p:cNvPr id="170" name="Google Shape;170;p11"/>
          <p:cNvSpPr txBox="1">
            <a:spLocks noGrp="1"/>
          </p:cNvSpPr>
          <p:nvPr>
            <p:ph type="body" idx="1"/>
          </p:nvPr>
        </p:nvSpPr>
        <p:spPr>
          <a:xfrm>
            <a:off x="667251" y="1370286"/>
            <a:ext cx="8144975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>
              <a:lnSpc>
                <a:spcPct val="99000"/>
              </a:lnSpc>
              <a:spcBef>
                <a:spcPts val="1200"/>
              </a:spcBef>
              <a:buNone/>
            </a:pP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Websites:</a:t>
            </a:r>
            <a:endParaRPr dirty="0"/>
          </a:p>
          <a:p>
            <a:pPr marL="0" indent="0">
              <a:lnSpc>
                <a:spcPct val="99000"/>
              </a:lnSpc>
              <a:spcBef>
                <a:spcPts val="1200"/>
              </a:spcBef>
              <a:buNone/>
            </a:pPr>
            <a:r>
              <a:rPr lang="en-US" sz="18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“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Regression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18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” Wikipedia. 8/27/2022 </a:t>
            </a:r>
            <a:r>
              <a:rPr lang="en-US" sz="18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  <a:hlinkClick r:id="rId3"/>
              </a:rPr>
              <a:t>https</a:t>
            </a:r>
            <a:r>
              <a:rPr lang="en-US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  <a:hlinkClick r:id="rId3"/>
              </a:rPr>
              <a:t>://</a:t>
            </a:r>
            <a:r>
              <a:rPr lang="en-US" sz="18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  <a:hlinkClick r:id="rId3"/>
              </a:rPr>
              <a:t>en.wikipedia.org/wiki/Regression_analysis</a:t>
            </a:r>
            <a:r>
              <a:rPr lang="en-US" sz="18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</a:p>
          <a:p>
            <a:pPr marL="0" indent="0">
              <a:lnSpc>
                <a:spcPct val="99000"/>
              </a:lnSpc>
              <a:spcBef>
                <a:spcPts val="1200"/>
              </a:spcBef>
              <a:buNone/>
            </a:pPr>
            <a:r>
              <a:rPr lang="en-US" sz="18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“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Residual Plot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18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” </a:t>
            </a:r>
            <a:r>
              <a:rPr lang="en-US" sz="1800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OriginLab</a:t>
            </a:r>
            <a:r>
              <a:rPr lang="en-US" sz="18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 </a:t>
            </a:r>
            <a:r>
              <a:rPr lang="en-US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8/27/2022 </a:t>
            </a:r>
            <a:r>
              <a:rPr lang="en-US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  <a:hlinkClick r:id="rId4"/>
              </a:rPr>
              <a:t>https://</a:t>
            </a:r>
            <a:r>
              <a:rPr lang="en-US" sz="18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  <a:hlinkClick r:id="rId4"/>
              </a:rPr>
              <a:t>www.originlab.com/doc/Origin-Help/Residual-Plot-Analysis</a:t>
            </a:r>
            <a:endParaRPr lang="en-US" sz="1800" dirty="0" smtClean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Data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4294967295"/>
          </p:nvPr>
        </p:nvSpPr>
        <p:spPr>
          <a:xfrm>
            <a:off x="4456865" y="6356351"/>
            <a:ext cx="230270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3</a:t>
            </a:fld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491207" y="921604"/>
            <a:ext cx="7931316" cy="50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55000" lnSpcReduction="20000"/>
          </a:bodyPr>
          <a:lstStyle/>
          <a:p>
            <a:pPr marL="114300" indent="0">
              <a:buNone/>
            </a:pPr>
            <a:r>
              <a:rPr lang="en-US" sz="3600" b="1" dirty="0" smtClean="0">
                <a:latin typeface="+mj-lt"/>
              </a:rPr>
              <a:t>Data Description: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 Property's sale price in dollars. This is the target variable we are trying to predict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LotArea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 Lot size in square feet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OverallQual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 Rates the overall material and finish of the house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YearBuilt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 Original construction date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YearRemodAdd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 Remodel date (same as construction date if no remodeling or additions)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MasVnrArea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 Masonry veneer area in square feet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TotalBsmtSF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 Total square feet of basement area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1stFlrSF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 First Floor square feet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GrLivArea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 Above grade (ground) living area square feet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FullBath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 Full bathrooms above grade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TotRmsAbvGrd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 Total rooms above grade (does not include bathrooms)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GarageYrBlt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 Year garage was built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GarageCars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 Size of garage in car capacity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GarageArea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 Size of garage in square feet</a:t>
            </a:r>
            <a:endParaRPr lang="en-US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Data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4294967295"/>
          </p:nvPr>
        </p:nvSpPr>
        <p:spPr>
          <a:xfrm>
            <a:off x="4456865" y="6356351"/>
            <a:ext cx="230270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4</a:t>
            </a:fld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491207" y="921604"/>
            <a:ext cx="7931316" cy="50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 has 100 rows &amp; 82 columns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Below are the statistics &amp; histogram about target variable ‘Y’ i.e. Sale Price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   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71" y="2419518"/>
            <a:ext cx="3041217" cy="3751765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18274"/>
              </p:ext>
            </p:extLst>
          </p:nvPr>
        </p:nvGraphicFramePr>
        <p:xfrm>
          <a:off x="3756987" y="2419517"/>
          <a:ext cx="5182454" cy="3936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Bitmap Image" r:id="rId5" imgW="4000680" imgH="2505240" progId="PBrush">
                  <p:embed/>
                </p:oleObj>
              </mc:Choice>
              <mc:Fallback>
                <p:oleObj name="Bitmap Image" r:id="rId5" imgW="4000680" imgH="2505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56987" y="2419517"/>
                        <a:ext cx="5182454" cy="3936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8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628650" y="1321651"/>
            <a:ext cx="7886700" cy="520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First Assumption: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Houses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 higher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'all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living area in square feet' will have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higher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sales price’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Scatter Plot</a:t>
            </a: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b="1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Interpretation</a:t>
            </a: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b="1" dirty="0" smtClean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Above graph displays strong positive relationship between </a:t>
            </a:r>
            <a:r>
              <a:rPr lang="en-US" sz="1600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GrLivArea</a:t>
            </a:r>
            <a:r>
              <a:rPr lang="en-US" sz="16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&amp; </a:t>
            </a:r>
            <a:r>
              <a:rPr lang="en-US" sz="1600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SalePrice</a:t>
            </a:r>
            <a:endParaRPr lang="en-US" sz="1600" dirty="0" smtClean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4294967295"/>
          </p:nvPr>
        </p:nvSpPr>
        <p:spPr>
          <a:xfrm>
            <a:off x="4455358" y="6356351"/>
            <a:ext cx="23328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5</a:t>
            </a:fld>
            <a:endParaRPr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530888"/>
              </p:ext>
            </p:extLst>
          </p:nvPr>
        </p:nvGraphicFramePr>
        <p:xfrm>
          <a:off x="628650" y="2535627"/>
          <a:ext cx="3632452" cy="244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Bitmap Image" r:id="rId4" imgW="2762280" imgH="1828800" progId="PBrush">
                  <p:embed/>
                </p:oleObj>
              </mc:Choice>
              <mc:Fallback>
                <p:oleObj name="Bitmap Image" r:id="rId4" imgW="2762280" imgH="1828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8650" y="2535627"/>
                        <a:ext cx="3632452" cy="2445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628650" y="1321651"/>
            <a:ext cx="7886700" cy="520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Second Assumption: </a:t>
            </a: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ouses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 higher 'total square feet of basement area' will sell for higher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price.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Scatter Plot: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b="1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Interpretation: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Above graph displays strong positive relationship </a:t>
            </a: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between </a:t>
            </a:r>
            <a:r>
              <a:rPr lang="en-US" sz="16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TotalBsmtSF</a:t>
            </a: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&amp; </a:t>
            </a:r>
            <a:r>
              <a:rPr lang="en-US" sz="1600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SalePrice</a:t>
            </a:r>
            <a:r>
              <a:rPr lang="en-US" sz="16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As </a:t>
            </a:r>
            <a:r>
              <a:rPr lang="en-US" sz="16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TotalBsmtSF</a:t>
            </a: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increases, </a:t>
            </a:r>
            <a:r>
              <a:rPr lang="en-US" sz="1600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SalePrice</a:t>
            </a:r>
            <a:r>
              <a:rPr lang="en-US" sz="16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also increases.</a:t>
            </a:r>
            <a:endParaRPr lang="en-US" sz="1600" dirty="0" smtClean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4294967295"/>
          </p:nvPr>
        </p:nvSpPr>
        <p:spPr>
          <a:xfrm>
            <a:off x="4455358" y="6356351"/>
            <a:ext cx="23328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6</a:t>
            </a:fld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027311"/>
              </p:ext>
            </p:extLst>
          </p:nvPr>
        </p:nvGraphicFramePr>
        <p:xfrm>
          <a:off x="712971" y="2536980"/>
          <a:ext cx="4166526" cy="2293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Bitmap Image" r:id="rId4" imgW="2733840" imgH="1800360" progId="PBrush">
                  <p:embed/>
                </p:oleObj>
              </mc:Choice>
              <mc:Fallback>
                <p:oleObj name="Bitmap Image" r:id="rId4" imgW="2733840" imgH="1800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2971" y="2536980"/>
                        <a:ext cx="4166526" cy="2293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61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628650" y="1321651"/>
            <a:ext cx="7886700" cy="520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Third Assumption: </a:t>
            </a: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ouses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 higher rates for 'overall material and finish of the house' will sold for higher price.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Scatter Plot: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b="1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Interpretation</a:t>
            </a: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b="1" dirty="0" smtClean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Above graph displays very strong positive relationship </a:t>
            </a: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between </a:t>
            </a:r>
            <a:r>
              <a:rPr lang="en-US" sz="16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OverallQual</a:t>
            </a: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&amp; </a:t>
            </a:r>
            <a:r>
              <a:rPr lang="en-US" sz="1600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SalePrice</a:t>
            </a:r>
            <a:endParaRPr lang="en-US" sz="1600" dirty="0" smtClean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4294967295"/>
          </p:nvPr>
        </p:nvSpPr>
        <p:spPr>
          <a:xfrm>
            <a:off x="4455358" y="6356351"/>
            <a:ext cx="23328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7</a:t>
            </a:fld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25956"/>
              </p:ext>
            </p:extLst>
          </p:nvPr>
        </p:nvGraphicFramePr>
        <p:xfrm>
          <a:off x="628650" y="2530321"/>
          <a:ext cx="4059992" cy="2332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Bitmap Image" r:id="rId4" imgW="2743200" imgH="1781280" progId="PBrush">
                  <p:embed/>
                </p:oleObj>
              </mc:Choice>
              <mc:Fallback>
                <p:oleObj name="Bitmap Image" r:id="rId4" imgW="2743200" imgH="1781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8650" y="2530321"/>
                        <a:ext cx="4059992" cy="2332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3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628650" y="1321651"/>
            <a:ext cx="7886700" cy="520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Fourth Assumption: </a:t>
            </a:r>
            <a:r>
              <a:rPr lang="en-US" sz="16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ouses with higher lot area will have higher sale price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6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Scatter Plot: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b="1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Interpretation</a:t>
            </a: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b="1" dirty="0" smtClean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Above </a:t>
            </a: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graph shows that </a:t>
            </a:r>
            <a:r>
              <a:rPr lang="en-US" sz="16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LotArea</a:t>
            </a: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&amp; </a:t>
            </a:r>
            <a:r>
              <a:rPr lang="en-US" sz="16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SalePrice</a:t>
            </a: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are not significantly correlated. It seems like sale price is concentrated around 10000 lot area.</a:t>
            </a:r>
            <a:endParaRPr lang="en-US" sz="1600" dirty="0" smtClean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4294967295"/>
          </p:nvPr>
        </p:nvSpPr>
        <p:spPr>
          <a:xfrm>
            <a:off x="4455358" y="6356351"/>
            <a:ext cx="23328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71" y="2288016"/>
            <a:ext cx="4409287" cy="24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0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628650" y="1321651"/>
            <a:ext cx="7886700" cy="520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Fifth Assumption: </a:t>
            </a:r>
            <a:r>
              <a:rPr lang="en-US" sz="16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ouses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built later on will have newer features &amp; better layout and, hence, will have higher sale price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6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Scatter Plot: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b="1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 smtClean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Interpretation</a:t>
            </a:r>
            <a:r>
              <a:rPr lang="en-US" sz="1800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b="1" dirty="0" smtClean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Above graph displays strong positive relationship </a:t>
            </a: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between </a:t>
            </a:r>
            <a:r>
              <a:rPr lang="en-US" sz="16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YearBuilt</a:t>
            </a: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&amp; </a:t>
            </a:r>
            <a:r>
              <a:rPr lang="en-US" sz="1600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SalePrice</a:t>
            </a:r>
            <a:r>
              <a:rPr lang="en-US" sz="16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Newer the house, higher will be sale price.</a:t>
            </a:r>
            <a:endParaRPr lang="en-US" sz="1600" dirty="0" smtClean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4294967295"/>
          </p:nvPr>
        </p:nvSpPr>
        <p:spPr>
          <a:xfrm>
            <a:off x="4455358" y="6356351"/>
            <a:ext cx="23328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9</a:t>
            </a:fld>
            <a:endParaRPr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393544"/>
              </p:ext>
            </p:extLst>
          </p:nvPr>
        </p:nvGraphicFramePr>
        <p:xfrm>
          <a:off x="563829" y="2433217"/>
          <a:ext cx="4299484" cy="24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Bitmap Image" r:id="rId4" imgW="2724120" imgH="1781280" progId="PBrush">
                  <p:embed/>
                </p:oleObj>
              </mc:Choice>
              <mc:Fallback>
                <p:oleObj name="Bitmap Image" r:id="rId4" imgW="2724120" imgH="1781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29" y="2433217"/>
                        <a:ext cx="4299484" cy="243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388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3713</TotalTime>
  <Words>1182</Words>
  <Application>Microsoft Office PowerPoint</Application>
  <PresentationFormat>On-screen Show (4:3)</PresentationFormat>
  <Paragraphs>311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Georgia</vt:lpstr>
      <vt:lpstr>Wingdings</vt:lpstr>
      <vt:lpstr>Office Theme</vt:lpstr>
      <vt:lpstr>Bitmap Image</vt:lpstr>
      <vt:lpstr>PowerPoint Presentation</vt:lpstr>
      <vt:lpstr>Introduction</vt:lpstr>
      <vt:lpstr>The Data</vt:lpstr>
      <vt:lpstr>The Data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Preparation</vt:lpstr>
      <vt:lpstr>Correlation</vt:lpstr>
      <vt:lpstr>Project Description</vt:lpstr>
      <vt:lpstr>Project Description</vt:lpstr>
      <vt:lpstr>Analysis and Results</vt:lpstr>
      <vt:lpstr>Analysis and Results</vt:lpstr>
      <vt:lpstr>Analysis and Results</vt:lpstr>
      <vt:lpstr>Analysis and Results</vt:lpstr>
      <vt:lpstr>Verification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Title: Predict Housing Prices</dc:title>
  <dc:creator>Britni Epstein</dc:creator>
  <cp:lastModifiedBy>reema</cp:lastModifiedBy>
  <cp:revision>105</cp:revision>
  <dcterms:modified xsi:type="dcterms:W3CDTF">2022-08-30T06:51:18Z</dcterms:modified>
</cp:coreProperties>
</file>