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Ubuntu"/>
      <p:regular r:id="rId25"/>
      <p:bold r:id="rId26"/>
      <p:italic r:id="rId27"/>
      <p:boldItalic r:id="rId28"/>
    </p:embeddedFont>
    <p:embeddedFont>
      <p:font typeface="Roboto Slab"/>
      <p:regular r:id="rId29"/>
      <p:bold r:id="rId30"/>
    </p:embeddedFont>
    <p:embeddedFont>
      <p:font typeface="Proxima Nova"/>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
      <p:font typeface="Cutive Mono"/>
      <p:regular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6.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8.xml"/><Relationship Id="rId44" Type="http://schemas.openxmlformats.org/officeDocument/2006/relationships/font" Target="fonts/OpenSans-regular.fntdata"/><Relationship Id="rId21" Type="http://schemas.openxmlformats.org/officeDocument/2006/relationships/slide" Target="slides/slide17.xml"/><Relationship Id="rId43" Type="http://schemas.openxmlformats.org/officeDocument/2006/relationships/font" Target="fonts/CutiveMono-regular.fntdata"/><Relationship Id="rId24" Type="http://schemas.openxmlformats.org/officeDocument/2006/relationships/slide" Target="slides/slide20.xml"/><Relationship Id="rId46" Type="http://schemas.openxmlformats.org/officeDocument/2006/relationships/font" Target="fonts/OpenSans-italic.fntdata"/><Relationship Id="rId23" Type="http://schemas.openxmlformats.org/officeDocument/2006/relationships/slide" Target="slides/slide19.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bold.fntdata"/><Relationship Id="rId25" Type="http://schemas.openxmlformats.org/officeDocument/2006/relationships/font" Target="fonts/Ubuntu-regular.fntdata"/><Relationship Id="rId47" Type="http://schemas.openxmlformats.org/officeDocument/2006/relationships/font" Target="fonts/OpenSans-boldItalic.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regular.fntdata"/><Relationship Id="rId30" Type="http://schemas.openxmlformats.org/officeDocument/2006/relationships/font" Target="fonts/RobotoSlab-bold.fntdata"/><Relationship Id="rId11" Type="http://schemas.openxmlformats.org/officeDocument/2006/relationships/slide" Target="slides/slide7.xml"/><Relationship Id="rId33" Type="http://schemas.openxmlformats.org/officeDocument/2006/relationships/font" Target="fonts/ProximaNova-italic.fntdata"/><Relationship Id="rId10" Type="http://schemas.openxmlformats.org/officeDocument/2006/relationships/slide" Target="slides/slide6.xml"/><Relationship Id="rId32" Type="http://schemas.openxmlformats.org/officeDocument/2006/relationships/font" Target="fonts/ProximaNova-bold.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ProximaNova-boldItalic.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Montserrat-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ace7fa64f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ace7fa64f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a26e00b28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a26e00b28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fa95a2b092_4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fa95a2b092_4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Scales the data between 0 and 1, the pattern and trends in data become more visible and easier to interpret(may not always have normal distribution)(data is conentray=ted around mean in normal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split sequence function is used to divide the historical stock price data into smaller chunks, which are fed into the RNN model one at a time. This helps the model learn and identify patterns in the data that may be relevant for making predictions.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ace7fa64f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ace7fa64f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fa95a2b092_4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fa95a2b092_4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fa95a2b092_4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fa95a2b092_4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ace7fa64f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ace7fa64f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fa95a2b092_4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fa95a2b092_4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ace7fa64f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ace7fa64f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This is really powerful because the model can decide to copy all the information from the past and eliminate the risk of vanishing gradient. </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400">
                <a:solidFill>
                  <a:schemeClr val="dk1"/>
                </a:solidFill>
              </a:rPr>
              <a:t> in short, it decides whether the previous cell state is important or not.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ace7fa64f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ace7fa64f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26e00b28b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26e00b28b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fa95a2b092_4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fa95a2b092_4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fa8542b4b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fa8542b4b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7105C"/>
              </a:solidFill>
              <a:latin typeface="Open Sans"/>
              <a:ea typeface="Open Sans"/>
              <a:cs typeface="Open Sans"/>
              <a:sym typeface="Open Sans"/>
            </a:endParaRPr>
          </a:p>
          <a:p>
            <a:pPr indent="-304800" lvl="0" marL="457200" rtl="0" algn="l">
              <a:spcBef>
                <a:spcPts val="0"/>
              </a:spcBef>
              <a:spcAft>
                <a:spcPts val="0"/>
              </a:spcAft>
              <a:buClr>
                <a:srgbClr val="07105C"/>
              </a:buClr>
              <a:buSzPts val="1200"/>
              <a:buFont typeface="Open Sans"/>
              <a:buChar char="●"/>
            </a:pPr>
            <a:r>
              <a:rPr lang="en" sz="1200">
                <a:solidFill>
                  <a:srgbClr val="51565E"/>
                </a:solidFill>
                <a:highlight>
                  <a:schemeClr val="lt1"/>
                </a:highlight>
                <a:latin typeface="Roboto"/>
                <a:ea typeface="Roboto"/>
                <a:cs typeface="Roboto"/>
                <a:sym typeface="Roboto"/>
              </a:rPr>
              <a:t> The entire idea of predicting stock prices is to gain significant profits.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ce7fa64f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ce7fa64f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fa8542b4b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fa8542b4b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ae7ab267a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ae7ab267a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fa8542b4b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fa8542b4b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26e00b28b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26e00b28b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ad97bcf635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ad97bcf635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6875" y="719386"/>
            <a:ext cx="4114800" cy="341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49175" y="3542250"/>
            <a:ext cx="2520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57200" y="1197526"/>
            <a:ext cx="5554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457200" y="2772226"/>
            <a:ext cx="5554800" cy="62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p:nvPr/>
        </p:nvSpPr>
        <p:spPr>
          <a:xfrm rot="4882985">
            <a:off x="-1124517" y="-2578459"/>
            <a:ext cx="7378882" cy="748217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59" name="Shape 59"/>
        <p:cNvGrpSpPr/>
        <p:nvPr/>
      </p:nvGrpSpPr>
      <p:grpSpPr>
        <a:xfrm>
          <a:off x="0" y="0"/>
          <a:ext cx="0" cy="0"/>
          <a:chOff x="0" y="0"/>
          <a:chExt cx="0" cy="0"/>
        </a:xfrm>
      </p:grpSpPr>
      <p:sp>
        <p:nvSpPr>
          <p:cNvPr id="60" name="Google Shape;60;p13"/>
          <p:cNvSpPr txBox="1"/>
          <p:nvPr>
            <p:ph type="title"/>
          </p:nvPr>
        </p:nvSpPr>
        <p:spPr>
          <a:xfrm>
            <a:off x="457200" y="445025"/>
            <a:ext cx="8229600" cy="4845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p:txBody>
      </p:sp>
      <p:sp>
        <p:nvSpPr>
          <p:cNvPr id="61" name="Google Shape;61;p13"/>
          <p:cNvSpPr txBox="1"/>
          <p:nvPr>
            <p:ph idx="2" type="title"/>
          </p:nvPr>
        </p:nvSpPr>
        <p:spPr>
          <a:xfrm>
            <a:off x="1120050" y="1827650"/>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2" name="Google Shape;62;p13"/>
          <p:cNvSpPr txBox="1"/>
          <p:nvPr>
            <p:ph idx="1" type="subTitle"/>
          </p:nvPr>
        </p:nvSpPr>
        <p:spPr>
          <a:xfrm>
            <a:off x="1136550" y="2208253"/>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hasCustomPrompt="1" idx="3" type="title"/>
          </p:nvPr>
        </p:nvSpPr>
        <p:spPr>
          <a:xfrm>
            <a:off x="1136550" y="1261027"/>
            <a:ext cx="22401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 name="Google Shape;64;p13"/>
          <p:cNvSpPr txBox="1"/>
          <p:nvPr>
            <p:ph idx="4" type="title"/>
          </p:nvPr>
        </p:nvSpPr>
        <p:spPr>
          <a:xfrm>
            <a:off x="1051675" y="3604000"/>
            <a:ext cx="24099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5" name="Google Shape;65;p13"/>
          <p:cNvSpPr txBox="1"/>
          <p:nvPr>
            <p:ph idx="5" type="subTitle"/>
          </p:nvPr>
        </p:nvSpPr>
        <p:spPr>
          <a:xfrm>
            <a:off x="1136550" y="3945148"/>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hasCustomPrompt="1" idx="6" type="title"/>
          </p:nvPr>
        </p:nvSpPr>
        <p:spPr>
          <a:xfrm>
            <a:off x="1136550" y="3036281"/>
            <a:ext cx="22401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7" name="Google Shape;67;p13"/>
          <p:cNvSpPr txBox="1"/>
          <p:nvPr>
            <p:ph idx="7" type="title"/>
          </p:nvPr>
        </p:nvSpPr>
        <p:spPr>
          <a:xfrm>
            <a:off x="3528725" y="1817425"/>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8" name="Google Shape;68;p13"/>
          <p:cNvSpPr txBox="1"/>
          <p:nvPr>
            <p:ph idx="8" type="subTitle"/>
          </p:nvPr>
        </p:nvSpPr>
        <p:spPr>
          <a:xfrm>
            <a:off x="3442327" y="2208253"/>
            <a:ext cx="2240100" cy="6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3"/>
          <p:cNvSpPr txBox="1"/>
          <p:nvPr>
            <p:ph hasCustomPrompt="1" idx="9" type="title"/>
          </p:nvPr>
        </p:nvSpPr>
        <p:spPr>
          <a:xfrm>
            <a:off x="3442327" y="1235450"/>
            <a:ext cx="2240100" cy="68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0" name="Google Shape;70;p13"/>
          <p:cNvSpPr txBox="1"/>
          <p:nvPr>
            <p:ph idx="13" type="title"/>
          </p:nvPr>
        </p:nvSpPr>
        <p:spPr>
          <a:xfrm>
            <a:off x="3442327" y="3604003"/>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3"/>
          <p:cNvSpPr txBox="1"/>
          <p:nvPr>
            <p:ph idx="14" type="subTitle"/>
          </p:nvPr>
        </p:nvSpPr>
        <p:spPr>
          <a:xfrm>
            <a:off x="3442327" y="3945148"/>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3"/>
          <p:cNvSpPr txBox="1"/>
          <p:nvPr>
            <p:ph hasCustomPrompt="1" idx="15" type="title"/>
          </p:nvPr>
        </p:nvSpPr>
        <p:spPr>
          <a:xfrm>
            <a:off x="3442327" y="3012050"/>
            <a:ext cx="2240100" cy="6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3" name="Google Shape;73;p13"/>
          <p:cNvSpPr txBox="1"/>
          <p:nvPr>
            <p:ph idx="16" type="title"/>
          </p:nvPr>
        </p:nvSpPr>
        <p:spPr>
          <a:xfrm>
            <a:off x="5682425" y="1826175"/>
            <a:ext cx="24099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 name="Google Shape;74;p13"/>
          <p:cNvSpPr txBox="1"/>
          <p:nvPr>
            <p:ph idx="17" type="subTitle"/>
          </p:nvPr>
        </p:nvSpPr>
        <p:spPr>
          <a:xfrm>
            <a:off x="5768952" y="2161277"/>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3"/>
          <p:cNvSpPr txBox="1"/>
          <p:nvPr>
            <p:ph hasCustomPrompt="1" idx="18" type="title"/>
          </p:nvPr>
        </p:nvSpPr>
        <p:spPr>
          <a:xfrm>
            <a:off x="5768951" y="1264506"/>
            <a:ext cx="22401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6" name="Google Shape;76;p13"/>
          <p:cNvSpPr txBox="1"/>
          <p:nvPr>
            <p:ph idx="19" type="title"/>
          </p:nvPr>
        </p:nvSpPr>
        <p:spPr>
          <a:xfrm>
            <a:off x="5768952" y="3602543"/>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20" type="subTitle"/>
          </p:nvPr>
        </p:nvSpPr>
        <p:spPr>
          <a:xfrm>
            <a:off x="5768952" y="3937632"/>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hasCustomPrompt="1" idx="21" type="title"/>
          </p:nvPr>
        </p:nvSpPr>
        <p:spPr>
          <a:xfrm>
            <a:off x="5768951" y="3039614"/>
            <a:ext cx="22401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85" name="Shape 85"/>
        <p:cNvGrpSpPr/>
        <p:nvPr/>
      </p:nvGrpSpPr>
      <p:grpSpPr>
        <a:xfrm>
          <a:off x="0" y="0"/>
          <a:ext cx="0" cy="0"/>
          <a:chOff x="0" y="0"/>
          <a:chExt cx="0" cy="0"/>
        </a:xfrm>
      </p:grpSpPr>
      <p:sp>
        <p:nvSpPr>
          <p:cNvPr id="86" name="Google Shape;86;p1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7" name="Google Shape;87;p14"/>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5"/>
          <p:cNvSpPr txBox="1"/>
          <p:nvPr>
            <p:ph type="title"/>
          </p:nvPr>
        </p:nvSpPr>
        <p:spPr>
          <a:xfrm>
            <a:off x="1620150" y="1739138"/>
            <a:ext cx="5903700" cy="1129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p:txBody>
      </p:sp>
      <p:sp>
        <p:nvSpPr>
          <p:cNvPr id="91" name="Google Shape;91;p15"/>
          <p:cNvSpPr txBox="1"/>
          <p:nvPr>
            <p:ph idx="1" type="subTitle"/>
          </p:nvPr>
        </p:nvSpPr>
        <p:spPr>
          <a:xfrm>
            <a:off x="1620150" y="2960638"/>
            <a:ext cx="5903700" cy="4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5"/>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93" name="Shape 93"/>
        <p:cNvGrpSpPr/>
        <p:nvPr/>
      </p:nvGrpSpPr>
      <p:grpSpPr>
        <a:xfrm>
          <a:off x="0" y="0"/>
          <a:ext cx="0" cy="0"/>
          <a:chOff x="0" y="0"/>
          <a:chExt cx="0" cy="0"/>
        </a:xfrm>
      </p:grpSpPr>
      <p:sp>
        <p:nvSpPr>
          <p:cNvPr id="94" name="Google Shape;94;p16"/>
          <p:cNvSpPr txBox="1"/>
          <p:nvPr>
            <p:ph type="title"/>
          </p:nvPr>
        </p:nvSpPr>
        <p:spPr>
          <a:xfrm>
            <a:off x="4815300" y="1598100"/>
            <a:ext cx="3871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5" name="Google Shape;95;p16"/>
          <p:cNvSpPr txBox="1"/>
          <p:nvPr>
            <p:ph idx="1" type="subTitle"/>
          </p:nvPr>
        </p:nvSpPr>
        <p:spPr>
          <a:xfrm>
            <a:off x="4815300" y="2793300"/>
            <a:ext cx="38715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16"/>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
  <p:cSld name="CUSTOM_25">
    <p:spTree>
      <p:nvGrpSpPr>
        <p:cNvPr id="97" name="Shape 97"/>
        <p:cNvGrpSpPr/>
        <p:nvPr/>
      </p:nvGrpSpPr>
      <p:grpSpPr>
        <a:xfrm>
          <a:off x="0" y="0"/>
          <a:ext cx="0" cy="0"/>
          <a:chOff x="0" y="0"/>
          <a:chExt cx="0" cy="0"/>
        </a:xfrm>
      </p:grpSpPr>
      <p:sp>
        <p:nvSpPr>
          <p:cNvPr id="98" name="Google Shape;98;p17"/>
          <p:cNvSpPr txBox="1"/>
          <p:nvPr>
            <p:ph type="title"/>
          </p:nvPr>
        </p:nvSpPr>
        <p:spPr>
          <a:xfrm>
            <a:off x="361950" y="727575"/>
            <a:ext cx="3449400" cy="442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7"/>
          <p:cNvSpPr txBox="1"/>
          <p:nvPr>
            <p:ph idx="1" type="subTitle"/>
          </p:nvPr>
        </p:nvSpPr>
        <p:spPr>
          <a:xfrm>
            <a:off x="361953" y="3335775"/>
            <a:ext cx="28614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02" name="Google Shape;102;p18"/>
          <p:cNvSpPr txBox="1"/>
          <p:nvPr>
            <p:ph idx="2" type="title"/>
          </p:nvPr>
        </p:nvSpPr>
        <p:spPr>
          <a:xfrm>
            <a:off x="624938" y="2569157"/>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8"/>
          <p:cNvSpPr txBox="1"/>
          <p:nvPr>
            <p:ph idx="1" type="subTitle"/>
          </p:nvPr>
        </p:nvSpPr>
        <p:spPr>
          <a:xfrm>
            <a:off x="624938" y="2937471"/>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8"/>
          <p:cNvSpPr txBox="1"/>
          <p:nvPr>
            <p:ph idx="3" type="title"/>
          </p:nvPr>
        </p:nvSpPr>
        <p:spPr>
          <a:xfrm>
            <a:off x="3393318" y="2569158"/>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18"/>
          <p:cNvSpPr txBox="1"/>
          <p:nvPr>
            <p:ph idx="4" type="subTitle"/>
          </p:nvPr>
        </p:nvSpPr>
        <p:spPr>
          <a:xfrm>
            <a:off x="3393318" y="2937472"/>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8"/>
          <p:cNvSpPr txBox="1"/>
          <p:nvPr>
            <p:ph idx="5" type="title"/>
          </p:nvPr>
        </p:nvSpPr>
        <p:spPr>
          <a:xfrm>
            <a:off x="6169460" y="2564130"/>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18"/>
          <p:cNvSpPr txBox="1"/>
          <p:nvPr>
            <p:ph idx="6" type="subTitle"/>
          </p:nvPr>
        </p:nvSpPr>
        <p:spPr>
          <a:xfrm>
            <a:off x="6169460" y="2932445"/>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8"/>
          <p:cNvSpPr/>
          <p:nvPr/>
        </p:nvSpPr>
        <p:spPr>
          <a:xfrm rot="-639680">
            <a:off x="4055413" y="1796811"/>
            <a:ext cx="6875378" cy="47327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3">
    <p:spTree>
      <p:nvGrpSpPr>
        <p:cNvPr id="109" name="Shape 109"/>
        <p:cNvGrpSpPr/>
        <p:nvPr/>
      </p:nvGrpSpPr>
      <p:grpSpPr>
        <a:xfrm>
          <a:off x="0" y="0"/>
          <a:ext cx="0" cy="0"/>
          <a:chOff x="0" y="0"/>
          <a:chExt cx="0" cy="0"/>
        </a:xfrm>
      </p:grpSpPr>
      <p:sp>
        <p:nvSpPr>
          <p:cNvPr id="110" name="Google Shape;110;p19"/>
          <p:cNvSpPr txBox="1"/>
          <p:nvPr>
            <p:ph type="title"/>
          </p:nvPr>
        </p:nvSpPr>
        <p:spPr>
          <a:xfrm>
            <a:off x="1135750" y="2095577"/>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19"/>
          <p:cNvSpPr txBox="1"/>
          <p:nvPr>
            <p:ph idx="1" type="subTitle"/>
          </p:nvPr>
        </p:nvSpPr>
        <p:spPr>
          <a:xfrm>
            <a:off x="1135750" y="2467122"/>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9"/>
          <p:cNvSpPr txBox="1"/>
          <p:nvPr>
            <p:ph idx="2" type="title"/>
          </p:nvPr>
        </p:nvSpPr>
        <p:spPr>
          <a:xfrm>
            <a:off x="1135750" y="364332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19"/>
          <p:cNvSpPr txBox="1"/>
          <p:nvPr>
            <p:ph idx="3" type="subTitle"/>
          </p:nvPr>
        </p:nvSpPr>
        <p:spPr>
          <a:xfrm>
            <a:off x="1135750" y="4011640"/>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9"/>
          <p:cNvSpPr txBox="1"/>
          <p:nvPr>
            <p:ph idx="4" type="title"/>
          </p:nvPr>
        </p:nvSpPr>
        <p:spPr>
          <a:xfrm>
            <a:off x="3441529" y="2085352"/>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19"/>
          <p:cNvSpPr txBox="1"/>
          <p:nvPr>
            <p:ph idx="5" type="subTitle"/>
          </p:nvPr>
        </p:nvSpPr>
        <p:spPr>
          <a:xfrm>
            <a:off x="3441527" y="2467122"/>
            <a:ext cx="2240100" cy="6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9"/>
          <p:cNvSpPr txBox="1"/>
          <p:nvPr>
            <p:ph idx="6" type="title"/>
          </p:nvPr>
        </p:nvSpPr>
        <p:spPr>
          <a:xfrm>
            <a:off x="3441527" y="364332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19"/>
          <p:cNvSpPr txBox="1"/>
          <p:nvPr>
            <p:ph idx="7" type="subTitle"/>
          </p:nvPr>
        </p:nvSpPr>
        <p:spPr>
          <a:xfrm>
            <a:off x="3441527" y="4011640"/>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9"/>
          <p:cNvSpPr txBox="1"/>
          <p:nvPr>
            <p:ph idx="8" type="title"/>
          </p:nvPr>
        </p:nvSpPr>
        <p:spPr>
          <a:xfrm>
            <a:off x="5768154" y="2094110"/>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19"/>
          <p:cNvSpPr txBox="1"/>
          <p:nvPr>
            <p:ph idx="9" type="subTitle"/>
          </p:nvPr>
        </p:nvSpPr>
        <p:spPr>
          <a:xfrm>
            <a:off x="5768152" y="2465424"/>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9"/>
          <p:cNvSpPr txBox="1"/>
          <p:nvPr>
            <p:ph idx="13" type="title"/>
          </p:nvPr>
        </p:nvSpPr>
        <p:spPr>
          <a:xfrm>
            <a:off x="5768152" y="364186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19"/>
          <p:cNvSpPr txBox="1"/>
          <p:nvPr>
            <p:ph idx="14" type="subTitle"/>
          </p:nvPr>
        </p:nvSpPr>
        <p:spPr>
          <a:xfrm>
            <a:off x="5768152" y="4004123"/>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ph idx="15"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23" name="Google Shape;123;p19"/>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27" name="Google Shape;127;p20"/>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 name="Google Shape;15;p3"/>
          <p:cNvSpPr txBox="1"/>
          <p:nvPr>
            <p:ph idx="1" type="subTitle"/>
          </p:nvPr>
        </p:nvSpPr>
        <p:spPr>
          <a:xfrm>
            <a:off x="4815300" y="2570575"/>
            <a:ext cx="3871500" cy="9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 name="Google Shape;16;p3"/>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135" name="Shape 135"/>
        <p:cNvGrpSpPr/>
        <p:nvPr/>
      </p:nvGrpSpPr>
      <p:grpSpPr>
        <a:xfrm>
          <a:off x="0" y="0"/>
          <a:ext cx="0" cy="0"/>
          <a:chOff x="0" y="0"/>
          <a:chExt cx="0" cy="0"/>
        </a:xfrm>
      </p:grpSpPr>
      <p:sp>
        <p:nvSpPr>
          <p:cNvPr id="136" name="Google Shape;136;p22"/>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137" name="Shape 137"/>
        <p:cNvGrpSpPr/>
        <p:nvPr/>
      </p:nvGrpSpPr>
      <p:grpSpPr>
        <a:xfrm>
          <a:off x="0" y="0"/>
          <a:ext cx="0" cy="0"/>
          <a:chOff x="0" y="0"/>
          <a:chExt cx="0" cy="0"/>
        </a:xfrm>
      </p:grpSpPr>
      <p:sp>
        <p:nvSpPr>
          <p:cNvPr id="138" name="Google Shape;138;p2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9" name="Google Shape;139;p23"/>
          <p:cNvSpPr txBox="1"/>
          <p:nvPr>
            <p:ph idx="1" type="subTitle"/>
          </p:nvPr>
        </p:nvSpPr>
        <p:spPr>
          <a:xfrm>
            <a:off x="4815300" y="3159224"/>
            <a:ext cx="3871500" cy="9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0" name="Google Shape;140;p23"/>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9">
    <p:spTree>
      <p:nvGrpSpPr>
        <p:cNvPr id="141" name="Shape 141"/>
        <p:cNvGrpSpPr/>
        <p:nvPr/>
      </p:nvGrpSpPr>
      <p:grpSpPr>
        <a:xfrm>
          <a:off x="0" y="0"/>
          <a:ext cx="0" cy="0"/>
          <a:chOff x="0" y="0"/>
          <a:chExt cx="0" cy="0"/>
        </a:xfrm>
      </p:grpSpPr>
      <p:sp>
        <p:nvSpPr>
          <p:cNvPr id="142" name="Google Shape;142;p24"/>
          <p:cNvSpPr txBox="1"/>
          <p:nvPr>
            <p:ph type="title"/>
          </p:nvPr>
        </p:nvSpPr>
        <p:spPr>
          <a:xfrm>
            <a:off x="457200" y="2259475"/>
            <a:ext cx="1888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43" name="Google Shape;143;p24"/>
          <p:cNvSpPr txBox="1"/>
          <p:nvPr>
            <p:ph idx="2" type="title"/>
          </p:nvPr>
        </p:nvSpPr>
        <p:spPr>
          <a:xfrm>
            <a:off x="2302750" y="3648183"/>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24"/>
          <p:cNvSpPr txBox="1"/>
          <p:nvPr>
            <p:ph idx="1" type="subTitle"/>
          </p:nvPr>
        </p:nvSpPr>
        <p:spPr>
          <a:xfrm>
            <a:off x="2302750" y="4016933"/>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4"/>
          <p:cNvSpPr txBox="1"/>
          <p:nvPr>
            <p:ph idx="3" type="title"/>
          </p:nvPr>
        </p:nvSpPr>
        <p:spPr>
          <a:xfrm>
            <a:off x="3566623" y="488950"/>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 name="Google Shape;146;p24"/>
          <p:cNvSpPr txBox="1"/>
          <p:nvPr>
            <p:ph idx="4" type="subTitle"/>
          </p:nvPr>
        </p:nvSpPr>
        <p:spPr>
          <a:xfrm>
            <a:off x="3566623" y="830095"/>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4"/>
          <p:cNvSpPr txBox="1"/>
          <p:nvPr>
            <p:ph idx="5" type="title"/>
          </p:nvPr>
        </p:nvSpPr>
        <p:spPr>
          <a:xfrm>
            <a:off x="4749702" y="3647822"/>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8" name="Google Shape;148;p24"/>
          <p:cNvSpPr txBox="1"/>
          <p:nvPr>
            <p:ph idx="6" type="subTitle"/>
          </p:nvPr>
        </p:nvSpPr>
        <p:spPr>
          <a:xfrm>
            <a:off x="4749702" y="3988966"/>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4"/>
          <p:cNvSpPr txBox="1"/>
          <p:nvPr>
            <p:ph idx="7" type="title"/>
          </p:nvPr>
        </p:nvSpPr>
        <p:spPr>
          <a:xfrm>
            <a:off x="5998592" y="488949"/>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0" name="Google Shape;150;p24"/>
          <p:cNvSpPr txBox="1"/>
          <p:nvPr>
            <p:ph idx="8" type="subTitle"/>
          </p:nvPr>
        </p:nvSpPr>
        <p:spPr>
          <a:xfrm>
            <a:off x="5853850" y="830095"/>
            <a:ext cx="17802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4"/>
          <p:cNvSpPr txBox="1"/>
          <p:nvPr>
            <p:ph idx="9" type="title"/>
          </p:nvPr>
        </p:nvSpPr>
        <p:spPr>
          <a:xfrm>
            <a:off x="7196642" y="3647817"/>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 name="Google Shape;152;p24"/>
          <p:cNvSpPr txBox="1"/>
          <p:nvPr>
            <p:ph idx="13" type="subTitle"/>
          </p:nvPr>
        </p:nvSpPr>
        <p:spPr>
          <a:xfrm>
            <a:off x="7196642" y="3988963"/>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153" name="Shape 153"/>
        <p:cNvGrpSpPr/>
        <p:nvPr/>
      </p:nvGrpSpPr>
      <p:grpSpPr>
        <a:xfrm>
          <a:off x="0" y="0"/>
          <a:ext cx="0" cy="0"/>
          <a:chOff x="0" y="0"/>
          <a:chExt cx="0" cy="0"/>
        </a:xfrm>
      </p:grpSpPr>
      <p:sp>
        <p:nvSpPr>
          <p:cNvPr id="154" name="Google Shape;154;p2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55" name="Shape 155"/>
        <p:cNvGrpSpPr/>
        <p:nvPr/>
      </p:nvGrpSpPr>
      <p:grpSpPr>
        <a:xfrm>
          <a:off x="0" y="0"/>
          <a:ext cx="0" cy="0"/>
          <a:chOff x="0" y="0"/>
          <a:chExt cx="0" cy="0"/>
        </a:xfrm>
      </p:grpSpPr>
      <p:sp>
        <p:nvSpPr>
          <p:cNvPr id="156" name="Google Shape;156;p26"/>
          <p:cNvSpPr txBox="1"/>
          <p:nvPr>
            <p:ph type="title"/>
          </p:nvPr>
        </p:nvSpPr>
        <p:spPr>
          <a:xfrm>
            <a:off x="4815309" y="1871700"/>
            <a:ext cx="3871500" cy="140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7" name="Google Shape;157;p26"/>
          <p:cNvSpPr txBox="1"/>
          <p:nvPr>
            <p:ph idx="1" type="subTitle"/>
          </p:nvPr>
        </p:nvSpPr>
        <p:spPr>
          <a:xfrm>
            <a:off x="4815300" y="3065475"/>
            <a:ext cx="3871500" cy="6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26"/>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spTree>
      <p:nvGrpSpPr>
        <p:cNvPr id="159" name="Shape 159"/>
        <p:cNvGrpSpPr/>
        <p:nvPr/>
      </p:nvGrpSpPr>
      <p:grpSpPr>
        <a:xfrm>
          <a:off x="0" y="0"/>
          <a:ext cx="0" cy="0"/>
          <a:chOff x="0" y="0"/>
          <a:chExt cx="0" cy="0"/>
        </a:xfrm>
      </p:grpSpPr>
      <p:sp>
        <p:nvSpPr>
          <p:cNvPr id="160" name="Google Shape;160;p2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61" name="Google Shape;161;p27"/>
          <p:cNvSpPr txBox="1"/>
          <p:nvPr>
            <p:ph idx="2" type="title"/>
          </p:nvPr>
        </p:nvSpPr>
        <p:spPr>
          <a:xfrm>
            <a:off x="3397188" y="2891208"/>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2" name="Google Shape;162;p27"/>
          <p:cNvSpPr txBox="1"/>
          <p:nvPr>
            <p:ph idx="1" type="subTitle"/>
          </p:nvPr>
        </p:nvSpPr>
        <p:spPr>
          <a:xfrm>
            <a:off x="3397188" y="3250467"/>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7"/>
          <p:cNvSpPr txBox="1"/>
          <p:nvPr>
            <p:ph idx="3" type="title"/>
          </p:nvPr>
        </p:nvSpPr>
        <p:spPr>
          <a:xfrm>
            <a:off x="778718" y="2891210"/>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4" name="Google Shape;164;p27"/>
          <p:cNvSpPr txBox="1"/>
          <p:nvPr>
            <p:ph idx="4" type="subTitle"/>
          </p:nvPr>
        </p:nvSpPr>
        <p:spPr>
          <a:xfrm>
            <a:off x="778718" y="3250468"/>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7"/>
          <p:cNvSpPr txBox="1"/>
          <p:nvPr>
            <p:ph idx="5" type="title"/>
          </p:nvPr>
        </p:nvSpPr>
        <p:spPr>
          <a:xfrm>
            <a:off x="6124185" y="2891207"/>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6" name="Google Shape;166;p27"/>
          <p:cNvSpPr txBox="1"/>
          <p:nvPr>
            <p:ph idx="6" type="subTitle"/>
          </p:nvPr>
        </p:nvSpPr>
        <p:spPr>
          <a:xfrm>
            <a:off x="6124185" y="3250466"/>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167" name="Shape 167"/>
        <p:cNvGrpSpPr/>
        <p:nvPr/>
      </p:nvGrpSpPr>
      <p:grpSpPr>
        <a:xfrm>
          <a:off x="0" y="0"/>
          <a:ext cx="0" cy="0"/>
          <a:chOff x="0" y="0"/>
          <a:chExt cx="0" cy="0"/>
        </a:xfrm>
      </p:grpSpPr>
      <p:sp>
        <p:nvSpPr>
          <p:cNvPr id="168" name="Google Shape;168;p28"/>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69" name="Google Shape;169;p28"/>
          <p:cNvSpPr txBox="1"/>
          <p:nvPr>
            <p:ph idx="2" type="title"/>
          </p:nvPr>
        </p:nvSpPr>
        <p:spPr>
          <a:xfrm>
            <a:off x="6359302" y="2660600"/>
            <a:ext cx="17058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 name="Google Shape;170;p28"/>
          <p:cNvSpPr txBox="1"/>
          <p:nvPr>
            <p:ph idx="1" type="subTitle"/>
          </p:nvPr>
        </p:nvSpPr>
        <p:spPr>
          <a:xfrm>
            <a:off x="6359302" y="3028909"/>
            <a:ext cx="17058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8"/>
          <p:cNvSpPr txBox="1"/>
          <p:nvPr>
            <p:ph idx="3" type="title"/>
          </p:nvPr>
        </p:nvSpPr>
        <p:spPr>
          <a:xfrm>
            <a:off x="1064432" y="2658916"/>
            <a:ext cx="1705800" cy="442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2" name="Google Shape;172;p28"/>
          <p:cNvSpPr txBox="1"/>
          <p:nvPr>
            <p:ph idx="4" type="subTitle"/>
          </p:nvPr>
        </p:nvSpPr>
        <p:spPr>
          <a:xfrm>
            <a:off x="1064432" y="3027227"/>
            <a:ext cx="17058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3" name="Shape 173"/>
        <p:cNvGrpSpPr/>
        <p:nvPr/>
      </p:nvGrpSpPr>
      <p:grpSpPr>
        <a:xfrm>
          <a:off x="0" y="0"/>
          <a:ext cx="0" cy="0"/>
          <a:chOff x="0" y="0"/>
          <a:chExt cx="0" cy="0"/>
        </a:xfrm>
      </p:grpSpPr>
      <p:sp>
        <p:nvSpPr>
          <p:cNvPr id="174" name="Google Shape;174;p29"/>
          <p:cNvSpPr txBox="1"/>
          <p:nvPr>
            <p:ph type="title"/>
          </p:nvPr>
        </p:nvSpPr>
        <p:spPr>
          <a:xfrm>
            <a:off x="4092475" y="628600"/>
            <a:ext cx="4594500" cy="1936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75" name="Google Shape;175;p29"/>
          <p:cNvSpPr txBox="1"/>
          <p:nvPr>
            <p:ph idx="2" type="title"/>
          </p:nvPr>
        </p:nvSpPr>
        <p:spPr>
          <a:xfrm>
            <a:off x="3798675" y="3318368"/>
            <a:ext cx="22590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6" name="Google Shape;176;p29"/>
          <p:cNvSpPr txBox="1"/>
          <p:nvPr>
            <p:ph idx="1" type="subTitle"/>
          </p:nvPr>
        </p:nvSpPr>
        <p:spPr>
          <a:xfrm>
            <a:off x="3798675" y="3686676"/>
            <a:ext cx="22590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9"/>
          <p:cNvSpPr txBox="1"/>
          <p:nvPr>
            <p:ph idx="3" type="title"/>
          </p:nvPr>
        </p:nvSpPr>
        <p:spPr>
          <a:xfrm>
            <a:off x="6378100" y="3318350"/>
            <a:ext cx="22590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8" name="Google Shape;178;p29"/>
          <p:cNvSpPr txBox="1"/>
          <p:nvPr>
            <p:ph idx="4" type="subTitle"/>
          </p:nvPr>
        </p:nvSpPr>
        <p:spPr>
          <a:xfrm>
            <a:off x="6378100" y="3686657"/>
            <a:ext cx="22590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9"/>
          <p:cNvSpPr/>
          <p:nvPr/>
        </p:nvSpPr>
        <p:spPr>
          <a:xfrm>
            <a:off x="2022913"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180" name="Shape 180"/>
        <p:cNvGrpSpPr/>
        <p:nvPr/>
      </p:nvGrpSpPr>
      <p:grpSpPr>
        <a:xfrm>
          <a:off x="0" y="0"/>
          <a:ext cx="0" cy="0"/>
          <a:chOff x="0" y="0"/>
          <a:chExt cx="0" cy="0"/>
        </a:xfrm>
      </p:grpSpPr>
      <p:sp>
        <p:nvSpPr>
          <p:cNvPr id="181" name="Google Shape;181;p30"/>
          <p:cNvSpPr txBox="1"/>
          <p:nvPr>
            <p:ph type="title"/>
          </p:nvPr>
        </p:nvSpPr>
        <p:spPr>
          <a:xfrm>
            <a:off x="4815309" y="1579008"/>
            <a:ext cx="3871500" cy="140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2" name="Google Shape;182;p30"/>
          <p:cNvSpPr txBox="1"/>
          <p:nvPr>
            <p:ph idx="1" type="subTitle"/>
          </p:nvPr>
        </p:nvSpPr>
        <p:spPr>
          <a:xfrm>
            <a:off x="4815300" y="2777674"/>
            <a:ext cx="3871500" cy="6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 name="Google Shape;183;p30"/>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19" name="Google Shape;19;p4"/>
          <p:cNvSpPr txBox="1"/>
          <p:nvPr>
            <p:ph idx="1" type="subTitle"/>
          </p:nvPr>
        </p:nvSpPr>
        <p:spPr>
          <a:xfrm>
            <a:off x="4815300" y="2570575"/>
            <a:ext cx="3871500" cy="904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184" name="Shape 184"/>
        <p:cNvGrpSpPr/>
        <p:nvPr/>
      </p:nvGrpSpPr>
      <p:grpSpPr>
        <a:xfrm>
          <a:off x="0" y="0"/>
          <a:ext cx="0" cy="0"/>
          <a:chOff x="0" y="0"/>
          <a:chExt cx="0" cy="0"/>
        </a:xfrm>
      </p:grpSpPr>
      <p:sp>
        <p:nvSpPr>
          <p:cNvPr id="185" name="Google Shape;185;p31"/>
          <p:cNvSpPr txBox="1"/>
          <p:nvPr>
            <p:ph type="title"/>
          </p:nvPr>
        </p:nvSpPr>
        <p:spPr>
          <a:xfrm>
            <a:off x="4810050" y="1975979"/>
            <a:ext cx="3871500" cy="67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6" name="Google Shape;186;p31"/>
          <p:cNvSpPr txBox="1"/>
          <p:nvPr>
            <p:ph idx="1" type="subTitle"/>
          </p:nvPr>
        </p:nvSpPr>
        <p:spPr>
          <a:xfrm>
            <a:off x="4810050" y="2534964"/>
            <a:ext cx="3871500" cy="67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7" name="Google Shape;187;p31"/>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7">
    <p:spTree>
      <p:nvGrpSpPr>
        <p:cNvPr id="188" name="Shape 188"/>
        <p:cNvGrpSpPr/>
        <p:nvPr/>
      </p:nvGrpSpPr>
      <p:grpSpPr>
        <a:xfrm>
          <a:off x="0" y="0"/>
          <a:ext cx="0" cy="0"/>
          <a:chOff x="0" y="0"/>
          <a:chExt cx="0" cy="0"/>
        </a:xfrm>
      </p:grpSpPr>
      <p:sp>
        <p:nvSpPr>
          <p:cNvPr id="189" name="Google Shape;189;p32"/>
          <p:cNvSpPr txBox="1"/>
          <p:nvPr>
            <p:ph hasCustomPrompt="1" type="title"/>
          </p:nvPr>
        </p:nvSpPr>
        <p:spPr>
          <a:xfrm>
            <a:off x="457200" y="1163844"/>
            <a:ext cx="5554800" cy="1188300"/>
          </a:xfrm>
          <a:prstGeom prst="rect">
            <a:avLst/>
          </a:prstGeom>
        </p:spPr>
        <p:txBody>
          <a:bodyPr anchorCtr="0" anchor="ctr" bIns="91425" lIns="91425" spcFirstLastPara="1" rIns="91425" wrap="square" tIns="91425">
            <a:noAutofit/>
          </a:bodyPr>
          <a:lstStyle>
            <a:lvl1pPr lvl="0" rtl="0">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0" name="Google Shape;190;p32"/>
          <p:cNvSpPr txBox="1"/>
          <p:nvPr>
            <p:ph idx="2"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91" name="Google Shape;191;p32"/>
          <p:cNvSpPr txBox="1"/>
          <p:nvPr>
            <p:ph hasCustomPrompt="1" idx="3" type="title"/>
          </p:nvPr>
        </p:nvSpPr>
        <p:spPr>
          <a:xfrm>
            <a:off x="3132000" y="2226898"/>
            <a:ext cx="5554800" cy="118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32"/>
          <p:cNvSpPr txBox="1"/>
          <p:nvPr>
            <p:ph hasCustomPrompt="1" idx="4" type="title"/>
          </p:nvPr>
        </p:nvSpPr>
        <p:spPr>
          <a:xfrm>
            <a:off x="457200" y="3319492"/>
            <a:ext cx="5554800" cy="1188300"/>
          </a:xfrm>
          <a:prstGeom prst="rect">
            <a:avLst/>
          </a:prstGeom>
        </p:spPr>
        <p:txBody>
          <a:bodyPr anchorCtr="0" anchor="ctr" bIns="91425" lIns="91425" spcFirstLastPara="1" rIns="91425" wrap="square" tIns="91425">
            <a:noAutofit/>
          </a:bodyPr>
          <a:lstStyle>
            <a:lvl1pPr lvl="0" rtl="0">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3" name="Google Shape;193;p32"/>
          <p:cNvSpPr/>
          <p:nvPr/>
        </p:nvSpPr>
        <p:spPr>
          <a:xfrm>
            <a:off x="457200" y="3374854"/>
            <a:ext cx="8229600" cy="10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457200" y="1219194"/>
            <a:ext cx="8229600" cy="10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95" name="Shape 195"/>
        <p:cNvGrpSpPr/>
        <p:nvPr/>
      </p:nvGrpSpPr>
      <p:grpSpPr>
        <a:xfrm>
          <a:off x="0" y="0"/>
          <a:ext cx="0" cy="0"/>
          <a:chOff x="0" y="0"/>
          <a:chExt cx="0" cy="0"/>
        </a:xfrm>
      </p:grpSpPr>
      <p:sp>
        <p:nvSpPr>
          <p:cNvPr id="196" name="Google Shape;196;p33"/>
          <p:cNvSpPr txBox="1"/>
          <p:nvPr>
            <p:ph type="title"/>
          </p:nvPr>
        </p:nvSpPr>
        <p:spPr>
          <a:xfrm>
            <a:off x="4815309" y="1289250"/>
            <a:ext cx="3871500" cy="140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7" name="Google Shape;197;p33"/>
          <p:cNvSpPr txBox="1"/>
          <p:nvPr>
            <p:ph idx="1" type="subTitle"/>
          </p:nvPr>
        </p:nvSpPr>
        <p:spPr>
          <a:xfrm>
            <a:off x="4815300" y="2487916"/>
            <a:ext cx="3871500" cy="6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198" name="Shape 198"/>
        <p:cNvGrpSpPr/>
        <p:nvPr/>
      </p:nvGrpSpPr>
      <p:grpSpPr>
        <a:xfrm>
          <a:off x="0" y="0"/>
          <a:ext cx="0" cy="0"/>
          <a:chOff x="0" y="0"/>
          <a:chExt cx="0" cy="0"/>
        </a:xfrm>
      </p:grpSpPr>
      <p:sp>
        <p:nvSpPr>
          <p:cNvPr id="199" name="Google Shape;199;p3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00" name="Google Shape;200;p34"/>
          <p:cNvSpPr txBox="1"/>
          <p:nvPr>
            <p:ph hasCustomPrompt="1" idx="2" type="title"/>
          </p:nvPr>
        </p:nvSpPr>
        <p:spPr>
          <a:xfrm>
            <a:off x="554211" y="2911825"/>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p:nvPr>
            <p:ph idx="3" type="title"/>
          </p:nvPr>
        </p:nvSpPr>
        <p:spPr>
          <a:xfrm>
            <a:off x="463075" y="2579950"/>
            <a:ext cx="20115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34"/>
          <p:cNvSpPr txBox="1"/>
          <p:nvPr>
            <p:ph idx="1" type="subTitle"/>
          </p:nvPr>
        </p:nvSpPr>
        <p:spPr>
          <a:xfrm>
            <a:off x="554211" y="3365091"/>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34"/>
          <p:cNvSpPr txBox="1"/>
          <p:nvPr>
            <p:ph hasCustomPrompt="1" idx="4" type="title"/>
          </p:nvPr>
        </p:nvSpPr>
        <p:spPr>
          <a:xfrm>
            <a:off x="2625014" y="2921975"/>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p:nvPr>
            <p:ph idx="5" type="title"/>
          </p:nvPr>
        </p:nvSpPr>
        <p:spPr>
          <a:xfrm>
            <a:off x="2625025" y="2579950"/>
            <a:ext cx="1829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5" name="Google Shape;205;p34"/>
          <p:cNvSpPr txBox="1"/>
          <p:nvPr>
            <p:ph idx="6" type="subTitle"/>
          </p:nvPr>
        </p:nvSpPr>
        <p:spPr>
          <a:xfrm>
            <a:off x="2625014" y="3365103"/>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4"/>
          <p:cNvSpPr txBox="1"/>
          <p:nvPr>
            <p:ph hasCustomPrompt="1" idx="7" type="title"/>
          </p:nvPr>
        </p:nvSpPr>
        <p:spPr>
          <a:xfrm>
            <a:off x="4659595" y="2921962"/>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p:nvPr>
            <p:ph idx="8" type="title"/>
          </p:nvPr>
        </p:nvSpPr>
        <p:spPr>
          <a:xfrm>
            <a:off x="4474475" y="2579950"/>
            <a:ext cx="21444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8" name="Google Shape;208;p34"/>
          <p:cNvSpPr txBox="1"/>
          <p:nvPr>
            <p:ph idx="9" type="subTitle"/>
          </p:nvPr>
        </p:nvSpPr>
        <p:spPr>
          <a:xfrm>
            <a:off x="4659595" y="3365091"/>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9" name="Google Shape;209;p34"/>
          <p:cNvSpPr txBox="1"/>
          <p:nvPr>
            <p:ph hasCustomPrompt="1" idx="13" type="title"/>
          </p:nvPr>
        </p:nvSpPr>
        <p:spPr>
          <a:xfrm>
            <a:off x="6775670" y="2919438"/>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p:nvPr>
            <p:ph idx="14" type="title"/>
          </p:nvPr>
        </p:nvSpPr>
        <p:spPr>
          <a:xfrm>
            <a:off x="6775670" y="2567281"/>
            <a:ext cx="1829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34"/>
          <p:cNvSpPr txBox="1"/>
          <p:nvPr>
            <p:ph idx="15" type="subTitle"/>
          </p:nvPr>
        </p:nvSpPr>
        <p:spPr>
          <a:xfrm>
            <a:off x="6775670" y="3362566"/>
            <a:ext cx="1829100" cy="39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34"/>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0">
    <p:spTree>
      <p:nvGrpSpPr>
        <p:cNvPr id="213" name="Shape 213"/>
        <p:cNvGrpSpPr/>
        <p:nvPr/>
      </p:nvGrpSpPr>
      <p:grpSpPr>
        <a:xfrm>
          <a:off x="0" y="0"/>
          <a:ext cx="0" cy="0"/>
          <a:chOff x="0" y="0"/>
          <a:chExt cx="0" cy="0"/>
        </a:xfrm>
      </p:grpSpPr>
      <p:sp>
        <p:nvSpPr>
          <p:cNvPr id="214" name="Google Shape;214;p35"/>
          <p:cNvSpPr txBox="1"/>
          <p:nvPr>
            <p:ph type="title"/>
          </p:nvPr>
        </p:nvSpPr>
        <p:spPr>
          <a:xfrm>
            <a:off x="457200" y="2521975"/>
            <a:ext cx="311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15" name="Google Shape;215;p35"/>
          <p:cNvSpPr txBox="1"/>
          <p:nvPr>
            <p:ph idx="1" type="subTitle"/>
          </p:nvPr>
        </p:nvSpPr>
        <p:spPr>
          <a:xfrm>
            <a:off x="477656" y="2648313"/>
            <a:ext cx="31116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35"/>
          <p:cNvSpPr/>
          <p:nvPr/>
        </p:nvSpPr>
        <p:spPr>
          <a:xfrm>
            <a:off x="1849402" y="-710926"/>
            <a:ext cx="9538063" cy="656536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spTree>
      <p:nvGrpSpPr>
        <p:cNvPr id="217" name="Shape 217"/>
        <p:cNvGrpSpPr/>
        <p:nvPr/>
      </p:nvGrpSpPr>
      <p:grpSpPr>
        <a:xfrm>
          <a:off x="0" y="0"/>
          <a:ext cx="0" cy="0"/>
          <a:chOff x="0" y="0"/>
          <a:chExt cx="0" cy="0"/>
        </a:xfrm>
      </p:grpSpPr>
      <p:sp>
        <p:nvSpPr>
          <p:cNvPr id="218" name="Google Shape;218;p36"/>
          <p:cNvSpPr txBox="1"/>
          <p:nvPr>
            <p:ph type="title"/>
          </p:nvPr>
        </p:nvSpPr>
        <p:spPr>
          <a:xfrm>
            <a:off x="457200" y="776150"/>
            <a:ext cx="375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19" name="Google Shape;219;p36"/>
          <p:cNvSpPr txBox="1"/>
          <p:nvPr>
            <p:ph idx="1" type="subTitle"/>
          </p:nvPr>
        </p:nvSpPr>
        <p:spPr>
          <a:xfrm>
            <a:off x="460500" y="1613675"/>
            <a:ext cx="37599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36"/>
          <p:cNvSpPr txBox="1"/>
          <p:nvPr/>
        </p:nvSpPr>
        <p:spPr>
          <a:xfrm>
            <a:off x="481362" y="3624400"/>
            <a:ext cx="3684000" cy="569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rgbClr val="15212A"/>
                </a:solidFill>
                <a:latin typeface="Open Sans"/>
                <a:ea typeface="Open Sans"/>
                <a:cs typeface="Open Sans"/>
                <a:sym typeface="Open Sans"/>
              </a:rPr>
              <a:t>CREDITS: This presentation template was created by </a:t>
            </a:r>
            <a:r>
              <a:rPr lang="en" sz="1200">
                <a:solidFill>
                  <a:srgbClr val="15212A"/>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rgbClr val="15212A"/>
                </a:solidFill>
                <a:latin typeface="Open Sans"/>
                <a:ea typeface="Open Sans"/>
                <a:cs typeface="Open Sans"/>
                <a:sym typeface="Open Sans"/>
              </a:rPr>
              <a:t>, including icons by </a:t>
            </a:r>
            <a:r>
              <a:rPr lang="en" sz="1200">
                <a:solidFill>
                  <a:srgbClr val="15212A"/>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rgbClr val="15212A"/>
                </a:solidFill>
                <a:latin typeface="Open Sans"/>
                <a:ea typeface="Open Sans"/>
                <a:cs typeface="Open Sans"/>
                <a:sym typeface="Open Sans"/>
              </a:rPr>
              <a:t>, and infographics &amp; images by </a:t>
            </a:r>
            <a:r>
              <a:rPr lang="en" sz="1200">
                <a:solidFill>
                  <a:srgbClr val="15212A"/>
                </a:solidFill>
                <a:uFill>
                  <a:noFill/>
                </a:uFill>
                <a:latin typeface="Open Sans"/>
                <a:ea typeface="Open Sans"/>
                <a:cs typeface="Open Sans"/>
                <a:sym typeface="Open Sans"/>
                <a:hlinkClick r:id="rId4">
                  <a:extLst>
                    <a:ext uri="{A12FA001-AC4F-418D-AE19-62706E023703}">
                      <ahyp:hlinkClr val="tx"/>
                    </a:ext>
                  </a:extLst>
                </a:hlinkClick>
              </a:rPr>
              <a:t>Freepik</a:t>
            </a:r>
            <a:r>
              <a:rPr lang="en" sz="1200">
                <a:solidFill>
                  <a:srgbClr val="15212A"/>
                </a:solidFill>
                <a:latin typeface="Cutive Mono"/>
                <a:ea typeface="Cutive Mono"/>
                <a:cs typeface="Cutive Mono"/>
                <a:sym typeface="Cutive Mono"/>
              </a:rPr>
              <a:t>. </a:t>
            </a:r>
            <a:endParaRPr sz="1200">
              <a:solidFill>
                <a:srgbClr val="15212A"/>
              </a:solidFill>
              <a:latin typeface="Cutive Mono"/>
              <a:ea typeface="Cutive Mono"/>
              <a:cs typeface="Cutive Mono"/>
              <a:sym typeface="Cutive Mono"/>
            </a:endParaRPr>
          </a:p>
          <a:p>
            <a:pPr indent="0" lvl="0" marL="0" rtl="0" algn="ctr">
              <a:spcBef>
                <a:spcPts val="300"/>
              </a:spcBef>
              <a:spcAft>
                <a:spcPts val="0"/>
              </a:spcAft>
              <a:buNone/>
            </a:pPr>
            <a:r>
              <a:t/>
            </a:r>
            <a:endParaRPr sz="900">
              <a:solidFill>
                <a:srgbClr val="15212A"/>
              </a:solidFill>
              <a:latin typeface="Cutive Mono"/>
              <a:ea typeface="Cutive Mono"/>
              <a:cs typeface="Cutive Mono"/>
              <a:sym typeface="Cutive Mon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2">
    <p:spTree>
      <p:nvGrpSpPr>
        <p:cNvPr id="221" name="Shape 221"/>
        <p:cNvGrpSpPr/>
        <p:nvPr/>
      </p:nvGrpSpPr>
      <p:grpSpPr>
        <a:xfrm>
          <a:off x="0" y="0"/>
          <a:ext cx="0" cy="0"/>
          <a:chOff x="0" y="0"/>
          <a:chExt cx="0" cy="0"/>
        </a:xfrm>
      </p:grpSpPr>
      <p:sp>
        <p:nvSpPr>
          <p:cNvPr id="222" name="Google Shape;222;p3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7"/>
          <p:cNvSpPr txBox="1"/>
          <p:nvPr>
            <p:ph idx="2" type="title"/>
          </p:nvPr>
        </p:nvSpPr>
        <p:spPr>
          <a:xfrm>
            <a:off x="641800" y="1140525"/>
            <a:ext cx="37452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4" name="Google Shape;224;p37"/>
          <p:cNvSpPr txBox="1"/>
          <p:nvPr>
            <p:ph idx="1" type="subTitle"/>
          </p:nvPr>
        </p:nvSpPr>
        <p:spPr>
          <a:xfrm>
            <a:off x="641800" y="1640450"/>
            <a:ext cx="3745200" cy="27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37"/>
          <p:cNvSpPr txBox="1"/>
          <p:nvPr>
            <p:ph idx="3" type="title"/>
          </p:nvPr>
        </p:nvSpPr>
        <p:spPr>
          <a:xfrm>
            <a:off x="4769400" y="1185650"/>
            <a:ext cx="37452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6" name="Google Shape;226;p37"/>
          <p:cNvSpPr txBox="1"/>
          <p:nvPr>
            <p:ph idx="4" type="subTitle"/>
          </p:nvPr>
        </p:nvSpPr>
        <p:spPr>
          <a:xfrm>
            <a:off x="4769400" y="1640390"/>
            <a:ext cx="3745200" cy="27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solidFill>
                  <a:srgbClr val="374957"/>
                </a:solidFill>
                <a:highlight>
                  <a:srgbClr val="FFFFFF"/>
                </a:highlight>
                <a:latin typeface="Proxima Nova"/>
                <a:ea typeface="Proxima Nova"/>
                <a:cs typeface="Proxima Nova"/>
                <a:sym typeface="Proxima Nova"/>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 name="Google Shape;23;p5"/>
          <p:cNvSpPr txBox="1"/>
          <p:nvPr>
            <p:ph idx="2" type="title"/>
          </p:nvPr>
        </p:nvSpPr>
        <p:spPr>
          <a:xfrm>
            <a:off x="641800" y="2258012"/>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 name="Google Shape;24;p5"/>
          <p:cNvSpPr txBox="1"/>
          <p:nvPr>
            <p:ph idx="1" type="subTitle"/>
          </p:nvPr>
        </p:nvSpPr>
        <p:spPr>
          <a:xfrm>
            <a:off x="641800" y="2619438"/>
            <a:ext cx="2689800" cy="8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3" type="title"/>
          </p:nvPr>
        </p:nvSpPr>
        <p:spPr>
          <a:xfrm>
            <a:off x="5824800" y="2252450"/>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 name="Google Shape;26;p5"/>
          <p:cNvSpPr txBox="1"/>
          <p:nvPr>
            <p:ph idx="4" type="subTitle"/>
          </p:nvPr>
        </p:nvSpPr>
        <p:spPr>
          <a:xfrm>
            <a:off x="5824800" y="2624010"/>
            <a:ext cx="26898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p:nvPr/>
        </p:nvSpPr>
        <p:spPr>
          <a:xfrm flipH="1" rot="193">
            <a:off x="3014849" y="1017810"/>
            <a:ext cx="3373153" cy="572222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 name="Google Shape;33;p7"/>
          <p:cNvSpPr txBox="1"/>
          <p:nvPr>
            <p:ph type="title"/>
          </p:nvPr>
        </p:nvSpPr>
        <p:spPr>
          <a:xfrm>
            <a:off x="457200" y="951000"/>
            <a:ext cx="375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4" name="Google Shape;34;p7"/>
          <p:cNvSpPr txBox="1"/>
          <p:nvPr>
            <p:ph idx="1" type="subTitle"/>
          </p:nvPr>
        </p:nvSpPr>
        <p:spPr>
          <a:xfrm>
            <a:off x="457200" y="2234150"/>
            <a:ext cx="3677400" cy="90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35" name="Google Shape;35;p7"/>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2410799" y="1266068"/>
            <a:ext cx="4322400" cy="16275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8"/>
          <p:cNvSpPr txBox="1"/>
          <p:nvPr>
            <p:ph idx="1" type="subTitle"/>
          </p:nvPr>
        </p:nvSpPr>
        <p:spPr>
          <a:xfrm>
            <a:off x="2410800" y="3246072"/>
            <a:ext cx="4322400" cy="66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8"/>
          <p:cNvSpPr/>
          <p:nvPr/>
        </p:nvSpPr>
        <p:spPr>
          <a:xfrm>
            <a:off x="3384975" y="2600400"/>
            <a:ext cx="5859300" cy="244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984387" y="-4191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457200" y="457200"/>
            <a:ext cx="8229600" cy="5376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2" type="title"/>
          </p:nvPr>
        </p:nvSpPr>
        <p:spPr>
          <a:xfrm>
            <a:off x="1404150" y="3196373"/>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 name="Google Shape;45;p9"/>
          <p:cNvSpPr txBox="1"/>
          <p:nvPr>
            <p:ph idx="1" type="subTitle"/>
          </p:nvPr>
        </p:nvSpPr>
        <p:spPr>
          <a:xfrm>
            <a:off x="1395095" y="3563859"/>
            <a:ext cx="2689800" cy="8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9"/>
          <p:cNvSpPr txBox="1"/>
          <p:nvPr>
            <p:ph idx="3" type="title"/>
          </p:nvPr>
        </p:nvSpPr>
        <p:spPr>
          <a:xfrm>
            <a:off x="5050035" y="3200677"/>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 name="Google Shape;47;p9"/>
          <p:cNvSpPr txBox="1"/>
          <p:nvPr>
            <p:ph idx="4" type="subTitle"/>
          </p:nvPr>
        </p:nvSpPr>
        <p:spPr>
          <a:xfrm>
            <a:off x="5040979" y="3560213"/>
            <a:ext cx="26898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9"/>
          <p:cNvSpPr/>
          <p:nvPr/>
        </p:nvSpPr>
        <p:spPr>
          <a:xfrm>
            <a:off x="4093938" y="994800"/>
            <a:ext cx="9837487" cy="677241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9" name="Shape 49"/>
        <p:cNvGrpSpPr/>
        <p:nvPr/>
      </p:nvGrpSpPr>
      <p:grpSpPr>
        <a:xfrm>
          <a:off x="0" y="0"/>
          <a:ext cx="0" cy="0"/>
          <a:chOff x="0" y="0"/>
          <a:chExt cx="0" cy="0"/>
        </a:xfrm>
      </p:grpSpPr>
      <p:sp>
        <p:nvSpPr>
          <p:cNvPr id="50" name="Google Shape;50;p10"/>
          <p:cNvSpPr/>
          <p:nvPr/>
        </p:nvSpPr>
        <p:spPr>
          <a:xfrm>
            <a:off x="4440650" y="497725"/>
            <a:ext cx="4755900" cy="186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idx="1" type="body"/>
          </p:nvPr>
        </p:nvSpPr>
        <p:spPr>
          <a:xfrm>
            <a:off x="4708075" y="645775"/>
            <a:ext cx="4207200" cy="1588800"/>
          </a:xfrm>
          <a:prstGeom prst="rect">
            <a:avLst/>
          </a:prstGeom>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800"/>
              <a:buNone/>
              <a:defRPr b="1" sz="3000">
                <a:latin typeface="Montserrat"/>
                <a:ea typeface="Montserrat"/>
                <a:cs typeface="Montserrat"/>
                <a:sym typeface="Montserrat"/>
              </a:defRPr>
            </a:lvl1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8"/>
          <p:cNvSpPr txBox="1"/>
          <p:nvPr>
            <p:ph type="ctrTitle"/>
          </p:nvPr>
        </p:nvSpPr>
        <p:spPr>
          <a:xfrm>
            <a:off x="388900" y="505400"/>
            <a:ext cx="4636200" cy="34176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4900"/>
              <a:t>Stock    Price Prediction</a:t>
            </a:r>
            <a:endParaRPr sz="4900"/>
          </a:p>
        </p:txBody>
      </p:sp>
      <p:sp>
        <p:nvSpPr>
          <p:cNvPr id="232" name="Google Shape;232;p38"/>
          <p:cNvSpPr txBox="1"/>
          <p:nvPr>
            <p:ph idx="1" type="subTitle"/>
          </p:nvPr>
        </p:nvSpPr>
        <p:spPr>
          <a:xfrm>
            <a:off x="388900" y="4004350"/>
            <a:ext cx="2520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by : Reema Gupta</a:t>
            </a:r>
            <a:endParaRPr/>
          </a:p>
          <a:p>
            <a:pPr indent="0" lvl="0" marL="0" rtl="0" algn="l">
              <a:spcBef>
                <a:spcPts val="0"/>
              </a:spcBef>
              <a:spcAft>
                <a:spcPts val="0"/>
              </a:spcAft>
              <a:buNone/>
            </a:pPr>
            <a:r>
              <a:t/>
            </a:r>
            <a:endParaRPr/>
          </a:p>
        </p:txBody>
      </p:sp>
      <p:sp>
        <p:nvSpPr>
          <p:cNvPr id="233" name="Google Shape;233;p38"/>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8"/>
          <p:cNvPicPr preferRelativeResize="0"/>
          <p:nvPr/>
        </p:nvPicPr>
        <p:blipFill>
          <a:blip r:embed="rId3">
            <a:alphaModFix/>
          </a:blip>
          <a:stretch>
            <a:fillRect/>
          </a:stretch>
        </p:blipFill>
        <p:spPr>
          <a:xfrm>
            <a:off x="137762" y="261175"/>
            <a:ext cx="3136774" cy="920200"/>
          </a:xfrm>
          <a:prstGeom prst="rect">
            <a:avLst/>
          </a:prstGeom>
          <a:noFill/>
          <a:ln>
            <a:noFill/>
          </a:ln>
        </p:spPr>
      </p:pic>
      <p:sp>
        <p:nvSpPr>
          <p:cNvPr id="235" name="Google Shape;235;p38"/>
          <p:cNvSpPr txBox="1"/>
          <p:nvPr/>
        </p:nvSpPr>
        <p:spPr>
          <a:xfrm>
            <a:off x="1629450" y="23125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grpSp>
        <p:nvGrpSpPr>
          <p:cNvPr id="236" name="Google Shape;236;p38"/>
          <p:cNvGrpSpPr/>
          <p:nvPr/>
        </p:nvGrpSpPr>
        <p:grpSpPr>
          <a:xfrm>
            <a:off x="4788098" y="681121"/>
            <a:ext cx="4176135" cy="3663093"/>
            <a:chOff x="457198" y="740196"/>
            <a:chExt cx="4176135" cy="3663093"/>
          </a:xfrm>
        </p:grpSpPr>
        <p:sp>
          <p:nvSpPr>
            <p:cNvPr id="237" name="Google Shape;237;p38"/>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8"/>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38"/>
            <p:cNvGrpSpPr/>
            <p:nvPr/>
          </p:nvGrpSpPr>
          <p:grpSpPr>
            <a:xfrm>
              <a:off x="457198" y="740196"/>
              <a:ext cx="4176135" cy="3663093"/>
              <a:chOff x="457198" y="740196"/>
              <a:chExt cx="4176135" cy="3663093"/>
            </a:xfrm>
          </p:grpSpPr>
          <p:sp>
            <p:nvSpPr>
              <p:cNvPr id="243" name="Google Shape;243;p38"/>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7"/>
          <p:cNvSpPr txBox="1"/>
          <p:nvPr>
            <p:ph idx="1" type="subTitle"/>
          </p:nvPr>
        </p:nvSpPr>
        <p:spPr>
          <a:xfrm>
            <a:off x="449175" y="482625"/>
            <a:ext cx="2520300" cy="385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accent5"/>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accent5"/>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accent5"/>
              </a:solidFill>
              <a:latin typeface="Arial"/>
              <a:ea typeface="Arial"/>
              <a:cs typeface="Arial"/>
              <a:sym typeface="Arial"/>
            </a:endParaRPr>
          </a:p>
          <a:p>
            <a:pPr indent="0" lvl="0" marL="0" rtl="0" algn="l">
              <a:lnSpc>
                <a:spcPct val="115000"/>
              </a:lnSpc>
              <a:spcBef>
                <a:spcPts val="0"/>
              </a:spcBef>
              <a:spcAft>
                <a:spcPts val="0"/>
              </a:spcAft>
              <a:buNone/>
            </a:pPr>
            <a:r>
              <a:rPr lang="en" sz="1300">
                <a:solidFill>
                  <a:schemeClr val="accent5"/>
                </a:solidFill>
                <a:latin typeface="Arial"/>
                <a:ea typeface="Arial"/>
                <a:cs typeface="Arial"/>
                <a:sym typeface="Arial"/>
              </a:rPr>
              <a:t>After loading the dataset we visualize our stock’s daily high price.</a:t>
            </a:r>
            <a:endParaRPr sz="1300">
              <a:solidFill>
                <a:schemeClr val="accent5"/>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chemeClr val="accent5"/>
              </a:solidFill>
              <a:latin typeface="Arial"/>
              <a:ea typeface="Arial"/>
              <a:cs typeface="Arial"/>
              <a:sym typeface="Arial"/>
            </a:endParaRPr>
          </a:p>
          <a:p>
            <a:pPr indent="0" lvl="0" marL="0" rtl="0" algn="l">
              <a:lnSpc>
                <a:spcPct val="115000"/>
              </a:lnSpc>
              <a:spcBef>
                <a:spcPts val="0"/>
              </a:spcBef>
              <a:spcAft>
                <a:spcPts val="0"/>
              </a:spcAft>
              <a:buNone/>
            </a:pPr>
            <a:r>
              <a:rPr lang="en" sz="1300">
                <a:solidFill>
                  <a:schemeClr val="accent5"/>
                </a:solidFill>
                <a:latin typeface="Arial"/>
                <a:ea typeface="Arial"/>
                <a:cs typeface="Arial"/>
                <a:sym typeface="Arial"/>
              </a:rPr>
              <a:t>Sudden fall in stock after 20</a:t>
            </a:r>
            <a:r>
              <a:rPr lang="en" sz="1300">
                <a:solidFill>
                  <a:schemeClr val="accent5"/>
                </a:solidFill>
                <a:latin typeface="Arial"/>
                <a:ea typeface="Arial"/>
                <a:cs typeface="Arial"/>
                <a:sym typeface="Arial"/>
              </a:rPr>
              <a:t>19</a:t>
            </a:r>
            <a:r>
              <a:rPr lang="en" sz="1300">
                <a:solidFill>
                  <a:schemeClr val="accent5"/>
                </a:solidFill>
                <a:latin typeface="Arial"/>
                <a:ea typeface="Arial"/>
                <a:cs typeface="Arial"/>
                <a:sym typeface="Arial"/>
              </a:rPr>
              <a:t> justifies  the effect of COVID 19.</a:t>
            </a:r>
            <a:endParaRPr sz="1300">
              <a:solidFill>
                <a:schemeClr val="accent5"/>
              </a:solidFill>
              <a:latin typeface="Arial"/>
              <a:ea typeface="Arial"/>
              <a:cs typeface="Arial"/>
              <a:sym typeface="Arial"/>
            </a:endParaRPr>
          </a:p>
          <a:p>
            <a:pPr indent="0" lvl="0" marL="457200" rtl="0" algn="l">
              <a:lnSpc>
                <a:spcPct val="115000"/>
              </a:lnSpc>
              <a:spcBef>
                <a:spcPts val="0"/>
              </a:spcBef>
              <a:spcAft>
                <a:spcPts val="0"/>
              </a:spcAft>
              <a:buNone/>
            </a:pPr>
            <a:r>
              <a:t/>
            </a:r>
            <a:endParaRPr sz="1500">
              <a:solidFill>
                <a:schemeClr val="accent5"/>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accent5"/>
              </a:solidFill>
              <a:latin typeface="Arial"/>
              <a:ea typeface="Arial"/>
              <a:cs typeface="Arial"/>
              <a:sym typeface="Arial"/>
            </a:endParaRPr>
          </a:p>
        </p:txBody>
      </p:sp>
      <p:pic>
        <p:nvPicPr>
          <p:cNvPr id="774" name="Google Shape;774;p47"/>
          <p:cNvPicPr preferRelativeResize="0"/>
          <p:nvPr/>
        </p:nvPicPr>
        <p:blipFill>
          <a:blip r:embed="rId3">
            <a:alphaModFix/>
          </a:blip>
          <a:stretch>
            <a:fillRect/>
          </a:stretch>
        </p:blipFill>
        <p:spPr>
          <a:xfrm>
            <a:off x="4569075" y="679100"/>
            <a:ext cx="4353926" cy="1746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Train Test Split</a:t>
            </a:r>
            <a:endParaRPr/>
          </a:p>
          <a:p>
            <a:pPr indent="0" lvl="0" marL="0" rtl="0" algn="l">
              <a:spcBef>
                <a:spcPts val="0"/>
              </a:spcBef>
              <a:spcAft>
                <a:spcPts val="0"/>
              </a:spcAft>
              <a:buNone/>
            </a:pPr>
            <a:r>
              <a:t/>
            </a:r>
            <a:endParaRPr/>
          </a:p>
        </p:txBody>
      </p:sp>
      <p:sp>
        <p:nvSpPr>
          <p:cNvPr id="780" name="Google Shape;780;p48"/>
          <p:cNvSpPr txBox="1"/>
          <p:nvPr/>
        </p:nvSpPr>
        <p:spPr>
          <a:xfrm>
            <a:off x="534425" y="1191450"/>
            <a:ext cx="7946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5"/>
                </a:solidFill>
                <a:latin typeface="Open Sans"/>
                <a:ea typeface="Open Sans"/>
                <a:cs typeface="Open Sans"/>
                <a:sym typeface="Open Sans"/>
              </a:rPr>
              <a:t>Train Set : Date Range (2005-2020)</a:t>
            </a:r>
            <a:endParaRPr sz="1300">
              <a:solidFill>
                <a:schemeClr val="accent5"/>
              </a:solidFill>
              <a:latin typeface="Open Sans"/>
              <a:ea typeface="Open Sans"/>
              <a:cs typeface="Open Sans"/>
              <a:sym typeface="Open Sans"/>
            </a:endParaRPr>
          </a:p>
          <a:p>
            <a:pPr indent="0" lvl="0" marL="0" rtl="0" algn="l">
              <a:lnSpc>
                <a:spcPct val="115000"/>
              </a:lnSpc>
              <a:spcBef>
                <a:spcPts val="0"/>
              </a:spcBef>
              <a:spcAft>
                <a:spcPts val="0"/>
              </a:spcAft>
              <a:buNone/>
            </a:pPr>
            <a:r>
              <a:rPr lang="en" sz="1300">
                <a:solidFill>
                  <a:schemeClr val="accent5"/>
                </a:solidFill>
                <a:latin typeface="Open Sans"/>
                <a:ea typeface="Open Sans"/>
                <a:cs typeface="Open Sans"/>
                <a:sym typeface="Open Sans"/>
              </a:rPr>
              <a:t>Test Set   : Date Range (2020-2023)</a:t>
            </a:r>
            <a:endParaRPr sz="1300">
              <a:solidFill>
                <a:schemeClr val="accent5"/>
              </a:solidFill>
              <a:latin typeface="Open Sans"/>
              <a:ea typeface="Open Sans"/>
              <a:cs typeface="Open Sans"/>
              <a:sym typeface="Open Sans"/>
            </a:endParaRPr>
          </a:p>
        </p:txBody>
      </p:sp>
      <p:pic>
        <p:nvPicPr>
          <p:cNvPr id="781" name="Google Shape;781;p48"/>
          <p:cNvPicPr preferRelativeResize="0"/>
          <p:nvPr/>
        </p:nvPicPr>
        <p:blipFill>
          <a:blip r:embed="rId3">
            <a:alphaModFix/>
          </a:blip>
          <a:stretch>
            <a:fillRect/>
          </a:stretch>
        </p:blipFill>
        <p:spPr>
          <a:xfrm>
            <a:off x="152400" y="2089425"/>
            <a:ext cx="8839199" cy="2484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9"/>
          <p:cNvSpPr txBox="1"/>
          <p:nvPr>
            <p:ph idx="15" type="title"/>
          </p:nvPr>
        </p:nvSpPr>
        <p:spPr>
          <a:xfrm>
            <a:off x="42200" y="374700"/>
            <a:ext cx="904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Scaling and Creating Train Data Structures</a:t>
            </a:r>
            <a:endParaRPr/>
          </a:p>
        </p:txBody>
      </p:sp>
      <p:sp>
        <p:nvSpPr>
          <p:cNvPr id="787" name="Google Shape;787;p49"/>
          <p:cNvSpPr txBox="1"/>
          <p:nvPr/>
        </p:nvSpPr>
        <p:spPr>
          <a:xfrm>
            <a:off x="850050" y="1285925"/>
            <a:ext cx="7443900" cy="32610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AutoNum type="arabicPeriod"/>
            </a:pPr>
            <a:r>
              <a:rPr lang="en" sz="1300">
                <a:solidFill>
                  <a:schemeClr val="accent5"/>
                </a:solidFill>
              </a:rPr>
              <a:t>The next step was scaling for normalizing the dataset, min max scalar was used for that.</a:t>
            </a:r>
            <a:endParaRPr sz="1300">
              <a:solidFill>
                <a:schemeClr val="accent5"/>
              </a:solidFill>
            </a:endParaRPr>
          </a:p>
          <a:p>
            <a:pPr indent="0" lvl="0" marL="457200" rtl="0" algn="l">
              <a:lnSpc>
                <a:spcPct val="100000"/>
              </a:lnSpc>
              <a:spcBef>
                <a:spcPts val="0"/>
              </a:spcBef>
              <a:spcAft>
                <a:spcPts val="0"/>
              </a:spcAft>
              <a:buNone/>
            </a:pPr>
            <a:r>
              <a:t/>
            </a:r>
            <a:endParaRPr sz="1300">
              <a:solidFill>
                <a:schemeClr val="accent5"/>
              </a:solidFill>
            </a:endParaRPr>
          </a:p>
          <a:p>
            <a:pPr indent="-311150" lvl="0" marL="457200" rtl="0" algn="l">
              <a:lnSpc>
                <a:spcPct val="100000"/>
              </a:lnSpc>
              <a:spcBef>
                <a:spcPts val="0"/>
              </a:spcBef>
              <a:spcAft>
                <a:spcPts val="0"/>
              </a:spcAft>
              <a:buClr>
                <a:schemeClr val="accent5"/>
              </a:buClr>
              <a:buSzPts val="1300"/>
              <a:buAutoNum type="arabicPeriod"/>
            </a:pPr>
            <a:r>
              <a:rPr lang="en" sz="1300">
                <a:solidFill>
                  <a:schemeClr val="accent5"/>
                </a:solidFill>
              </a:rPr>
              <a:t>Then a function was created for splitting the sequence of the input.</a:t>
            </a:r>
            <a:endParaRPr sz="1300">
              <a:solidFill>
                <a:schemeClr val="accent5"/>
              </a:solidFill>
            </a:endParaRPr>
          </a:p>
          <a:p>
            <a:pPr indent="0" lvl="0" marL="457200" rtl="0" algn="l">
              <a:lnSpc>
                <a:spcPct val="100000"/>
              </a:lnSpc>
              <a:spcBef>
                <a:spcPts val="0"/>
              </a:spcBef>
              <a:spcAft>
                <a:spcPts val="0"/>
              </a:spcAft>
              <a:buNone/>
            </a:pPr>
            <a:r>
              <a:t/>
            </a:r>
            <a:endParaRPr sz="1300">
              <a:solidFill>
                <a:schemeClr val="accent5"/>
              </a:solidFill>
            </a:endParaRPr>
          </a:p>
          <a:p>
            <a:pPr indent="0" lvl="0" marL="457200" rtl="0" algn="l">
              <a:lnSpc>
                <a:spcPct val="200000"/>
              </a:lnSpc>
              <a:spcBef>
                <a:spcPts val="0"/>
              </a:spcBef>
              <a:spcAft>
                <a:spcPts val="0"/>
              </a:spcAft>
              <a:buNone/>
            </a:pPr>
            <a:r>
              <a:rPr lang="en" sz="1300">
                <a:solidFill>
                  <a:schemeClr val="accent5"/>
                </a:solidFill>
              </a:rPr>
              <a:t>Number of steps=30</a:t>
            </a:r>
            <a:endParaRPr sz="1300">
              <a:solidFill>
                <a:schemeClr val="accent5"/>
              </a:solidFill>
            </a:endParaRPr>
          </a:p>
          <a:p>
            <a:pPr indent="0" lvl="0" marL="457200" rtl="0" algn="l">
              <a:lnSpc>
                <a:spcPct val="100000"/>
              </a:lnSpc>
              <a:spcBef>
                <a:spcPts val="0"/>
              </a:spcBef>
              <a:spcAft>
                <a:spcPts val="0"/>
              </a:spcAft>
              <a:buNone/>
            </a:pPr>
            <a:r>
              <a:rPr lang="en" sz="1300">
                <a:solidFill>
                  <a:schemeClr val="accent5"/>
                </a:solidFill>
              </a:rPr>
              <a:t>So, it will consider 30 data points as input and predict the consequent data points as output . The process continues for the entire sequence.</a:t>
            </a:r>
            <a:endParaRPr sz="1300">
              <a:solidFill>
                <a:schemeClr val="accent5"/>
              </a:solidFill>
            </a:endParaRPr>
          </a:p>
          <a:p>
            <a:pPr indent="0" lvl="0" marL="457200" rtl="0" algn="l">
              <a:lnSpc>
                <a:spcPct val="100000"/>
              </a:lnSpc>
              <a:spcBef>
                <a:spcPts val="0"/>
              </a:spcBef>
              <a:spcAft>
                <a:spcPts val="0"/>
              </a:spcAft>
              <a:buNone/>
            </a:pPr>
            <a:r>
              <a:t/>
            </a:r>
            <a:endParaRPr sz="1300">
              <a:solidFill>
                <a:schemeClr val="accent5"/>
              </a:solidFill>
            </a:endParaRPr>
          </a:p>
          <a:p>
            <a:pPr indent="0" lvl="0" marL="457200" rtl="0" algn="l">
              <a:lnSpc>
                <a:spcPct val="100000"/>
              </a:lnSpc>
              <a:spcBef>
                <a:spcPts val="0"/>
              </a:spcBef>
              <a:spcAft>
                <a:spcPts val="0"/>
              </a:spcAft>
              <a:buNone/>
            </a:pPr>
            <a:r>
              <a:rPr lang="en" sz="1300">
                <a:solidFill>
                  <a:schemeClr val="accent5"/>
                </a:solidFill>
              </a:rPr>
              <a:t>The split sequence function is used to divide the historical stock price data into smaller chunks, which are fed into the RNN model one at a time. This helps the model learn and identify patterns in the data that may be relevant for making predictions.</a:t>
            </a:r>
            <a:endParaRPr sz="1300">
              <a:solidFill>
                <a:schemeClr val="accent5"/>
              </a:solidFill>
            </a:endParaRPr>
          </a:p>
          <a:p>
            <a:pPr indent="0" lvl="0" marL="457200" rtl="0" algn="l">
              <a:lnSpc>
                <a:spcPct val="100000"/>
              </a:lnSpc>
              <a:spcBef>
                <a:spcPts val="0"/>
              </a:spcBef>
              <a:spcAft>
                <a:spcPts val="0"/>
              </a:spcAft>
              <a:buNone/>
            </a:pPr>
            <a:r>
              <a:t/>
            </a:r>
            <a:endParaRPr sz="1300">
              <a:solidFill>
                <a:schemeClr val="accent5"/>
              </a:solidFill>
            </a:endParaRPr>
          </a:p>
          <a:p>
            <a:pPr indent="-311150" lvl="0" marL="457200" rtl="0" algn="l">
              <a:lnSpc>
                <a:spcPct val="100000"/>
              </a:lnSpc>
              <a:spcBef>
                <a:spcPts val="0"/>
              </a:spcBef>
              <a:spcAft>
                <a:spcPts val="0"/>
              </a:spcAft>
              <a:buClr>
                <a:schemeClr val="accent5"/>
              </a:buClr>
              <a:buSzPts val="1300"/>
              <a:buAutoNum type="arabicPeriod"/>
            </a:pPr>
            <a:r>
              <a:rPr lang="en" sz="1300">
                <a:solidFill>
                  <a:schemeClr val="accent5"/>
                </a:solidFill>
              </a:rPr>
              <a:t>The Data was then reshaped in order to use it for model application.</a:t>
            </a:r>
            <a:endParaRPr sz="13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0"/>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RNN Model Application</a:t>
            </a:r>
            <a:endParaRPr/>
          </a:p>
        </p:txBody>
      </p:sp>
      <p:sp>
        <p:nvSpPr>
          <p:cNvPr id="793" name="Google Shape;793;p50"/>
          <p:cNvSpPr txBox="1"/>
          <p:nvPr>
            <p:ph type="title"/>
          </p:nvPr>
        </p:nvSpPr>
        <p:spPr>
          <a:xfrm>
            <a:off x="1418425" y="2018925"/>
            <a:ext cx="16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LSTM</a:t>
            </a:r>
            <a:endParaRPr sz="2000"/>
          </a:p>
          <a:p>
            <a:pPr indent="0" lvl="0" marL="0" rtl="0" algn="ctr">
              <a:spcBef>
                <a:spcPts val="0"/>
              </a:spcBef>
              <a:spcAft>
                <a:spcPts val="0"/>
              </a:spcAft>
              <a:buNone/>
            </a:pPr>
            <a:r>
              <a:t/>
            </a:r>
            <a:endParaRPr/>
          </a:p>
        </p:txBody>
      </p:sp>
      <p:sp>
        <p:nvSpPr>
          <p:cNvPr id="794" name="Google Shape;794;p50"/>
          <p:cNvSpPr txBox="1"/>
          <p:nvPr>
            <p:ph type="title"/>
          </p:nvPr>
        </p:nvSpPr>
        <p:spPr>
          <a:xfrm>
            <a:off x="3627650" y="1797225"/>
            <a:ext cx="1846800" cy="10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Bidirectional LSTM</a:t>
            </a:r>
            <a:endParaRPr sz="1900"/>
          </a:p>
          <a:p>
            <a:pPr indent="0" lvl="0" marL="0" rtl="0" algn="ctr">
              <a:spcBef>
                <a:spcPts val="0"/>
              </a:spcBef>
              <a:spcAft>
                <a:spcPts val="0"/>
              </a:spcAft>
              <a:buNone/>
            </a:pPr>
            <a:r>
              <a:t/>
            </a:r>
            <a:endParaRPr/>
          </a:p>
        </p:txBody>
      </p:sp>
      <p:sp>
        <p:nvSpPr>
          <p:cNvPr id="795" name="Google Shape;795;p50"/>
          <p:cNvSpPr txBox="1"/>
          <p:nvPr>
            <p:ph type="title"/>
          </p:nvPr>
        </p:nvSpPr>
        <p:spPr>
          <a:xfrm>
            <a:off x="6325300" y="2032327"/>
            <a:ext cx="117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GRU</a:t>
            </a:r>
            <a:endParaRPr sz="2300"/>
          </a:p>
          <a:p>
            <a:pPr indent="0" lvl="0" marL="0" rtl="0" algn="ctr">
              <a:spcBef>
                <a:spcPts val="0"/>
              </a:spcBef>
              <a:spcAft>
                <a:spcPts val="0"/>
              </a:spcAft>
              <a:buNone/>
            </a:pPr>
            <a:r>
              <a:t/>
            </a:r>
            <a:endParaRPr/>
          </a:p>
        </p:txBody>
      </p:sp>
      <p:sp>
        <p:nvSpPr>
          <p:cNvPr id="796" name="Google Shape;796;p50"/>
          <p:cNvSpPr txBox="1"/>
          <p:nvPr>
            <p:ph type="title"/>
          </p:nvPr>
        </p:nvSpPr>
        <p:spPr>
          <a:xfrm>
            <a:off x="1135750" y="3760078"/>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Long Short Term Memory Network (LSTM)</a:t>
            </a:r>
            <a:endParaRPr sz="1600"/>
          </a:p>
        </p:txBody>
      </p:sp>
      <p:sp>
        <p:nvSpPr>
          <p:cNvPr id="797" name="Google Shape;797;p50"/>
          <p:cNvSpPr txBox="1"/>
          <p:nvPr>
            <p:ph idx="4294967295" type="title"/>
          </p:nvPr>
        </p:nvSpPr>
        <p:spPr>
          <a:xfrm>
            <a:off x="3441527" y="3760078"/>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Bidirectional </a:t>
            </a:r>
            <a:r>
              <a:rPr lang="en" sz="1600">
                <a:solidFill>
                  <a:schemeClr val="dk1"/>
                </a:solidFill>
              </a:rPr>
              <a:t>Long Short Term Memory Network </a:t>
            </a:r>
            <a:endParaRPr sz="1600"/>
          </a:p>
        </p:txBody>
      </p:sp>
      <p:sp>
        <p:nvSpPr>
          <p:cNvPr id="798" name="Google Shape;798;p50"/>
          <p:cNvSpPr txBox="1"/>
          <p:nvPr>
            <p:ph idx="4294967295" type="title"/>
          </p:nvPr>
        </p:nvSpPr>
        <p:spPr>
          <a:xfrm>
            <a:off x="5768152" y="3758618"/>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Gated recurrent units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1"/>
          <p:cNvSpPr txBox="1"/>
          <p:nvPr>
            <p:ph type="title"/>
          </p:nvPr>
        </p:nvSpPr>
        <p:spPr>
          <a:xfrm>
            <a:off x="5340125" y="2285400"/>
            <a:ext cx="375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MODEL</a:t>
            </a:r>
            <a:endParaRPr/>
          </a:p>
        </p:txBody>
      </p:sp>
      <p:sp>
        <p:nvSpPr>
          <p:cNvPr id="804" name="Google Shape;804;p51"/>
          <p:cNvSpPr txBox="1"/>
          <p:nvPr>
            <p:ph idx="1" type="subTitle"/>
          </p:nvPr>
        </p:nvSpPr>
        <p:spPr>
          <a:xfrm>
            <a:off x="58900" y="1392350"/>
            <a:ext cx="4075800" cy="367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Font typeface="Arial"/>
              <a:buChar char="●"/>
            </a:pPr>
            <a:r>
              <a:rPr lang="en">
                <a:solidFill>
                  <a:schemeClr val="accent5"/>
                </a:solidFill>
                <a:latin typeface="Arial"/>
                <a:ea typeface="Arial"/>
                <a:cs typeface="Arial"/>
                <a:sym typeface="Arial"/>
              </a:rPr>
              <a:t>LSTM is a type of recurrent neural network (RNN) architecture used for sequence prediction tasks.</a:t>
            </a:r>
            <a:endParaRPr>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Char char="●"/>
            </a:pPr>
            <a:r>
              <a:rPr lang="en">
                <a:solidFill>
                  <a:schemeClr val="accent5"/>
                </a:solidFill>
                <a:latin typeface="Arial"/>
                <a:ea typeface="Arial"/>
                <a:cs typeface="Arial"/>
                <a:sym typeface="Arial"/>
              </a:rPr>
              <a:t>It uses memory cells and gating mechanisms to selectively remember or forget information from previous timesteps.</a:t>
            </a:r>
            <a:endParaRPr>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Char char="●"/>
            </a:pPr>
            <a:r>
              <a:rPr lang="en">
                <a:solidFill>
                  <a:schemeClr val="accent5"/>
                </a:solidFill>
                <a:latin typeface="Arial"/>
                <a:ea typeface="Arial"/>
                <a:cs typeface="Arial"/>
                <a:sym typeface="Arial"/>
              </a:rPr>
              <a:t>The LSTM architecture includes input, forget, and output gates, which control the flow of information in and out of the memory cell.</a:t>
            </a:r>
            <a:endParaRPr>
              <a:solidFill>
                <a:schemeClr val="accent5"/>
              </a:solidFill>
              <a:latin typeface="Arial"/>
              <a:ea typeface="Arial"/>
              <a:cs typeface="Arial"/>
              <a:sym typeface="Arial"/>
            </a:endParaRPr>
          </a:p>
          <a:p>
            <a:pPr indent="0" lvl="0" marL="457200" rtl="0" algn="l">
              <a:spcBef>
                <a:spcPts val="0"/>
              </a:spcBef>
              <a:spcAft>
                <a:spcPts val="0"/>
              </a:spcAft>
              <a:buNone/>
            </a:pPr>
            <a:r>
              <a:t/>
            </a:r>
            <a:endParaRPr>
              <a:solidFill>
                <a:schemeClr val="accent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52"/>
          <p:cNvSpPr txBox="1"/>
          <p:nvPr>
            <p:ph idx="1" type="subTitle"/>
          </p:nvPr>
        </p:nvSpPr>
        <p:spPr>
          <a:xfrm>
            <a:off x="5162875" y="162425"/>
            <a:ext cx="3871500" cy="4565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Sequential() function in Keras is used to create a sequential model, to which LSTM layers can be added using the LSTM() function.</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return_sequences=True argument is used to specify that the LSTM layer should output a sequence rather than a single value.</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final output is generated using a dense layer with a single unit and linear activation function.</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model is compiled using the compile() function, with the Adam optimizer and mean squared error (MSE) loss function.</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model is trained using the fit() function.</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predicted values can be obtained using the predict() function.</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model is evaluated using the using RMSE</a:t>
            </a:r>
            <a:endParaRPr sz="1300">
              <a:solidFill>
                <a:schemeClr val="accent5"/>
              </a:solidFill>
              <a:latin typeface="Arial"/>
              <a:ea typeface="Arial"/>
              <a:cs typeface="Arial"/>
              <a:sym typeface="Arial"/>
            </a:endParaRPr>
          </a:p>
          <a:p>
            <a:pPr indent="-311150" lvl="0" marL="457200" rtl="0" algn="l">
              <a:lnSpc>
                <a:spcPct val="10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As you can see above, the model can predict the trend of the actual stock prices very closely.</a:t>
            </a:r>
            <a:endParaRPr sz="1300">
              <a:solidFill>
                <a:schemeClr val="accent5"/>
              </a:solidFill>
              <a:latin typeface="Arial"/>
              <a:ea typeface="Arial"/>
              <a:cs typeface="Arial"/>
              <a:sym typeface="Arial"/>
            </a:endParaRPr>
          </a:p>
        </p:txBody>
      </p:sp>
      <p:pic>
        <p:nvPicPr>
          <p:cNvPr id="810" name="Google Shape;810;p52"/>
          <p:cNvPicPr preferRelativeResize="0"/>
          <p:nvPr/>
        </p:nvPicPr>
        <p:blipFill>
          <a:blip r:embed="rId3">
            <a:alphaModFix/>
          </a:blip>
          <a:stretch>
            <a:fillRect/>
          </a:stretch>
        </p:blipFill>
        <p:spPr>
          <a:xfrm>
            <a:off x="172475" y="996250"/>
            <a:ext cx="3747425" cy="3037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3"/>
          <p:cNvSpPr txBox="1"/>
          <p:nvPr>
            <p:ph type="title"/>
          </p:nvPr>
        </p:nvSpPr>
        <p:spPr>
          <a:xfrm>
            <a:off x="4579300" y="1975975"/>
            <a:ext cx="4622400" cy="13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BIDIRECTIONAL</a:t>
            </a:r>
            <a:endParaRPr/>
          </a:p>
          <a:p>
            <a:pPr indent="0" lvl="0" marL="0" rtl="0" algn="ctr">
              <a:spcBef>
                <a:spcPts val="0"/>
              </a:spcBef>
              <a:spcAft>
                <a:spcPts val="0"/>
              </a:spcAft>
              <a:buClr>
                <a:schemeClr val="dk1"/>
              </a:buClr>
              <a:buSzPts val="1100"/>
              <a:buFont typeface="Arial"/>
              <a:buNone/>
            </a:pPr>
            <a:r>
              <a:rPr lang="en"/>
              <a:t>LSTM</a:t>
            </a:r>
            <a:endParaRPr/>
          </a:p>
        </p:txBody>
      </p:sp>
      <p:sp>
        <p:nvSpPr>
          <p:cNvPr id="816" name="Google Shape;816;p53"/>
          <p:cNvSpPr txBox="1"/>
          <p:nvPr/>
        </p:nvSpPr>
        <p:spPr>
          <a:xfrm>
            <a:off x="147825" y="190850"/>
            <a:ext cx="4370100" cy="18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5"/>
                </a:solidFill>
              </a:rPr>
              <a:t>With the regular LSTM, we can make input flow in one direction, either backwards or forward. However, in bi-directional, we can make</a:t>
            </a:r>
            <a:r>
              <a:rPr lang="en">
                <a:solidFill>
                  <a:schemeClr val="accent5"/>
                </a:solidFill>
              </a:rPr>
              <a:t> the sequence information </a:t>
            </a:r>
            <a:r>
              <a:rPr lang="en">
                <a:solidFill>
                  <a:schemeClr val="accent5"/>
                </a:solidFill>
              </a:rPr>
              <a:t> flow in both directions to preserve the future and the past information.</a:t>
            </a:r>
            <a:endParaRPr>
              <a:solidFill>
                <a:schemeClr val="accent5"/>
              </a:solidFill>
            </a:endParaRPr>
          </a:p>
        </p:txBody>
      </p:sp>
      <p:pic>
        <p:nvPicPr>
          <p:cNvPr id="817" name="Google Shape;817;p53"/>
          <p:cNvPicPr preferRelativeResize="0"/>
          <p:nvPr/>
        </p:nvPicPr>
        <p:blipFill>
          <a:blip r:embed="rId3">
            <a:alphaModFix/>
          </a:blip>
          <a:stretch>
            <a:fillRect/>
          </a:stretch>
        </p:blipFill>
        <p:spPr>
          <a:xfrm>
            <a:off x="147825" y="2336800"/>
            <a:ext cx="4274500" cy="2052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4"/>
          <p:cNvSpPr txBox="1"/>
          <p:nvPr>
            <p:ph idx="1" type="subTitle"/>
          </p:nvPr>
        </p:nvSpPr>
        <p:spPr>
          <a:xfrm>
            <a:off x="4996125" y="914725"/>
            <a:ext cx="3871500" cy="90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accent5"/>
              </a:solidFill>
              <a:latin typeface="Arial"/>
              <a:ea typeface="Arial"/>
              <a:cs typeface="Arial"/>
              <a:sym typeface="Arial"/>
            </a:endParaRPr>
          </a:p>
          <a:p>
            <a:pPr indent="-311150" lvl="0" marL="457200" rtl="0" algn="l">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Bidirectional() function in Keras is used to create a bidirectional layer, to which LSTM layers can be added using the LSTM() function.</a:t>
            </a:r>
            <a:endParaRPr sz="1300">
              <a:solidFill>
                <a:schemeClr val="accent5"/>
              </a:solidFill>
              <a:latin typeface="Arial"/>
              <a:ea typeface="Arial"/>
              <a:cs typeface="Arial"/>
              <a:sym typeface="Arial"/>
            </a:endParaRPr>
          </a:p>
          <a:p>
            <a:pPr indent="0" lvl="0" marL="457200" rtl="0" algn="l">
              <a:spcBef>
                <a:spcPts val="0"/>
              </a:spcBef>
              <a:spcAft>
                <a:spcPts val="0"/>
              </a:spcAft>
              <a:buNone/>
            </a:pPr>
            <a:r>
              <a:t/>
            </a:r>
            <a:endParaRPr sz="1300">
              <a:solidFill>
                <a:schemeClr val="accent5"/>
              </a:solidFill>
              <a:latin typeface="Arial"/>
              <a:ea typeface="Arial"/>
              <a:cs typeface="Arial"/>
              <a:sym typeface="Arial"/>
            </a:endParaRPr>
          </a:p>
          <a:p>
            <a:pPr indent="-311150" lvl="0" marL="457200" rtl="0" algn="l">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outputs of the forward and backward LSTM layers are concatenated and fed into a dense layer for final prediction.</a:t>
            </a:r>
            <a:endParaRPr sz="1300">
              <a:solidFill>
                <a:schemeClr val="accent5"/>
              </a:solidFill>
              <a:latin typeface="Arial"/>
              <a:ea typeface="Arial"/>
              <a:cs typeface="Arial"/>
              <a:sym typeface="Arial"/>
            </a:endParaRPr>
          </a:p>
          <a:p>
            <a:pPr indent="0" lvl="0" marL="457200" rtl="0" algn="l">
              <a:spcBef>
                <a:spcPts val="0"/>
              </a:spcBef>
              <a:spcAft>
                <a:spcPts val="0"/>
              </a:spcAft>
              <a:buNone/>
            </a:pPr>
            <a:r>
              <a:t/>
            </a:r>
            <a:endParaRPr sz="1300">
              <a:solidFill>
                <a:schemeClr val="accent5"/>
              </a:solidFill>
              <a:latin typeface="Arial"/>
              <a:ea typeface="Arial"/>
              <a:cs typeface="Arial"/>
              <a:sym typeface="Arial"/>
            </a:endParaRPr>
          </a:p>
          <a:p>
            <a:pPr indent="-311150" lvl="0" marL="457200" rtl="0" algn="l">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model is compiled and trained in the same way as the standard LSTM model.</a:t>
            </a:r>
            <a:endParaRPr sz="1300">
              <a:solidFill>
                <a:schemeClr val="accent5"/>
              </a:solidFill>
              <a:latin typeface="Arial"/>
              <a:ea typeface="Arial"/>
              <a:cs typeface="Arial"/>
              <a:sym typeface="Arial"/>
            </a:endParaRPr>
          </a:p>
          <a:p>
            <a:pPr indent="0" lvl="0" marL="457200" rtl="0" algn="l">
              <a:spcBef>
                <a:spcPts val="0"/>
              </a:spcBef>
              <a:spcAft>
                <a:spcPts val="0"/>
              </a:spcAft>
              <a:buNone/>
            </a:pPr>
            <a:r>
              <a:t/>
            </a:r>
            <a:endParaRPr sz="1300">
              <a:solidFill>
                <a:schemeClr val="accent5"/>
              </a:solidFill>
              <a:latin typeface="Arial"/>
              <a:ea typeface="Arial"/>
              <a:cs typeface="Arial"/>
              <a:sym typeface="Arial"/>
            </a:endParaRPr>
          </a:p>
          <a:p>
            <a:pPr indent="-311150" lvl="0" marL="457200" rtl="0" algn="l">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We got a higher RMSE then LSTM model.</a:t>
            </a:r>
            <a:endParaRPr sz="1300">
              <a:solidFill>
                <a:schemeClr val="accent5"/>
              </a:solidFill>
              <a:latin typeface="Arial"/>
              <a:ea typeface="Arial"/>
              <a:cs typeface="Arial"/>
              <a:sym typeface="Arial"/>
            </a:endParaRPr>
          </a:p>
          <a:p>
            <a:pPr indent="0" lvl="0" marL="457200" rtl="0" algn="l">
              <a:spcBef>
                <a:spcPts val="0"/>
              </a:spcBef>
              <a:spcAft>
                <a:spcPts val="0"/>
              </a:spcAft>
              <a:buNone/>
            </a:pPr>
            <a:r>
              <a:t/>
            </a:r>
            <a:endParaRPr/>
          </a:p>
          <a:p>
            <a:pPr indent="0" lvl="0" marL="0" rtl="0" algn="l">
              <a:lnSpc>
                <a:spcPct val="135714"/>
              </a:lnSpc>
              <a:spcBef>
                <a:spcPts val="0"/>
              </a:spcBef>
              <a:spcAft>
                <a:spcPts val="0"/>
              </a:spcAft>
              <a:buNone/>
            </a:pPr>
            <a:r>
              <a:t/>
            </a:r>
            <a:endParaRPr/>
          </a:p>
        </p:txBody>
      </p:sp>
      <p:pic>
        <p:nvPicPr>
          <p:cNvPr id="823" name="Google Shape;823;p54"/>
          <p:cNvPicPr preferRelativeResize="0"/>
          <p:nvPr/>
        </p:nvPicPr>
        <p:blipFill>
          <a:blip r:embed="rId3">
            <a:alphaModFix/>
          </a:blip>
          <a:stretch>
            <a:fillRect/>
          </a:stretch>
        </p:blipFill>
        <p:spPr>
          <a:xfrm>
            <a:off x="373425" y="1316925"/>
            <a:ext cx="3395800" cy="2645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55"/>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GRU Model</a:t>
            </a:r>
            <a:endParaRPr/>
          </a:p>
          <a:p>
            <a:pPr indent="0" lvl="0" marL="0" rtl="0" algn="r">
              <a:spcBef>
                <a:spcPts val="0"/>
              </a:spcBef>
              <a:spcAft>
                <a:spcPts val="0"/>
              </a:spcAft>
              <a:buNone/>
            </a:pPr>
            <a:r>
              <a:t/>
            </a:r>
            <a:endParaRPr/>
          </a:p>
        </p:txBody>
      </p:sp>
      <p:sp>
        <p:nvSpPr>
          <p:cNvPr id="829" name="Google Shape;829;p55"/>
          <p:cNvSpPr txBox="1"/>
          <p:nvPr/>
        </p:nvSpPr>
        <p:spPr>
          <a:xfrm>
            <a:off x="80375" y="874000"/>
            <a:ext cx="46734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Char char="●"/>
            </a:pPr>
            <a:r>
              <a:rPr lang="en" sz="1300">
                <a:solidFill>
                  <a:schemeClr val="accent5"/>
                </a:solidFill>
              </a:rPr>
              <a:t>GRU is a type of RNN architecture that is similar to LSTM, but with fewer gates.</a:t>
            </a:r>
            <a:endParaRPr sz="1300">
              <a:solidFill>
                <a:schemeClr val="accent5"/>
              </a:solidFill>
            </a:endParaRPr>
          </a:p>
          <a:p>
            <a:pPr indent="-311150" lvl="0" marL="457200" rtl="0" algn="l">
              <a:spcBef>
                <a:spcPts val="0"/>
              </a:spcBef>
              <a:spcAft>
                <a:spcPts val="0"/>
              </a:spcAft>
              <a:buClr>
                <a:schemeClr val="accent5"/>
              </a:buClr>
              <a:buSzPts val="1300"/>
              <a:buChar char="●"/>
            </a:pPr>
            <a:r>
              <a:rPr lang="en" sz="1300">
                <a:solidFill>
                  <a:schemeClr val="accent5"/>
                </a:solidFill>
              </a:rPr>
              <a:t>It uses memory cells to remember previous information, and includes reset and update gates that control how much of the previous memory cell should be forgotten and how much of the new input should be used to update the memory cell.</a:t>
            </a:r>
            <a:endParaRPr sz="1300">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6"/>
          <p:cNvSpPr txBox="1"/>
          <p:nvPr/>
        </p:nvSpPr>
        <p:spPr>
          <a:xfrm>
            <a:off x="612800" y="247500"/>
            <a:ext cx="3000000" cy="4617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Char char="●"/>
            </a:pPr>
            <a:r>
              <a:rPr lang="en" sz="1300">
                <a:solidFill>
                  <a:schemeClr val="accent5"/>
                </a:solidFill>
              </a:rPr>
              <a:t>The GRU architecture can be built using the GRU() function in Keras, similar to the LSTM architecture.</a:t>
            </a:r>
            <a:endParaRPr sz="1300">
              <a:solidFill>
                <a:schemeClr val="accent5"/>
              </a:solidFill>
            </a:endParaRPr>
          </a:p>
          <a:p>
            <a:pPr indent="-311150" lvl="0" marL="457200" rtl="0" algn="l">
              <a:spcBef>
                <a:spcPts val="0"/>
              </a:spcBef>
              <a:spcAft>
                <a:spcPts val="0"/>
              </a:spcAft>
              <a:buClr>
                <a:schemeClr val="accent5"/>
              </a:buClr>
              <a:buSzPts val="1300"/>
              <a:buChar char="●"/>
            </a:pPr>
            <a:r>
              <a:rPr lang="en" sz="1300">
                <a:solidFill>
                  <a:schemeClr val="accent5"/>
                </a:solidFill>
              </a:rPr>
              <a:t>The final output is generated using a dense layer with a single unit and linear activation function.</a:t>
            </a:r>
            <a:endParaRPr sz="1300">
              <a:solidFill>
                <a:schemeClr val="accent5"/>
              </a:solidFill>
            </a:endParaRPr>
          </a:p>
          <a:p>
            <a:pPr indent="-311150" lvl="0" marL="457200" rtl="0" algn="l">
              <a:spcBef>
                <a:spcPts val="0"/>
              </a:spcBef>
              <a:spcAft>
                <a:spcPts val="0"/>
              </a:spcAft>
              <a:buClr>
                <a:schemeClr val="accent5"/>
              </a:buClr>
              <a:buSzPts val="1300"/>
              <a:buChar char="●"/>
            </a:pPr>
            <a:r>
              <a:rPr lang="en" sz="1300">
                <a:solidFill>
                  <a:schemeClr val="accent5"/>
                </a:solidFill>
              </a:rPr>
              <a:t>The model is compiled using the Adam optimizer and MSE loss function, and can be trained and evaluated in the same way as the LSTM model.</a:t>
            </a:r>
            <a:endParaRPr sz="1300">
              <a:solidFill>
                <a:schemeClr val="accent5"/>
              </a:solidFill>
            </a:endParaRPr>
          </a:p>
          <a:p>
            <a:pPr indent="-311150" lvl="0" marL="457200" rtl="0" algn="l">
              <a:spcBef>
                <a:spcPts val="0"/>
              </a:spcBef>
              <a:spcAft>
                <a:spcPts val="0"/>
              </a:spcAft>
              <a:buClr>
                <a:schemeClr val="accent5"/>
              </a:buClr>
              <a:buSzPts val="1300"/>
              <a:buChar char="●"/>
            </a:pPr>
            <a:r>
              <a:rPr lang="en" sz="1300">
                <a:solidFill>
                  <a:schemeClr val="accent5"/>
                </a:solidFill>
              </a:rPr>
              <a:t>On evaluation, the rmse obtained was lower than the other two models.</a:t>
            </a:r>
            <a:endParaRPr sz="1300">
              <a:solidFill>
                <a:schemeClr val="accent5"/>
              </a:solidFill>
            </a:endParaRPr>
          </a:p>
          <a:p>
            <a:pPr indent="-311150" lvl="0" marL="457200" rtl="0" algn="l">
              <a:lnSpc>
                <a:spcPct val="100000"/>
              </a:lnSpc>
              <a:spcBef>
                <a:spcPts val="0"/>
              </a:spcBef>
              <a:spcAft>
                <a:spcPts val="0"/>
              </a:spcAft>
              <a:buClr>
                <a:schemeClr val="accent5"/>
              </a:buClr>
              <a:buSzPts val="1300"/>
              <a:buChar char="●"/>
            </a:pPr>
            <a:r>
              <a:rPr lang="en" sz="1300">
                <a:solidFill>
                  <a:schemeClr val="accent5"/>
                </a:solidFill>
              </a:rPr>
              <a:t>The</a:t>
            </a:r>
            <a:r>
              <a:rPr lang="en" sz="1300">
                <a:solidFill>
                  <a:schemeClr val="accent5"/>
                </a:solidFill>
              </a:rPr>
              <a:t> difference between the predicted and true value of stocks is also low, as seen from the graph.</a:t>
            </a:r>
            <a:endParaRPr sz="1300">
              <a:solidFill>
                <a:schemeClr val="accent5"/>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835" name="Google Shape;835;p56"/>
          <p:cNvPicPr preferRelativeResize="0"/>
          <p:nvPr/>
        </p:nvPicPr>
        <p:blipFill>
          <a:blip r:embed="rId3">
            <a:alphaModFix/>
          </a:blip>
          <a:stretch>
            <a:fillRect/>
          </a:stretch>
        </p:blipFill>
        <p:spPr>
          <a:xfrm>
            <a:off x="5131800" y="152400"/>
            <a:ext cx="3859800" cy="20938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9"/>
          <p:cNvSpPr txBox="1"/>
          <p:nvPr>
            <p:ph type="title"/>
          </p:nvPr>
        </p:nvSpPr>
        <p:spPr>
          <a:xfrm>
            <a:off x="193500" y="127800"/>
            <a:ext cx="87570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88" name="Google Shape;488;p39"/>
          <p:cNvSpPr txBox="1"/>
          <p:nvPr>
            <p:ph idx="2" type="title"/>
          </p:nvPr>
        </p:nvSpPr>
        <p:spPr>
          <a:xfrm>
            <a:off x="1120050" y="1827650"/>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89" name="Google Shape;489;p39"/>
          <p:cNvSpPr txBox="1"/>
          <p:nvPr>
            <p:ph idx="3" type="title"/>
          </p:nvPr>
        </p:nvSpPr>
        <p:spPr>
          <a:xfrm>
            <a:off x="1136550" y="1261027"/>
            <a:ext cx="2240100" cy="6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90" name="Google Shape;490;p39"/>
          <p:cNvSpPr txBox="1"/>
          <p:nvPr>
            <p:ph idx="4" type="title"/>
          </p:nvPr>
        </p:nvSpPr>
        <p:spPr>
          <a:xfrm>
            <a:off x="1051675" y="3604000"/>
            <a:ext cx="24099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FLOW</a:t>
            </a:r>
            <a:endParaRPr/>
          </a:p>
        </p:txBody>
      </p:sp>
      <p:sp>
        <p:nvSpPr>
          <p:cNvPr id="491" name="Google Shape;491;p39"/>
          <p:cNvSpPr txBox="1"/>
          <p:nvPr>
            <p:ph idx="6" type="title"/>
          </p:nvPr>
        </p:nvSpPr>
        <p:spPr>
          <a:xfrm>
            <a:off x="1136550" y="3036281"/>
            <a:ext cx="22401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92" name="Google Shape;492;p39"/>
          <p:cNvSpPr txBox="1"/>
          <p:nvPr>
            <p:ph idx="7" type="title"/>
          </p:nvPr>
        </p:nvSpPr>
        <p:spPr>
          <a:xfrm>
            <a:off x="3528725" y="1817425"/>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EXPEDIA</a:t>
            </a:r>
            <a:endParaRPr/>
          </a:p>
        </p:txBody>
      </p:sp>
      <p:sp>
        <p:nvSpPr>
          <p:cNvPr id="493" name="Google Shape;493;p39"/>
          <p:cNvSpPr txBox="1"/>
          <p:nvPr>
            <p:ph idx="9" type="title"/>
          </p:nvPr>
        </p:nvSpPr>
        <p:spPr>
          <a:xfrm>
            <a:off x="3442327" y="1235450"/>
            <a:ext cx="2240100" cy="6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4" name="Google Shape;494;p39"/>
          <p:cNvSpPr txBox="1"/>
          <p:nvPr>
            <p:ph idx="13" type="title"/>
          </p:nvPr>
        </p:nvSpPr>
        <p:spPr>
          <a:xfrm>
            <a:off x="3442327" y="3604003"/>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RNN MODELS</a:t>
            </a:r>
            <a:endParaRPr/>
          </a:p>
        </p:txBody>
      </p:sp>
      <p:sp>
        <p:nvSpPr>
          <p:cNvPr id="495" name="Google Shape;495;p39"/>
          <p:cNvSpPr txBox="1"/>
          <p:nvPr>
            <p:ph idx="15" type="title"/>
          </p:nvPr>
        </p:nvSpPr>
        <p:spPr>
          <a:xfrm>
            <a:off x="3442327" y="3012050"/>
            <a:ext cx="2240100" cy="6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96" name="Google Shape;496;p39"/>
          <p:cNvSpPr txBox="1"/>
          <p:nvPr>
            <p:ph idx="16" type="title"/>
          </p:nvPr>
        </p:nvSpPr>
        <p:spPr>
          <a:xfrm>
            <a:off x="5682425" y="1826175"/>
            <a:ext cx="24099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497" name="Google Shape;497;p39"/>
          <p:cNvSpPr txBox="1"/>
          <p:nvPr>
            <p:ph idx="18" type="title"/>
          </p:nvPr>
        </p:nvSpPr>
        <p:spPr>
          <a:xfrm>
            <a:off x="5768951" y="1264506"/>
            <a:ext cx="2240100" cy="6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98" name="Google Shape;498;p39"/>
          <p:cNvSpPr txBox="1"/>
          <p:nvPr>
            <p:ph idx="19" type="title"/>
          </p:nvPr>
        </p:nvSpPr>
        <p:spPr>
          <a:xfrm>
            <a:off x="5768952" y="3602543"/>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99" name="Google Shape;499;p39"/>
          <p:cNvSpPr txBox="1"/>
          <p:nvPr>
            <p:ph idx="21" type="title"/>
          </p:nvPr>
        </p:nvSpPr>
        <p:spPr>
          <a:xfrm>
            <a:off x="5768951" y="3039614"/>
            <a:ext cx="22401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57"/>
          <p:cNvSpPr txBox="1"/>
          <p:nvPr>
            <p:ph type="title"/>
          </p:nvPr>
        </p:nvSpPr>
        <p:spPr>
          <a:xfrm>
            <a:off x="4815300" y="453025"/>
            <a:ext cx="387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41" name="Google Shape;841;p57"/>
          <p:cNvSpPr txBox="1"/>
          <p:nvPr>
            <p:ph idx="1" type="subTitle"/>
          </p:nvPr>
        </p:nvSpPr>
        <p:spPr>
          <a:xfrm>
            <a:off x="4915750" y="1409550"/>
            <a:ext cx="3871500" cy="212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Based on the analysis conducted on the stock price dataset, it was found that the GRU model achieved the lowest mean squared error among the models that were evaluated. It was relatively fast in terms of training/fitting, time and complexity.</a:t>
            </a:r>
            <a:endParaRPr sz="1300"/>
          </a:p>
          <a:p>
            <a:pPr indent="0" lvl="0" marL="0" rtl="0" algn="ctr">
              <a:spcBef>
                <a:spcPts val="0"/>
              </a:spcBef>
              <a:spcAft>
                <a:spcPts val="0"/>
              </a:spcAft>
              <a:buNone/>
            </a:pPr>
            <a:r>
              <a:t/>
            </a:r>
            <a:endParaRPr/>
          </a:p>
        </p:txBody>
      </p:sp>
      <p:sp>
        <p:nvSpPr>
          <p:cNvPr id="842" name="Google Shape;842;p57"/>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5" name="Google Shape;845;p57"/>
          <p:cNvPicPr preferRelativeResize="0"/>
          <p:nvPr/>
        </p:nvPicPr>
        <p:blipFill>
          <a:blip r:embed="rId3">
            <a:alphaModFix/>
          </a:blip>
          <a:stretch>
            <a:fillRect/>
          </a:stretch>
        </p:blipFill>
        <p:spPr>
          <a:xfrm>
            <a:off x="758350" y="-684053"/>
            <a:ext cx="2659274" cy="4218799"/>
          </a:xfrm>
          <a:prstGeom prst="rect">
            <a:avLst/>
          </a:prstGeom>
          <a:noFill/>
          <a:ln>
            <a:noFill/>
          </a:ln>
        </p:spPr>
      </p:pic>
      <p:grpSp>
        <p:nvGrpSpPr>
          <p:cNvPr id="846" name="Google Shape;846;p57"/>
          <p:cNvGrpSpPr/>
          <p:nvPr/>
        </p:nvGrpSpPr>
        <p:grpSpPr>
          <a:xfrm>
            <a:off x="650744" y="2361251"/>
            <a:ext cx="2874486" cy="1635782"/>
            <a:chOff x="5766424" y="4376506"/>
            <a:chExt cx="358160" cy="255615"/>
          </a:xfrm>
        </p:grpSpPr>
        <p:sp>
          <p:nvSpPr>
            <p:cNvPr id="847" name="Google Shape;847;p57"/>
            <p:cNvSpPr/>
            <p:nvPr/>
          </p:nvSpPr>
          <p:spPr>
            <a:xfrm>
              <a:off x="5766424" y="4485327"/>
              <a:ext cx="64862" cy="146793"/>
            </a:xfrm>
            <a:custGeom>
              <a:rect b="b" l="l" r="r" t="t"/>
              <a:pathLst>
                <a:path extrusionOk="0" h="5590" w="247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5766661" y="4485327"/>
              <a:ext cx="30961" cy="146793"/>
            </a:xfrm>
            <a:custGeom>
              <a:rect b="b" l="l" r="r" t="t"/>
              <a:pathLst>
                <a:path extrusionOk="0" h="5590" w="1179">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5864190" y="4449115"/>
              <a:ext cx="64862" cy="183006"/>
            </a:xfrm>
            <a:custGeom>
              <a:rect b="b" l="l" r="r" t="t"/>
              <a:pathLst>
                <a:path extrusionOk="0" h="6969" w="247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a:off x="5864190" y="4449115"/>
              <a:ext cx="30934" cy="183006"/>
            </a:xfrm>
            <a:custGeom>
              <a:rect b="b" l="l" r="r" t="t"/>
              <a:pathLst>
                <a:path extrusionOk="0" h="6969" w="1178">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5962193" y="4412692"/>
              <a:ext cx="64626" cy="219429"/>
            </a:xfrm>
            <a:custGeom>
              <a:rect b="b" l="l" r="r" t="t"/>
              <a:pathLst>
                <a:path extrusionOk="0" h="8356" w="2461">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5962193" y="4412692"/>
              <a:ext cx="30698" cy="219429"/>
            </a:xfrm>
            <a:custGeom>
              <a:rect b="b" l="l" r="r" t="t"/>
              <a:pathLst>
                <a:path extrusionOk="0" h="8356" w="1169">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6059959" y="4376506"/>
              <a:ext cx="64626" cy="255615"/>
            </a:xfrm>
            <a:custGeom>
              <a:rect b="b" l="l" r="r" t="t"/>
              <a:pathLst>
                <a:path extrusionOk="0" h="9734" w="2461">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6059959" y="4376506"/>
              <a:ext cx="30934" cy="255615"/>
            </a:xfrm>
            <a:custGeom>
              <a:rect b="b" l="l" r="r" t="t"/>
              <a:pathLst>
                <a:path extrusionOk="0" h="9734" w="1178">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0"/>
          <p:cNvSpPr txBox="1"/>
          <p:nvPr>
            <p:ph type="title"/>
          </p:nvPr>
        </p:nvSpPr>
        <p:spPr>
          <a:xfrm>
            <a:off x="-135950" y="1962750"/>
            <a:ext cx="420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INTRODUCTION</a:t>
            </a:r>
            <a:endParaRPr sz="3400"/>
          </a:p>
        </p:txBody>
      </p:sp>
      <p:sp>
        <p:nvSpPr>
          <p:cNvPr id="505" name="Google Shape;505;p40"/>
          <p:cNvSpPr txBox="1"/>
          <p:nvPr/>
        </p:nvSpPr>
        <p:spPr>
          <a:xfrm>
            <a:off x="4813850" y="951700"/>
            <a:ext cx="4035600" cy="2447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Font typeface="Arial"/>
              <a:buChar char="●"/>
            </a:pPr>
            <a:r>
              <a:rPr lang="en" sz="1300">
                <a:solidFill>
                  <a:schemeClr val="accent5"/>
                </a:solidFill>
                <a:highlight>
                  <a:srgbClr val="FFFFFF"/>
                </a:highlight>
              </a:rPr>
              <a:t>A stock market is a public market where you can buy and sell shares for publicly listed companies. The stock exchange is the mediator that allows the buying and selling of shares. </a:t>
            </a:r>
            <a:endParaRPr sz="1300">
              <a:solidFill>
                <a:schemeClr val="accent5"/>
              </a:solidFill>
              <a:highlight>
                <a:srgbClr val="FFFFFF"/>
              </a:highlight>
            </a:endParaRPr>
          </a:p>
          <a:p>
            <a:pPr indent="0" lvl="0" marL="914400" rtl="0" algn="l">
              <a:spcBef>
                <a:spcPts val="0"/>
              </a:spcBef>
              <a:spcAft>
                <a:spcPts val="0"/>
              </a:spcAft>
              <a:buNone/>
            </a:pPr>
            <a:r>
              <a:t/>
            </a:r>
            <a:endParaRPr sz="1300">
              <a:solidFill>
                <a:schemeClr val="accent5"/>
              </a:solidFill>
              <a:highlight>
                <a:srgbClr val="FFFFFF"/>
              </a:highlight>
            </a:endParaRPr>
          </a:p>
          <a:p>
            <a:pPr indent="-311150" lvl="0" marL="457200" rtl="0" algn="l">
              <a:spcBef>
                <a:spcPts val="0"/>
              </a:spcBef>
              <a:spcAft>
                <a:spcPts val="0"/>
              </a:spcAft>
              <a:buClr>
                <a:schemeClr val="accent5"/>
              </a:buClr>
              <a:buSzPts val="1300"/>
              <a:buFont typeface="Arial"/>
              <a:buChar char="●"/>
            </a:pPr>
            <a:r>
              <a:rPr lang="en" sz="1300">
                <a:solidFill>
                  <a:schemeClr val="accent5"/>
                </a:solidFill>
                <a:highlight>
                  <a:srgbClr val="FFFFFF"/>
                </a:highlight>
              </a:rPr>
              <a:t>Stock Price Prediction using machine learning helps you discover the future value of company stock.</a:t>
            </a:r>
            <a:endParaRPr sz="1300">
              <a:solidFill>
                <a:schemeClr val="accent5"/>
              </a:solidFill>
              <a:highlight>
                <a:srgbClr val="FFFFFF"/>
              </a:highlight>
            </a:endParaRPr>
          </a:p>
          <a:p>
            <a:pPr indent="0" lvl="0" marL="914400" rtl="0" algn="l">
              <a:spcBef>
                <a:spcPts val="0"/>
              </a:spcBef>
              <a:spcAft>
                <a:spcPts val="0"/>
              </a:spcAft>
              <a:buNone/>
            </a:pPr>
            <a:r>
              <a:t/>
            </a:r>
            <a:endParaRPr>
              <a:solidFill>
                <a:schemeClr val="accent5"/>
              </a:solidFill>
              <a:highlight>
                <a:srgbClr val="FFFFFF"/>
              </a:highlight>
            </a:endParaRPr>
          </a:p>
          <a:p>
            <a:pPr indent="0" lvl="0" marL="914400" rtl="0" algn="l">
              <a:spcBef>
                <a:spcPts val="0"/>
              </a:spcBef>
              <a:spcAft>
                <a:spcPts val="0"/>
              </a:spcAft>
              <a:buNone/>
            </a:pPr>
            <a:r>
              <a:t/>
            </a:r>
            <a:endParaRPr sz="16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pic>
        <p:nvPicPr>
          <p:cNvPr id="510" name="Google Shape;510;p41"/>
          <p:cNvPicPr preferRelativeResize="0"/>
          <p:nvPr/>
        </p:nvPicPr>
        <p:blipFill rotWithShape="1">
          <a:blip r:embed="rId3">
            <a:alphaModFix/>
          </a:blip>
          <a:srcRect b="0" l="8116" r="8124" t="0"/>
          <a:stretch/>
        </p:blipFill>
        <p:spPr>
          <a:xfrm>
            <a:off x="3410850" y="9925"/>
            <a:ext cx="5733151" cy="5133575"/>
          </a:xfrm>
          <a:prstGeom prst="rect">
            <a:avLst/>
          </a:prstGeom>
          <a:noFill/>
          <a:ln>
            <a:noFill/>
          </a:ln>
        </p:spPr>
      </p:pic>
      <p:sp>
        <p:nvSpPr>
          <p:cNvPr id="511" name="Google Shape;511;p41"/>
          <p:cNvSpPr/>
          <p:nvPr/>
        </p:nvSpPr>
        <p:spPr>
          <a:xfrm>
            <a:off x="-4249325" y="-9491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txBox="1"/>
          <p:nvPr>
            <p:ph type="title"/>
          </p:nvPr>
        </p:nvSpPr>
        <p:spPr>
          <a:xfrm>
            <a:off x="0" y="1951150"/>
            <a:ext cx="3449400" cy="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ABOUT</a:t>
            </a:r>
            <a:endParaRPr sz="3500"/>
          </a:p>
          <a:p>
            <a:pPr indent="0" lvl="0" marL="0" rtl="0" algn="l">
              <a:spcBef>
                <a:spcPts val="0"/>
              </a:spcBef>
              <a:spcAft>
                <a:spcPts val="0"/>
              </a:spcAft>
              <a:buNone/>
            </a:pPr>
            <a:r>
              <a:rPr lang="en" sz="3500"/>
              <a:t>EXPEDIA</a:t>
            </a:r>
            <a:endParaRPr sz="35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2"/>
          <p:cNvSpPr txBox="1"/>
          <p:nvPr>
            <p:ph idx="1" type="subTitle"/>
          </p:nvPr>
        </p:nvSpPr>
        <p:spPr>
          <a:xfrm>
            <a:off x="825900" y="416900"/>
            <a:ext cx="7855800" cy="42102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Launched in 1996, Expedia is world’s leading online travel booking system, and by far the largest travel agency in the US.</a:t>
            </a:r>
            <a:endParaRPr sz="1300">
              <a:solidFill>
                <a:schemeClr val="accent5"/>
              </a:solidFill>
              <a:latin typeface="Arial"/>
              <a:ea typeface="Arial"/>
              <a:cs typeface="Arial"/>
              <a:sym typeface="Arial"/>
            </a:endParaRPr>
          </a:p>
          <a:p>
            <a:pPr indent="-311150" lvl="0" marL="457200" rtl="0" algn="just">
              <a:lnSpc>
                <a:spcPct val="15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On  November 10, 1999 Expedia announced the Initial public offering of its common stock on the Nasdaq National Market under the trading symbol EXPE. </a:t>
            </a:r>
            <a:endParaRPr sz="1300">
              <a:solidFill>
                <a:schemeClr val="accent5"/>
              </a:solidFill>
              <a:latin typeface="Arial"/>
              <a:ea typeface="Arial"/>
              <a:cs typeface="Arial"/>
              <a:sym typeface="Arial"/>
            </a:endParaRPr>
          </a:p>
          <a:p>
            <a:pPr indent="-311150" lvl="0" marL="457200" rtl="0" algn="just">
              <a:lnSpc>
                <a:spcPct val="15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Before COVID-19, travel and tourism industry had become one of the most important sectors in the world economy, but in the wake of pandemic, very few industries have</a:t>
            </a:r>
            <a:endParaRPr sz="1300">
              <a:solidFill>
                <a:schemeClr val="accent5"/>
              </a:solidFill>
              <a:latin typeface="Arial"/>
              <a:ea typeface="Arial"/>
              <a:cs typeface="Arial"/>
              <a:sym typeface="Arial"/>
            </a:endParaRPr>
          </a:p>
          <a:p>
            <a:pPr indent="0" lvl="0" marL="0" rtl="0" algn="just">
              <a:lnSpc>
                <a:spcPct val="150000"/>
              </a:lnSpc>
              <a:spcBef>
                <a:spcPts val="0"/>
              </a:spcBef>
              <a:spcAft>
                <a:spcPts val="0"/>
              </a:spcAft>
              <a:buNone/>
            </a:pPr>
            <a:r>
              <a:rPr lang="en" sz="1300">
                <a:solidFill>
                  <a:schemeClr val="accent5"/>
                </a:solidFill>
                <a:latin typeface="Arial"/>
                <a:ea typeface="Arial"/>
                <a:cs typeface="Arial"/>
                <a:sym typeface="Arial"/>
              </a:rPr>
              <a:t>          fallen as far and as fast as tourism.</a:t>
            </a:r>
            <a:endParaRPr sz="1300">
              <a:solidFill>
                <a:schemeClr val="accent5"/>
              </a:solidFill>
              <a:latin typeface="Arial"/>
              <a:ea typeface="Arial"/>
              <a:cs typeface="Arial"/>
              <a:sym typeface="Arial"/>
            </a:endParaRPr>
          </a:p>
          <a:p>
            <a:pPr indent="-311150" lvl="0" marL="457200" rtl="0" algn="just">
              <a:lnSpc>
                <a:spcPct val="15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The pandemic hit the travel giant Expedia hard as it saw its First Revenue Decline in Eight Years, where in revenue dropped by 57%. The company posted a loss in each quarter of 2020 after three consecutive profitable quarters in 2019. </a:t>
            </a:r>
            <a:endParaRPr sz="1300">
              <a:solidFill>
                <a:schemeClr val="accent5"/>
              </a:solidFill>
              <a:latin typeface="Arial"/>
              <a:ea typeface="Arial"/>
              <a:cs typeface="Arial"/>
              <a:sym typeface="Arial"/>
            </a:endParaRPr>
          </a:p>
          <a:p>
            <a:pPr indent="-311150" lvl="0" marL="457200" rtl="0" algn="just">
              <a:lnSpc>
                <a:spcPct val="150000"/>
              </a:lnSpc>
              <a:spcBef>
                <a:spcPts val="0"/>
              </a:spcBef>
              <a:spcAft>
                <a:spcPts val="0"/>
              </a:spcAft>
              <a:buClr>
                <a:schemeClr val="accent5"/>
              </a:buClr>
              <a:buSzPts val="1300"/>
              <a:buFont typeface="Arial"/>
              <a:buChar char="●"/>
            </a:pPr>
            <a:r>
              <a:rPr lang="en" sz="1300">
                <a:solidFill>
                  <a:schemeClr val="accent5"/>
                </a:solidFill>
                <a:latin typeface="Arial"/>
                <a:ea typeface="Arial"/>
                <a:cs typeface="Arial"/>
                <a:sym typeface="Arial"/>
              </a:rPr>
              <a:t>Net loss attributable to the company was $412 million, or $2.89 per share, in the quarter ended Dec. 31, compared with a profit of $76 million, or 52 cents per share, a year earlier.</a:t>
            </a:r>
            <a:endParaRPr sz="1100">
              <a:solidFill>
                <a:schemeClr val="accent5"/>
              </a:solidFill>
              <a:latin typeface="Arial"/>
              <a:ea typeface="Arial"/>
              <a:cs typeface="Arial"/>
              <a:sym typeface="Arial"/>
            </a:endParaRPr>
          </a:p>
          <a:p>
            <a:pPr indent="0" lvl="0" marL="457200" rtl="0" algn="ctr">
              <a:lnSpc>
                <a:spcPct val="100000"/>
              </a:lnSpc>
              <a:spcBef>
                <a:spcPts val="0"/>
              </a:spcBef>
              <a:spcAft>
                <a:spcPts val="0"/>
              </a:spcAft>
              <a:buNone/>
            </a:pPr>
            <a:r>
              <a:t/>
            </a:r>
            <a:endParaRPr sz="12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rPr>
              <a:t>PROBLEM STATEMENT</a:t>
            </a:r>
            <a:endParaRPr/>
          </a:p>
        </p:txBody>
      </p:sp>
      <p:sp>
        <p:nvSpPr>
          <p:cNvPr id="523" name="Google Shape;523;p43"/>
          <p:cNvSpPr txBox="1"/>
          <p:nvPr/>
        </p:nvSpPr>
        <p:spPr>
          <a:xfrm>
            <a:off x="349650" y="1779500"/>
            <a:ext cx="4259700" cy="20550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1200"/>
              </a:spcBef>
              <a:spcAft>
                <a:spcPts val="0"/>
              </a:spcAft>
              <a:buClr>
                <a:schemeClr val="accent5"/>
              </a:buClr>
              <a:buSzPts val="1300"/>
              <a:buAutoNum type="arabicPeriod"/>
            </a:pPr>
            <a:r>
              <a:rPr lang="en" sz="1300">
                <a:solidFill>
                  <a:schemeClr val="accent5"/>
                </a:solidFill>
              </a:rPr>
              <a:t>To minimise the difference between the predicted and true value of stocks</a:t>
            </a:r>
            <a:endParaRPr sz="1300">
              <a:solidFill>
                <a:schemeClr val="accent5"/>
              </a:solidFill>
            </a:endParaRPr>
          </a:p>
          <a:p>
            <a:pPr indent="-311150" lvl="0" marL="457200" rtl="0" algn="l">
              <a:lnSpc>
                <a:spcPct val="150000"/>
              </a:lnSpc>
              <a:spcBef>
                <a:spcPts val="0"/>
              </a:spcBef>
              <a:spcAft>
                <a:spcPts val="0"/>
              </a:spcAft>
              <a:buClr>
                <a:schemeClr val="accent5"/>
              </a:buClr>
              <a:buSzPts val="1300"/>
              <a:buAutoNum type="arabicPeriod"/>
            </a:pPr>
            <a:r>
              <a:rPr lang="en" sz="1300">
                <a:solidFill>
                  <a:schemeClr val="accent5"/>
                </a:solidFill>
              </a:rPr>
              <a:t>To accurately predict the future High price of Expedia stock for a given period of the time by using use Deep learning models.</a:t>
            </a:r>
            <a:endParaRPr sz="1300">
              <a:solidFill>
                <a:schemeClr val="accent5"/>
              </a:solidFill>
            </a:endParaRPr>
          </a:p>
          <a:p>
            <a:pPr indent="0" lvl="0" marL="457200" rtl="0" algn="l">
              <a:lnSpc>
                <a:spcPct val="150000"/>
              </a:lnSpc>
              <a:spcBef>
                <a:spcPts val="1200"/>
              </a:spcBef>
              <a:spcAft>
                <a:spcPts val="0"/>
              </a:spcAft>
              <a:buNone/>
            </a:pPr>
            <a:r>
              <a:t/>
            </a:r>
            <a:endParaRPr>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4"/>
          <p:cNvSpPr txBox="1"/>
          <p:nvPr>
            <p:ph type="title"/>
          </p:nvPr>
        </p:nvSpPr>
        <p:spPr>
          <a:xfrm>
            <a:off x="244400" y="241900"/>
            <a:ext cx="387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Dataset</a:t>
            </a:r>
            <a:endParaRPr/>
          </a:p>
        </p:txBody>
      </p:sp>
      <p:pic>
        <p:nvPicPr>
          <p:cNvPr id="529" name="Google Shape;529;p44"/>
          <p:cNvPicPr preferRelativeResize="0"/>
          <p:nvPr/>
        </p:nvPicPr>
        <p:blipFill>
          <a:blip r:embed="rId3">
            <a:alphaModFix/>
          </a:blip>
          <a:stretch>
            <a:fillRect/>
          </a:stretch>
        </p:blipFill>
        <p:spPr>
          <a:xfrm>
            <a:off x="294650" y="1533000"/>
            <a:ext cx="3335525" cy="3186849"/>
          </a:xfrm>
          <a:prstGeom prst="rect">
            <a:avLst/>
          </a:prstGeom>
          <a:noFill/>
          <a:ln cap="flat" cmpd="sng" w="19050">
            <a:solidFill>
              <a:schemeClr val="dk2"/>
            </a:solidFill>
            <a:prstDash val="solid"/>
            <a:round/>
            <a:headEnd len="sm" w="sm" type="none"/>
            <a:tailEnd len="sm" w="sm" type="none"/>
          </a:ln>
        </p:spPr>
      </p:pic>
      <p:sp>
        <p:nvSpPr>
          <p:cNvPr id="530" name="Google Shape;530;p44"/>
          <p:cNvSpPr txBox="1"/>
          <p:nvPr/>
        </p:nvSpPr>
        <p:spPr>
          <a:xfrm>
            <a:off x="5045050" y="0"/>
            <a:ext cx="3998400" cy="52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sz="1300">
              <a:solidFill>
                <a:srgbClr val="073763"/>
              </a:solidFill>
            </a:endParaRPr>
          </a:p>
          <a:p>
            <a:pPr indent="0" lvl="0" marL="0" rtl="0" algn="l">
              <a:lnSpc>
                <a:spcPct val="150000"/>
              </a:lnSpc>
              <a:spcBef>
                <a:spcPts val="1200"/>
              </a:spcBef>
              <a:spcAft>
                <a:spcPts val="0"/>
              </a:spcAft>
              <a:buNone/>
            </a:pPr>
            <a:r>
              <a:t/>
            </a:r>
            <a:endParaRPr sz="1300">
              <a:solidFill>
                <a:srgbClr val="073763"/>
              </a:solidFill>
            </a:endParaRPr>
          </a:p>
          <a:p>
            <a:pPr indent="-311150" lvl="0" marL="457200" rtl="0" algn="l">
              <a:lnSpc>
                <a:spcPct val="150000"/>
              </a:lnSpc>
              <a:spcBef>
                <a:spcPts val="1200"/>
              </a:spcBef>
              <a:spcAft>
                <a:spcPts val="0"/>
              </a:spcAft>
              <a:buClr>
                <a:schemeClr val="accent5"/>
              </a:buClr>
              <a:buSzPts val="1300"/>
              <a:buChar char="●"/>
            </a:pPr>
            <a:r>
              <a:rPr lang="en" sz="1300">
                <a:solidFill>
                  <a:schemeClr val="accent5"/>
                </a:solidFill>
              </a:rPr>
              <a:t>The data used in this project consists of the historical stock prices of EXPD obtained via Yahoo Finance.</a:t>
            </a:r>
            <a:endParaRPr sz="1300">
              <a:solidFill>
                <a:schemeClr val="accent5"/>
              </a:solidFill>
            </a:endParaRPr>
          </a:p>
          <a:p>
            <a:pPr indent="-311150" lvl="0" marL="457200" rtl="0" algn="l">
              <a:lnSpc>
                <a:spcPct val="150000"/>
              </a:lnSpc>
              <a:spcBef>
                <a:spcPts val="0"/>
              </a:spcBef>
              <a:spcAft>
                <a:spcPts val="0"/>
              </a:spcAft>
              <a:buClr>
                <a:schemeClr val="accent5"/>
              </a:buClr>
              <a:buSzPts val="1300"/>
              <a:buChar char="●"/>
            </a:pPr>
            <a:r>
              <a:rPr lang="en" sz="1300">
                <a:solidFill>
                  <a:schemeClr val="accent5"/>
                </a:solidFill>
              </a:rPr>
              <a:t>Dataset contains the following variables</a:t>
            </a:r>
            <a:r>
              <a:rPr lang="en" sz="1300">
                <a:solidFill>
                  <a:schemeClr val="accent5"/>
                </a:solidFill>
              </a:rPr>
              <a:t>; </a:t>
            </a:r>
            <a:r>
              <a:rPr lang="en" sz="1300">
                <a:solidFill>
                  <a:schemeClr val="accent5"/>
                </a:solidFill>
              </a:rPr>
              <a:t>Open, High, Low, Close, Adjusted Close and Volume.</a:t>
            </a:r>
            <a:endParaRPr sz="1300">
              <a:solidFill>
                <a:schemeClr val="accent5"/>
              </a:solidFill>
            </a:endParaRPr>
          </a:p>
          <a:p>
            <a:pPr indent="-311150" lvl="0" marL="457200" rtl="0" algn="l">
              <a:lnSpc>
                <a:spcPct val="150000"/>
              </a:lnSpc>
              <a:spcBef>
                <a:spcPts val="0"/>
              </a:spcBef>
              <a:spcAft>
                <a:spcPts val="0"/>
              </a:spcAft>
              <a:buClr>
                <a:schemeClr val="accent5"/>
              </a:buClr>
              <a:buSzPts val="1300"/>
              <a:buChar char="●"/>
            </a:pPr>
            <a:r>
              <a:rPr lang="en" sz="1300">
                <a:solidFill>
                  <a:schemeClr val="accent5"/>
                </a:solidFill>
              </a:rPr>
              <a:t>Dataset contains 4402 rows and 6 columns. </a:t>
            </a:r>
            <a:endParaRPr sz="1300">
              <a:solidFill>
                <a:schemeClr val="accent5"/>
              </a:solidFill>
            </a:endParaRPr>
          </a:p>
          <a:p>
            <a:pPr indent="-311150" lvl="0" marL="457200" rtl="0" algn="l">
              <a:lnSpc>
                <a:spcPct val="150000"/>
              </a:lnSpc>
              <a:spcBef>
                <a:spcPts val="0"/>
              </a:spcBef>
              <a:spcAft>
                <a:spcPts val="0"/>
              </a:spcAft>
              <a:buClr>
                <a:schemeClr val="accent5"/>
              </a:buClr>
              <a:buSzPts val="1300"/>
              <a:buChar char="●"/>
            </a:pPr>
            <a:r>
              <a:rPr lang="en" sz="1300">
                <a:solidFill>
                  <a:schemeClr val="accent5"/>
                </a:solidFill>
              </a:rPr>
              <a:t>Date range is from July 2005  to January 2023.</a:t>
            </a:r>
            <a:endParaRPr sz="1300">
              <a:solidFill>
                <a:schemeClr val="accent5"/>
              </a:solidFill>
            </a:endParaRPr>
          </a:p>
          <a:p>
            <a:pPr indent="-311150" lvl="0" marL="457200" rtl="0" algn="l">
              <a:lnSpc>
                <a:spcPct val="150000"/>
              </a:lnSpc>
              <a:spcBef>
                <a:spcPts val="0"/>
              </a:spcBef>
              <a:spcAft>
                <a:spcPts val="0"/>
              </a:spcAft>
              <a:buClr>
                <a:schemeClr val="accent5"/>
              </a:buClr>
              <a:buSzPts val="1300"/>
              <a:buChar char="●"/>
            </a:pPr>
            <a:r>
              <a:rPr lang="en" sz="1300">
                <a:solidFill>
                  <a:schemeClr val="accent5"/>
                </a:solidFill>
              </a:rPr>
              <a:t>There are no null values in the data.</a:t>
            </a:r>
            <a:endParaRPr sz="1300">
              <a:solidFill>
                <a:schemeClr val="accent5"/>
              </a:solidFill>
            </a:endParaRPr>
          </a:p>
          <a:p>
            <a:pPr indent="0" lvl="0" marL="457200" rtl="0" algn="l">
              <a:lnSpc>
                <a:spcPct val="150000"/>
              </a:lnSpc>
              <a:spcBef>
                <a:spcPts val="1200"/>
              </a:spcBef>
              <a:spcAft>
                <a:spcPts val="0"/>
              </a:spcAft>
              <a:buNone/>
            </a:pPr>
            <a:r>
              <a:t/>
            </a:r>
            <a:endParaRPr sz="1500">
              <a:solidFill>
                <a:srgbClr val="073763"/>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p:nvPr/>
        </p:nvSpPr>
        <p:spPr>
          <a:xfrm>
            <a:off x="1995224" y="1509387"/>
            <a:ext cx="755465" cy="687175"/>
          </a:xfrm>
          <a:custGeom>
            <a:rect b="b" l="l" r="r" t="t"/>
            <a:pathLst>
              <a:path extrusionOk="0" h="8309" w="9135">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537" name="Google Shape;537;p45"/>
          <p:cNvSpPr txBox="1"/>
          <p:nvPr>
            <p:ph idx="4294967295" type="subTitle"/>
          </p:nvPr>
        </p:nvSpPr>
        <p:spPr>
          <a:xfrm>
            <a:off x="1678250" y="4037750"/>
            <a:ext cx="1723500" cy="7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Highest price of stock at that date</a:t>
            </a:r>
            <a:endParaRPr sz="1400"/>
          </a:p>
          <a:p>
            <a:pPr indent="0" lvl="0" marL="0" rtl="0" algn="ctr">
              <a:spcBef>
                <a:spcPts val="1600"/>
              </a:spcBef>
              <a:spcAft>
                <a:spcPts val="1600"/>
              </a:spcAft>
              <a:buNone/>
            </a:pPr>
            <a:r>
              <a:t/>
            </a:r>
            <a:endParaRPr sz="1400"/>
          </a:p>
        </p:txBody>
      </p:sp>
      <p:sp>
        <p:nvSpPr>
          <p:cNvPr id="538" name="Google Shape;538;p45"/>
          <p:cNvSpPr txBox="1"/>
          <p:nvPr>
            <p:ph idx="4294967295" type="subTitle"/>
          </p:nvPr>
        </p:nvSpPr>
        <p:spPr>
          <a:xfrm>
            <a:off x="-170388" y="4037750"/>
            <a:ext cx="19701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Opening price </a:t>
            </a:r>
            <a:r>
              <a:rPr lang="en" sz="1400"/>
              <a:t>of stock at that date</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ctr">
              <a:spcBef>
                <a:spcPts val="1600"/>
              </a:spcBef>
              <a:spcAft>
                <a:spcPts val="1600"/>
              </a:spcAft>
              <a:buNone/>
            </a:pPr>
            <a:r>
              <a:t/>
            </a:r>
            <a:endParaRPr sz="1400"/>
          </a:p>
        </p:txBody>
      </p:sp>
      <p:sp>
        <p:nvSpPr>
          <p:cNvPr id="539" name="Google Shape;539;p45"/>
          <p:cNvSpPr txBox="1"/>
          <p:nvPr>
            <p:ph idx="4294967295" type="subTitle"/>
          </p:nvPr>
        </p:nvSpPr>
        <p:spPr>
          <a:xfrm>
            <a:off x="6312850" y="3966850"/>
            <a:ext cx="11484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Volume of traded stocks </a:t>
            </a:r>
            <a:endParaRPr sz="1400"/>
          </a:p>
          <a:p>
            <a:pPr indent="0" lvl="0" marL="0" rtl="0" algn="ctr">
              <a:spcBef>
                <a:spcPts val="1600"/>
              </a:spcBef>
              <a:spcAft>
                <a:spcPts val="1600"/>
              </a:spcAft>
              <a:buNone/>
            </a:pPr>
            <a:r>
              <a:t/>
            </a:r>
            <a:endParaRPr sz="1400"/>
          </a:p>
        </p:txBody>
      </p:sp>
      <p:sp>
        <p:nvSpPr>
          <p:cNvPr id="540" name="Google Shape;540;p45"/>
          <p:cNvSpPr txBox="1"/>
          <p:nvPr>
            <p:ph idx="4294967295" type="title"/>
          </p:nvPr>
        </p:nvSpPr>
        <p:spPr>
          <a:xfrm>
            <a:off x="-218412" y="2230354"/>
            <a:ext cx="1816500" cy="68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2600"/>
              <a:t> Open</a:t>
            </a:r>
            <a:endParaRPr sz="2600"/>
          </a:p>
        </p:txBody>
      </p:sp>
      <p:sp>
        <p:nvSpPr>
          <p:cNvPr id="541" name="Google Shape;541;p45"/>
          <p:cNvSpPr txBox="1"/>
          <p:nvPr>
            <p:ph idx="4294967295" type="title"/>
          </p:nvPr>
        </p:nvSpPr>
        <p:spPr>
          <a:xfrm>
            <a:off x="8002550" y="2230350"/>
            <a:ext cx="1475700" cy="6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Adj</a:t>
            </a:r>
            <a:endParaRPr sz="2400"/>
          </a:p>
          <a:p>
            <a:pPr indent="0" lvl="0" marL="0" rtl="0" algn="l">
              <a:spcBef>
                <a:spcPts val="0"/>
              </a:spcBef>
              <a:spcAft>
                <a:spcPts val="0"/>
              </a:spcAft>
              <a:buNone/>
            </a:pPr>
            <a:r>
              <a:rPr lang="en" sz="2400"/>
              <a:t>close</a:t>
            </a:r>
            <a:endParaRPr sz="2400"/>
          </a:p>
        </p:txBody>
      </p:sp>
      <p:sp>
        <p:nvSpPr>
          <p:cNvPr id="542" name="Google Shape;542;p45"/>
          <p:cNvSpPr txBox="1"/>
          <p:nvPr>
            <p:ph idx="4294967295" type="title"/>
          </p:nvPr>
        </p:nvSpPr>
        <p:spPr>
          <a:xfrm>
            <a:off x="5997700" y="2285925"/>
            <a:ext cx="1816500" cy="68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Volume</a:t>
            </a:r>
            <a:endParaRPr sz="2700"/>
          </a:p>
        </p:txBody>
      </p:sp>
      <p:sp>
        <p:nvSpPr>
          <p:cNvPr id="543" name="Google Shape;543;p45"/>
          <p:cNvSpPr/>
          <p:nvPr/>
        </p:nvSpPr>
        <p:spPr>
          <a:xfrm>
            <a:off x="445537" y="1543174"/>
            <a:ext cx="755464" cy="687175"/>
          </a:xfrm>
          <a:custGeom>
            <a:rect b="b" l="l" r="r" t="t"/>
            <a:pathLst>
              <a:path extrusionOk="0" h="8309" w="9135">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a:off x="6455962" y="1483737"/>
            <a:ext cx="755464" cy="687175"/>
          </a:xfrm>
          <a:custGeom>
            <a:rect b="b" l="l" r="r" t="t"/>
            <a:pathLst>
              <a:path extrusionOk="0" h="8309" w="9135">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a:off x="5126837" y="1509387"/>
            <a:ext cx="755464" cy="687175"/>
          </a:xfrm>
          <a:custGeom>
            <a:rect b="b" l="l" r="r" t="t"/>
            <a:pathLst>
              <a:path extrusionOk="0" h="8309" w="9135">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a:off x="7931324" y="1439062"/>
            <a:ext cx="755465" cy="687175"/>
          </a:xfrm>
          <a:custGeom>
            <a:rect b="b" l="l" r="r" t="t"/>
            <a:pathLst>
              <a:path extrusionOk="0" h="8309" w="9135">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a:off x="3544924" y="1509387"/>
            <a:ext cx="755464" cy="687175"/>
          </a:xfrm>
          <a:custGeom>
            <a:rect b="b" l="l" r="r" t="t"/>
            <a:pathLst>
              <a:path extrusionOk="0" h="8309" w="9135">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txBox="1"/>
          <p:nvPr>
            <p:ph idx="4294967295" type="title"/>
          </p:nvPr>
        </p:nvSpPr>
        <p:spPr>
          <a:xfrm>
            <a:off x="1464700" y="2285916"/>
            <a:ext cx="1816500" cy="6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	High</a:t>
            </a:r>
            <a:endParaRPr sz="2600"/>
          </a:p>
        </p:txBody>
      </p:sp>
      <p:sp>
        <p:nvSpPr>
          <p:cNvPr id="549" name="Google Shape;549;p45"/>
          <p:cNvSpPr txBox="1"/>
          <p:nvPr>
            <p:ph idx="4294967295" type="title"/>
          </p:nvPr>
        </p:nvSpPr>
        <p:spPr>
          <a:xfrm>
            <a:off x="3401738" y="2301254"/>
            <a:ext cx="1816500" cy="6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Close</a:t>
            </a:r>
            <a:endParaRPr sz="2600"/>
          </a:p>
        </p:txBody>
      </p:sp>
      <p:sp>
        <p:nvSpPr>
          <p:cNvPr id="550" name="Google Shape;550;p45"/>
          <p:cNvSpPr txBox="1"/>
          <p:nvPr>
            <p:ph idx="4294967295" type="title"/>
          </p:nvPr>
        </p:nvSpPr>
        <p:spPr>
          <a:xfrm>
            <a:off x="4639438" y="2301254"/>
            <a:ext cx="1816500" cy="6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   Low</a:t>
            </a:r>
            <a:endParaRPr sz="2600"/>
          </a:p>
        </p:txBody>
      </p:sp>
      <p:cxnSp>
        <p:nvCxnSpPr>
          <p:cNvPr id="551" name="Google Shape;551;p45"/>
          <p:cNvCxnSpPr/>
          <p:nvPr/>
        </p:nvCxnSpPr>
        <p:spPr>
          <a:xfrm>
            <a:off x="457200" y="3465388"/>
            <a:ext cx="8339400" cy="20100"/>
          </a:xfrm>
          <a:prstGeom prst="straightConnector1">
            <a:avLst/>
          </a:prstGeom>
          <a:noFill/>
          <a:ln cap="flat" cmpd="sng" w="9525">
            <a:solidFill>
              <a:srgbClr val="073763"/>
            </a:solidFill>
            <a:prstDash val="solid"/>
            <a:round/>
            <a:headEnd len="med" w="med" type="none"/>
            <a:tailEnd len="med" w="med" type="none"/>
          </a:ln>
        </p:spPr>
      </p:cxnSp>
      <p:sp>
        <p:nvSpPr>
          <p:cNvPr id="552" name="Google Shape;552;p45"/>
          <p:cNvSpPr/>
          <p:nvPr/>
        </p:nvSpPr>
        <p:spPr>
          <a:xfrm>
            <a:off x="257175" y="3361350"/>
            <a:ext cx="8505300" cy="1017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a:off x="789600" y="2798775"/>
            <a:ext cx="50100" cy="11706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p:nvPr/>
        </p:nvSpPr>
        <p:spPr>
          <a:xfrm>
            <a:off x="2388250" y="2798775"/>
            <a:ext cx="50100" cy="11706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a:off x="3935275" y="2798775"/>
            <a:ext cx="50100" cy="11706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a:off x="5363750" y="2826900"/>
            <a:ext cx="50100" cy="11706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a:off x="6792225" y="2748250"/>
            <a:ext cx="50100" cy="11706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a:off x="8416300" y="3017275"/>
            <a:ext cx="50100" cy="8565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txBox="1"/>
          <p:nvPr>
            <p:ph idx="4294967295" type="subTitle"/>
          </p:nvPr>
        </p:nvSpPr>
        <p:spPr>
          <a:xfrm>
            <a:off x="3071225" y="4037750"/>
            <a:ext cx="19701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400"/>
              <a:t> Closing price of stock on the day</a:t>
            </a:r>
            <a:endParaRPr sz="1400"/>
          </a:p>
        </p:txBody>
      </p:sp>
      <p:sp>
        <p:nvSpPr>
          <p:cNvPr id="560" name="Google Shape;560;p45"/>
          <p:cNvSpPr txBox="1"/>
          <p:nvPr/>
        </p:nvSpPr>
        <p:spPr>
          <a:xfrm>
            <a:off x="4766713" y="3966850"/>
            <a:ext cx="14757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a:solidFill>
                  <a:schemeClr val="dk1"/>
                </a:solidFill>
                <a:latin typeface="Open Sans"/>
                <a:ea typeface="Open Sans"/>
                <a:cs typeface="Open Sans"/>
                <a:sym typeface="Open Sans"/>
              </a:rPr>
              <a:t> Lowest price of stock on the day</a:t>
            </a:r>
            <a:endParaRPr/>
          </a:p>
        </p:txBody>
      </p:sp>
      <p:sp>
        <p:nvSpPr>
          <p:cNvPr id="561" name="Google Shape;561;p45"/>
          <p:cNvSpPr txBox="1"/>
          <p:nvPr/>
        </p:nvSpPr>
        <p:spPr>
          <a:xfrm>
            <a:off x="7607400" y="4037750"/>
            <a:ext cx="153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R</a:t>
            </a:r>
            <a:r>
              <a:rPr lang="en">
                <a:solidFill>
                  <a:schemeClr val="dk1"/>
                </a:solidFill>
                <a:latin typeface="Open Sans"/>
                <a:ea typeface="Open Sans"/>
                <a:cs typeface="Open Sans"/>
                <a:sym typeface="Open Sans"/>
              </a:rPr>
              <a:t>efers to the closing price after paying off the dividends</a:t>
            </a:r>
            <a:endParaRPr>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6"/>
          <p:cNvSpPr txBox="1"/>
          <p:nvPr>
            <p:ph type="title"/>
          </p:nvPr>
        </p:nvSpPr>
        <p:spPr>
          <a:xfrm>
            <a:off x="4815309" y="1579008"/>
            <a:ext cx="3871500" cy="140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Process </a:t>
            </a:r>
            <a:endParaRPr/>
          </a:p>
          <a:p>
            <a:pPr indent="0" lvl="0" marL="0" rtl="0" algn="r">
              <a:spcBef>
                <a:spcPts val="0"/>
              </a:spcBef>
              <a:spcAft>
                <a:spcPts val="0"/>
              </a:spcAft>
              <a:buClr>
                <a:schemeClr val="dk1"/>
              </a:buClr>
              <a:buSzPts val="1100"/>
              <a:buFont typeface="Arial"/>
              <a:buNone/>
            </a:pPr>
            <a:r>
              <a:rPr lang="en"/>
              <a:t>Flow</a:t>
            </a:r>
            <a:r>
              <a:rPr lang="en"/>
              <a:t> </a:t>
            </a:r>
            <a:endParaRPr/>
          </a:p>
          <a:p>
            <a:pPr indent="0" lvl="0" marL="0" rtl="0" algn="r">
              <a:spcBef>
                <a:spcPts val="0"/>
              </a:spcBef>
              <a:spcAft>
                <a:spcPts val="0"/>
              </a:spcAft>
              <a:buNone/>
            </a:pPr>
            <a:r>
              <a:t/>
            </a:r>
            <a:endParaRPr/>
          </a:p>
        </p:txBody>
      </p:sp>
      <p:sp>
        <p:nvSpPr>
          <p:cNvPr id="567" name="Google Shape;567;p46"/>
          <p:cNvSpPr/>
          <p:nvPr/>
        </p:nvSpPr>
        <p:spPr>
          <a:xfrm>
            <a:off x="4704322" y="2923846"/>
            <a:ext cx="5957" cy="5957"/>
          </a:xfrm>
          <a:custGeom>
            <a:rect b="b" l="l" r="r" t="t"/>
            <a:pathLst>
              <a:path extrusionOk="0" fill="none" h="124" w="124">
                <a:moveTo>
                  <a:pt x="124" y="1"/>
                </a:moveTo>
                <a:lnTo>
                  <a:pt x="124" y="124"/>
                </a:lnTo>
                <a:lnTo>
                  <a:pt x="1" y="124"/>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p:nvPr/>
        </p:nvSpPr>
        <p:spPr>
          <a:xfrm>
            <a:off x="4703842" y="2630859"/>
            <a:ext cx="6437" cy="48"/>
          </a:xfrm>
          <a:custGeom>
            <a:rect b="b" l="l" r="r" t="t"/>
            <a:pathLst>
              <a:path extrusionOk="0" fill="none" h="1" w="134">
                <a:moveTo>
                  <a:pt x="0" y="0"/>
                </a:moveTo>
                <a:lnTo>
                  <a:pt x="134" y="0"/>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4703842" y="2331434"/>
            <a:ext cx="6437" cy="48"/>
          </a:xfrm>
          <a:custGeom>
            <a:rect b="b" l="l" r="r" t="t"/>
            <a:pathLst>
              <a:path extrusionOk="0" fill="none" h="1" w="134">
                <a:moveTo>
                  <a:pt x="0" y="0"/>
                </a:moveTo>
                <a:lnTo>
                  <a:pt x="134" y="0"/>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830580" y="2032490"/>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4703842" y="2032490"/>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p:nvPr/>
        </p:nvSpPr>
        <p:spPr>
          <a:xfrm>
            <a:off x="830580" y="1733546"/>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a:off x="4703842" y="1733546"/>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830580" y="1434122"/>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p:nvPr/>
        </p:nvSpPr>
        <p:spPr>
          <a:xfrm>
            <a:off x="4703842" y="1434122"/>
            <a:ext cx="6437" cy="48"/>
          </a:xfrm>
          <a:custGeom>
            <a:rect b="b" l="l" r="r" t="t"/>
            <a:pathLst>
              <a:path extrusionOk="0" fill="none" h="1" w="134">
                <a:moveTo>
                  <a:pt x="0" y="1"/>
                </a:moveTo>
                <a:lnTo>
                  <a:pt x="134" y="1"/>
                </a:lnTo>
              </a:path>
            </a:pathLst>
          </a:custGeom>
          <a:noFill/>
          <a:ln cap="rnd" cmpd="sng" w="33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6"/>
          <p:cNvSpPr/>
          <p:nvPr/>
        </p:nvSpPr>
        <p:spPr>
          <a:xfrm>
            <a:off x="696136" y="3909893"/>
            <a:ext cx="4079314" cy="53"/>
          </a:xfrm>
          <a:custGeom>
            <a:rect b="b" l="l" r="r" t="t"/>
            <a:pathLst>
              <a:path extrusionOk="0" fill="none" h="1" w="77399">
                <a:moveTo>
                  <a:pt x="0" y="1"/>
                </a:moveTo>
                <a:lnTo>
                  <a:pt x="77399" y="1"/>
                </a:lnTo>
              </a:path>
            </a:pathLst>
          </a:custGeom>
          <a:noFill/>
          <a:ln cap="flat" cmpd="sng" w="33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6"/>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6"/>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6"/>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6"/>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6"/>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6"/>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6"/>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6"/>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6"/>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6"/>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6"/>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6"/>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6"/>
          <p:cNvSpPr/>
          <p:nvPr/>
        </p:nvSpPr>
        <p:spPr>
          <a:xfrm>
            <a:off x="3822943" y="1592487"/>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6"/>
          <p:cNvSpPr/>
          <p:nvPr/>
        </p:nvSpPr>
        <p:spPr>
          <a:xfrm>
            <a:off x="3753792" y="1644878"/>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p:nvPr/>
        </p:nvSpPr>
        <p:spPr>
          <a:xfrm>
            <a:off x="3685169" y="1671916"/>
            <a:ext cx="53" cy="309657"/>
          </a:xfrm>
          <a:custGeom>
            <a:rect b="b" l="l" r="r" t="t"/>
            <a:pathLst>
              <a:path extrusionOk="0" fill="none" h="5875" w="1">
                <a:moveTo>
                  <a:pt x="0" y="0"/>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a:off x="3616545" y="1656790"/>
            <a:ext cx="53" cy="309657"/>
          </a:xfrm>
          <a:custGeom>
            <a:rect b="b" l="l" r="r" t="t"/>
            <a:pathLst>
              <a:path extrusionOk="0" fill="none" h="5875" w="1">
                <a:moveTo>
                  <a:pt x="0" y="0"/>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a:off x="3547394" y="1762677"/>
            <a:ext cx="53" cy="232387"/>
          </a:xfrm>
          <a:custGeom>
            <a:rect b="b" l="l" r="r" t="t"/>
            <a:pathLst>
              <a:path extrusionOk="0" fill="none" h="4409" w="1">
                <a:moveTo>
                  <a:pt x="0" y="1"/>
                </a:moveTo>
                <a:lnTo>
                  <a:pt x="0" y="4409"/>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p:nvPr/>
        </p:nvSpPr>
        <p:spPr>
          <a:xfrm>
            <a:off x="3478770" y="1796199"/>
            <a:ext cx="53" cy="276135"/>
          </a:xfrm>
          <a:custGeom>
            <a:rect b="b" l="l" r="r" t="t"/>
            <a:pathLst>
              <a:path extrusionOk="0" fill="none" h="5239" w="1">
                <a:moveTo>
                  <a:pt x="0" y="0"/>
                </a:moveTo>
                <a:lnTo>
                  <a:pt x="0" y="5239"/>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a:off x="3410147" y="1747023"/>
            <a:ext cx="53" cy="240504"/>
          </a:xfrm>
          <a:custGeom>
            <a:rect b="b" l="l" r="r" t="t"/>
            <a:pathLst>
              <a:path extrusionOk="0" fill="none" h="4563" w="1">
                <a:moveTo>
                  <a:pt x="0" y="0"/>
                </a:moveTo>
                <a:lnTo>
                  <a:pt x="0" y="456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a:off x="3341523" y="1650834"/>
            <a:ext cx="53" cy="288046"/>
          </a:xfrm>
          <a:custGeom>
            <a:rect b="b" l="l" r="r" t="t"/>
            <a:pathLst>
              <a:path extrusionOk="0" fill="none" h="5465" w="1">
                <a:moveTo>
                  <a:pt x="0" y="1"/>
                </a:moveTo>
                <a:lnTo>
                  <a:pt x="0" y="546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a:off x="3272372" y="1787028"/>
            <a:ext cx="53" cy="228592"/>
          </a:xfrm>
          <a:custGeom>
            <a:rect b="b" l="l" r="r" t="t"/>
            <a:pathLst>
              <a:path extrusionOk="0" fill="none" h="4337" w="1">
                <a:moveTo>
                  <a:pt x="0" y="0"/>
                </a:moveTo>
                <a:lnTo>
                  <a:pt x="0" y="4336"/>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3203748" y="1880477"/>
            <a:ext cx="53" cy="230226"/>
          </a:xfrm>
          <a:custGeom>
            <a:rect b="b" l="l" r="r" t="t"/>
            <a:pathLst>
              <a:path extrusionOk="0" fill="none" h="4368" w="1">
                <a:moveTo>
                  <a:pt x="0" y="1"/>
                </a:moveTo>
                <a:lnTo>
                  <a:pt x="0" y="4368"/>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3135125" y="1821023"/>
            <a:ext cx="53" cy="234548"/>
          </a:xfrm>
          <a:custGeom>
            <a:rect b="b" l="l" r="r" t="t"/>
            <a:pathLst>
              <a:path extrusionOk="0" fill="none" h="4450" w="1">
                <a:moveTo>
                  <a:pt x="0" y="1"/>
                </a:moveTo>
                <a:lnTo>
                  <a:pt x="0" y="4450"/>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6"/>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a:off x="3066501" y="1880477"/>
            <a:ext cx="53" cy="284831"/>
          </a:xfrm>
          <a:custGeom>
            <a:rect b="b" l="l" r="r" t="t"/>
            <a:pathLst>
              <a:path extrusionOk="0" fill="none" h="5404" w="1">
                <a:moveTo>
                  <a:pt x="0" y="1"/>
                </a:moveTo>
                <a:lnTo>
                  <a:pt x="0" y="5403"/>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6"/>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2997350" y="1880477"/>
            <a:ext cx="53" cy="197284"/>
          </a:xfrm>
          <a:custGeom>
            <a:rect b="b" l="l" r="r" t="t"/>
            <a:pathLst>
              <a:path extrusionOk="0" fill="none" h="3743" w="1">
                <a:moveTo>
                  <a:pt x="0" y="1"/>
                </a:moveTo>
                <a:lnTo>
                  <a:pt x="0" y="374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6"/>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p:nvPr/>
        </p:nvSpPr>
        <p:spPr>
          <a:xfrm>
            <a:off x="2928726" y="1849696"/>
            <a:ext cx="53" cy="205875"/>
          </a:xfrm>
          <a:custGeom>
            <a:rect b="b" l="l" r="r" t="t"/>
            <a:pathLst>
              <a:path extrusionOk="0" fill="none" h="3906" w="1">
                <a:moveTo>
                  <a:pt x="0" y="0"/>
                </a:moveTo>
                <a:lnTo>
                  <a:pt x="0" y="3906"/>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2859576" y="1880477"/>
            <a:ext cx="53" cy="394516"/>
          </a:xfrm>
          <a:custGeom>
            <a:rect b="b" l="l" r="r" t="t"/>
            <a:pathLst>
              <a:path extrusionOk="0" fill="none" h="7485" w="1">
                <a:moveTo>
                  <a:pt x="0" y="1"/>
                </a:moveTo>
                <a:lnTo>
                  <a:pt x="0" y="748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2790952" y="1991266"/>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2722328" y="2004232"/>
            <a:ext cx="53" cy="352877"/>
          </a:xfrm>
          <a:custGeom>
            <a:rect b="b" l="l" r="r" t="t"/>
            <a:pathLst>
              <a:path extrusionOk="0" fill="none" h="6695" w="1">
                <a:moveTo>
                  <a:pt x="0" y="0"/>
                </a:moveTo>
                <a:lnTo>
                  <a:pt x="0" y="669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2653704" y="2206836"/>
            <a:ext cx="53" cy="285885"/>
          </a:xfrm>
          <a:custGeom>
            <a:rect b="b" l="l" r="r" t="t"/>
            <a:pathLst>
              <a:path extrusionOk="0" fill="none" h="5424" w="1">
                <a:moveTo>
                  <a:pt x="0" y="0"/>
                </a:moveTo>
                <a:lnTo>
                  <a:pt x="0" y="5423"/>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2584554" y="1931286"/>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2515930" y="1956638"/>
            <a:ext cx="53" cy="309709"/>
          </a:xfrm>
          <a:custGeom>
            <a:rect b="b" l="l" r="r" t="t"/>
            <a:pathLst>
              <a:path extrusionOk="0" fill="none" h="5876"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2447306" y="20733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2378155" y="2146329"/>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2309532" y="2103109"/>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2240908" y="20733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a:off x="2172284" y="2149544"/>
            <a:ext cx="53" cy="310236"/>
          </a:xfrm>
          <a:custGeom>
            <a:rect b="b" l="l" r="r" t="t"/>
            <a:pathLst>
              <a:path extrusionOk="0" fill="none" h="5886" w="1">
                <a:moveTo>
                  <a:pt x="0" y="1"/>
                </a:moveTo>
                <a:lnTo>
                  <a:pt x="0" y="588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2103133" y="2020940"/>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2034510" y="1893442"/>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p:nvPr/>
        </p:nvSpPr>
        <p:spPr>
          <a:xfrm>
            <a:off x="1965886" y="1945833"/>
            <a:ext cx="53" cy="309709"/>
          </a:xfrm>
          <a:custGeom>
            <a:rect b="b" l="l" r="r" t="t"/>
            <a:pathLst>
              <a:path extrusionOk="0" fill="none" h="5876"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1897262" y="18815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a:off x="1828111" y="1811325"/>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1759488" y="1960960"/>
            <a:ext cx="53" cy="367477"/>
          </a:xfrm>
          <a:custGeom>
            <a:rect b="b" l="l" r="r" t="t"/>
            <a:pathLst>
              <a:path extrusionOk="0" fill="none" h="6972" w="1">
                <a:moveTo>
                  <a:pt x="0" y="1"/>
                </a:moveTo>
                <a:lnTo>
                  <a:pt x="0" y="697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a:off x="1690284" y="2171154"/>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a:off x="1621660" y="2149544"/>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6"/>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6"/>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6"/>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6"/>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6"/>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87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6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6"/>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6"/>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6"/>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6"/>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6"/>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6"/>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6"/>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6"/>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6"/>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6"/>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7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6"/>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7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6"/>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6"/>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6"/>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6"/>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6"/>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6"/>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6"/>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6"/>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6"/>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6"/>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6"/>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6"/>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6"/>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6"/>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6"/>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6"/>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