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3957" autoAdjust="0"/>
  </p:normalViewPr>
  <p:slideViewPr>
    <p:cSldViewPr>
      <p:cViewPr>
        <p:scale>
          <a:sx n="25" d="100"/>
          <a:sy n="25" d="100"/>
        </p:scale>
        <p:origin x="1356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%203_Final%20Content%20Data%20set%20(2)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ask%203_Final%20Content%20Data%20set%20(2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Most</a:t>
            </a:r>
            <a:r>
              <a:rPr lang="en-US" sz="4000" baseline="0" dirty="0"/>
              <a:t> Popular Categories</a:t>
            </a:r>
            <a:endParaRPr lang="en-US" sz="4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62C60F2D-345B-405C-9C3D-37668A01E30A}" type="VALUE">
                      <a:rPr lang="en-US" sz="20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BBD-428B-BA7D-C8FB2E34C5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E04F287-0D88-4C6D-B272-9602CA6F36A2}" type="VALUE">
                      <a:rPr lang="en-US" sz="20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BBD-428B-BA7D-C8FB2E34C5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6EBF1E9-CF97-4A09-B151-422580189280}" type="VALUE">
                      <a:rPr lang="en-US" sz="20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BBD-428B-BA7D-C8FB2E34C57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571643C-03DB-4485-B794-6218B7E6535C}" type="VALUE">
                      <a:rPr lang="en-US" sz="20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BBD-428B-BA7D-C8FB2E34C5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dogs</c:v>
                </c:pt>
                <c:pt idx="2">
                  <c:v>fitness</c:v>
                </c:pt>
                <c:pt idx="3">
                  <c:v>food</c:v>
                </c:pt>
                <c:pt idx="4">
                  <c:v>public speaking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52511</c:v>
                </c:pt>
                <c:pt idx="2">
                  <c:v>55323</c:v>
                </c:pt>
                <c:pt idx="3">
                  <c:v>66676</c:v>
                </c:pt>
                <c:pt idx="4">
                  <c:v>49264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BD-428B-BA7D-C8FB2E34C5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6288352"/>
        <c:axId val="1126275392"/>
      </c:barChart>
      <c:catAx>
        <c:axId val="112628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75392"/>
        <c:crosses val="autoZero"/>
        <c:auto val="1"/>
        <c:lblAlgn val="ctr"/>
        <c:lblOffset val="100"/>
        <c:noMultiLvlLbl val="0"/>
      </c:catAx>
      <c:valAx>
        <c:axId val="1126275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8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</a:t>
            </a:r>
            <a:r>
              <a:rPr lang="en-US" baseline="0"/>
              <a:t> Sentiments</a:t>
            </a:r>
            <a:endParaRPr lang="en-US"/>
          </a:p>
        </c:rich>
      </c:tx>
      <c:layout>
        <c:manualLayout>
          <c:xMode val="edge"/>
          <c:yMode val="edge"/>
          <c:x val="0.41742344706911638"/>
          <c:y val="3.2653061224489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91426071741032"/>
          <c:y val="0.23926594889924474"/>
          <c:w val="0.87764129483814524"/>
          <c:h val="0.5478455193100862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9-42BF-92C8-C1193D98AB3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3700</c:v>
                </c:pt>
                <c:pt idx="1">
                  <c:v>792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79-42BF-92C8-C1193D98AB3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2057</c:v>
                </c:pt>
                <c:pt idx="1">
                  <c:v>3510</c:v>
                </c:pt>
                <c:pt idx="2">
                  <c:v>774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79-42BF-92C8-C1193D98AB30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832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79-42BF-92C8-C1193D98A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6270592"/>
        <c:axId val="1126284032"/>
      </c:barChart>
      <c:catAx>
        <c:axId val="112627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84032"/>
        <c:crosses val="autoZero"/>
        <c:auto val="1"/>
        <c:lblAlgn val="ctr"/>
        <c:lblOffset val="100"/>
        <c:noMultiLvlLbl val="0"/>
      </c:catAx>
      <c:valAx>
        <c:axId val="112628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7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0.30217</cdr:x>
      <cdr:y>0.3436</cdr:y>
    </cdr:from>
    <cdr:to>
      <cdr:x>0.33762</cdr:x>
      <cdr:y>0.43632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ACF8949-DA3A-71BE-5D36-BCD6EA97156C}"/>
            </a:ext>
          </a:extLst>
        </cdr:cNvPr>
        <cdr:cNvSpPr txBox="1"/>
      </cdr:nvSpPr>
      <cdr:spPr>
        <a:xfrm xmlns:a="http://schemas.openxmlformats.org/drawingml/2006/main">
          <a:off x="4547718" y="2541260"/>
          <a:ext cx="5334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kern="1200" dirty="0"/>
        </a:p>
      </cdr:txBody>
    </cdr:sp>
  </cdr:relSizeAnchor>
  <cdr:relSizeAnchor xmlns:cdr="http://schemas.openxmlformats.org/drawingml/2006/chartDrawing">
    <cdr:from>
      <cdr:x>0.8403</cdr:x>
      <cdr:y>0.96166</cdr:y>
    </cdr:from>
    <cdr:to>
      <cdr:x>0.95675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8560D915-A030-4F64-84FA-0BE5CB81DA6C}"/>
            </a:ext>
          </a:extLst>
        </cdr:cNvPr>
        <cdr:cNvSpPr txBox="1"/>
      </cdr:nvSpPr>
      <cdr:spPr>
        <a:xfrm xmlns:a="http://schemas.openxmlformats.org/drawingml/2006/main">
          <a:off x="12646498" y="7112467"/>
          <a:ext cx="1752600" cy="283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kern="1200"/>
        </a:p>
      </cdr:txBody>
    </cdr:sp>
  </cdr:relSizeAnchor>
  <cdr:relSizeAnchor xmlns:cdr="http://schemas.openxmlformats.org/drawingml/2006/chartDrawing">
    <cdr:from>
      <cdr:x>0.86581</cdr:x>
      <cdr:y>0.96166</cdr:y>
    </cdr:from>
    <cdr:to>
      <cdr:x>0.95675</cdr:x>
      <cdr:y>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98F0485D-E1E3-BA31-3EE3-CAF9EAF4DA59}"/>
            </a:ext>
          </a:extLst>
        </cdr:cNvPr>
        <cdr:cNvSpPr txBox="1"/>
      </cdr:nvSpPr>
      <cdr:spPr>
        <a:xfrm xmlns:a="http://schemas.openxmlformats.org/drawingml/2006/main">
          <a:off x="13030479" y="7112467"/>
          <a:ext cx="1368619" cy="283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kern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</a:t>
            </a: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Bazz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0752597" y="2095500"/>
            <a:ext cx="9220200" cy="5553186"/>
            <a:chOff x="-334243" y="81326"/>
            <a:chExt cx="7904199" cy="429123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-334243" y="81326"/>
              <a:ext cx="6462998" cy="42912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000" dirty="0"/>
                <a:t>•</a:t>
              </a: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There are total 11 distinct values content categories.</a:t>
              </a:r>
            </a:p>
            <a:p>
              <a:pPr>
                <a:lnSpc>
                  <a:spcPts val="2940"/>
                </a:lnSpc>
              </a:pP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Out of which Animal and Science categories are the           </a:t>
              </a:r>
            </a:p>
            <a:p>
              <a:pPr>
                <a:lnSpc>
                  <a:spcPts val="2940"/>
                </a:lnSpc>
              </a:pP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 most popular one.</a:t>
              </a:r>
            </a:p>
            <a:p>
              <a:pPr>
                <a:lnSpc>
                  <a:spcPts val="2940"/>
                </a:lnSpc>
              </a:pPr>
              <a:r>
                <a:rPr lang="en-US" sz="2000" dirty="0"/>
                <a:t>• </a:t>
              </a: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4 type of content-Photo, Video, Gif, and Audio.</a:t>
              </a:r>
            </a:p>
            <a:p>
              <a:pPr>
                <a:lnSpc>
                  <a:spcPts val="2940"/>
                </a:lnSpc>
              </a:pPr>
              <a:r>
                <a:rPr lang="en-US" sz="2000" dirty="0"/>
                <a:t>• </a:t>
              </a: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out of which people prefer photo and video</a:t>
              </a:r>
            </a:p>
            <a:p>
              <a:pPr>
                <a:lnSpc>
                  <a:spcPts val="2940"/>
                </a:lnSpc>
              </a:pPr>
              <a:r>
                <a:rPr lang="en-US" sz="2000" dirty="0"/>
                <a:t>• </a:t>
              </a: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May month has the highest number of posts.</a:t>
              </a:r>
            </a:p>
            <a:p>
              <a:pPr>
                <a:lnSpc>
                  <a:spcPts val="2940"/>
                </a:lnSpc>
              </a:pPr>
              <a:endParaRPr lang="en-US" sz="20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endParaRPr lang="en-US" sz="20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0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CONCLUSION</a:t>
              </a:r>
            </a:p>
            <a:p>
              <a:pPr>
                <a:lnSpc>
                  <a:spcPts val="2940"/>
                </a:lnSpc>
              </a:pPr>
              <a:endParaRPr lang="en-US" sz="2000" b="1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000" dirty="0"/>
                <a:t>• </a:t>
              </a: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Should focus more on the top 5 categories that’s animal,   </a:t>
              </a:r>
            </a:p>
            <a:p>
              <a:pPr>
                <a:lnSpc>
                  <a:spcPts val="2940"/>
                </a:lnSpc>
              </a:pP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 technology, science healthy eating and food.</a:t>
              </a:r>
            </a:p>
            <a:p>
              <a:pPr>
                <a:lnSpc>
                  <a:spcPts val="2940"/>
                </a:lnSpc>
              </a:pPr>
              <a:r>
                <a:rPr lang="en-US" sz="2000" dirty="0"/>
                <a:t>• </a:t>
              </a: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create campaign to specifically target those audiences</a:t>
              </a:r>
            </a:p>
            <a:p>
              <a:pPr>
                <a:lnSpc>
                  <a:spcPts val="2940"/>
                </a:lnSpc>
              </a:pPr>
              <a:r>
                <a:rPr lang="en-US" sz="2000" dirty="0"/>
                <a:t>• </a:t>
              </a: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Need to maximize in the month of January, November as they number     </a:t>
              </a:r>
            </a:p>
            <a:p>
              <a:pPr>
                <a:lnSpc>
                  <a:spcPts val="2940"/>
                </a:lnSpc>
              </a:pPr>
              <a:r>
                <a:rPr lang="en-US" sz="2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  of posts in these months are the highest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31402" y="8421770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593234" y="1128206"/>
            <a:ext cx="9297064" cy="80772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dirty="0"/>
              <a:t>Social Buzz is a fast-growing technology unicorn that needs to adapt quickly to its global scale. Accenture has begun a 3-month POC focusing on these tasks:</a:t>
            </a:r>
          </a:p>
          <a:p>
            <a:endParaRPr lang="en-US" sz="2000" dirty="0"/>
          </a:p>
          <a:p>
            <a:r>
              <a:rPr lang="en-US" sz="4800" b="1" dirty="0"/>
              <a:t>.</a:t>
            </a:r>
            <a:r>
              <a:rPr lang="en-US" sz="2800" dirty="0"/>
              <a:t> An audit of Social Buzz's big data practice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Recommendations for a successful IPO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Analysis to find Social Buzz's top 5 most popular   categories of conte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6" y="1825527"/>
            <a:ext cx="6423654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92685" y="108880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336295" cy="232716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BC04048-A197-2AE7-CD53-144B7977A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82976" y="1589529"/>
            <a:ext cx="2962023" cy="14475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05D1FFF-5F03-43F0-B39B-844E335930CB}"/>
              </a:ext>
            </a:extLst>
          </p:cNvPr>
          <p:cNvSpPr txBox="1"/>
          <p:nvPr/>
        </p:nvSpPr>
        <p:spPr>
          <a:xfrm rot="10800000" flipV="1">
            <a:off x="14182977" y="1630360"/>
            <a:ext cx="33728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Sophia Carter – Data Analyst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B4AFF3-9DB7-C79C-6384-E1C658F63B48}"/>
              </a:ext>
            </a:extLst>
          </p:cNvPr>
          <p:cNvSpPr txBox="1"/>
          <p:nvPr/>
        </p:nvSpPr>
        <p:spPr>
          <a:xfrm rot="10800000" flipV="1">
            <a:off x="14182975" y="4575054"/>
            <a:ext cx="3946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Ethan Reynolds</a:t>
            </a:r>
            <a:r>
              <a:rPr lang="en-US" sz="2400" dirty="0"/>
              <a:t> – Business Intelligence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3094A-D217-7D6C-853E-B01BE42BC153}"/>
              </a:ext>
            </a:extLst>
          </p:cNvPr>
          <p:cNvSpPr txBox="1"/>
          <p:nvPr/>
        </p:nvSpPr>
        <p:spPr>
          <a:xfrm>
            <a:off x="14074283" y="8092140"/>
            <a:ext cx="4073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Olivia Hayes</a:t>
            </a:r>
            <a:r>
              <a:rPr lang="en-US" sz="2400" dirty="0"/>
              <a:t> – Machine Learning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9E4355-3C0B-4E30-3169-F5702AA66827}"/>
              </a:ext>
            </a:extLst>
          </p:cNvPr>
          <p:cNvSpPr txBox="1"/>
          <p:nvPr/>
        </p:nvSpPr>
        <p:spPr>
          <a:xfrm>
            <a:off x="4130226" y="1229812"/>
            <a:ext cx="5448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Data Understanding</a:t>
            </a:r>
            <a:r>
              <a:rPr lang="en-US" sz="3600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0BE729-2B45-5D0F-F515-7BBB25B0E7B3}"/>
              </a:ext>
            </a:extLst>
          </p:cNvPr>
          <p:cNvSpPr txBox="1"/>
          <p:nvPr/>
        </p:nvSpPr>
        <p:spPr>
          <a:xfrm>
            <a:off x="5926140" y="2787153"/>
            <a:ext cx="6174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Data Cleaning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A7CEE-8D60-A341-8C88-5568B4CF6435}"/>
              </a:ext>
            </a:extLst>
          </p:cNvPr>
          <p:cNvSpPr txBox="1"/>
          <p:nvPr/>
        </p:nvSpPr>
        <p:spPr>
          <a:xfrm>
            <a:off x="7678084" y="4560871"/>
            <a:ext cx="6089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Data Modeling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8F708-0324-B03B-4668-E7EA2FBC4F8E}"/>
              </a:ext>
            </a:extLst>
          </p:cNvPr>
          <p:cNvSpPr txBox="1"/>
          <p:nvPr/>
        </p:nvSpPr>
        <p:spPr>
          <a:xfrm>
            <a:off x="9579668" y="6291407"/>
            <a:ext cx="4194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Data Analysis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CC3F0-A7C7-9E1B-343B-D56403CAC1D1}"/>
              </a:ext>
            </a:extLst>
          </p:cNvPr>
          <p:cNvSpPr txBox="1"/>
          <p:nvPr/>
        </p:nvSpPr>
        <p:spPr>
          <a:xfrm>
            <a:off x="11642008" y="81142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0CC3D0-5F87-6BE6-8EB9-0F945992F41C}"/>
              </a:ext>
            </a:extLst>
          </p:cNvPr>
          <p:cNvSpPr txBox="1"/>
          <p:nvPr/>
        </p:nvSpPr>
        <p:spPr>
          <a:xfrm>
            <a:off x="2406587" y="5663538"/>
            <a:ext cx="341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 unique Category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25C37-FA4C-727B-6A24-908A21C15CAD}"/>
              </a:ext>
            </a:extLst>
          </p:cNvPr>
          <p:cNvSpPr txBox="1"/>
          <p:nvPr/>
        </p:nvSpPr>
        <p:spPr>
          <a:xfrm>
            <a:off x="6629854" y="5670176"/>
            <a:ext cx="554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Animal 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9CE4E-68BF-CA15-667B-DFB8214DDD18}"/>
              </a:ext>
            </a:extLst>
          </p:cNvPr>
          <p:cNvSpPr txBox="1"/>
          <p:nvPr/>
        </p:nvSpPr>
        <p:spPr>
          <a:xfrm>
            <a:off x="11699790" y="5670176"/>
            <a:ext cx="554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January with most number of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AE89562-6859-8787-2FB6-78CA8979F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333423"/>
              </p:ext>
            </p:extLst>
          </p:nvPr>
        </p:nvGraphicFramePr>
        <p:xfrm>
          <a:off x="3169897" y="1383832"/>
          <a:ext cx="14639092" cy="8030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D4F4DBD-D5BB-FA9A-62EF-B85EE76A4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206423"/>
              </p:ext>
            </p:extLst>
          </p:nvPr>
        </p:nvGraphicFramePr>
        <p:xfrm>
          <a:off x="3279329" y="923618"/>
          <a:ext cx="14029172" cy="886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269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Reema Chanotia</cp:lastModifiedBy>
  <cp:revision>11</cp:revision>
  <dcterms:created xsi:type="dcterms:W3CDTF">2006-08-16T00:00:00Z</dcterms:created>
  <dcterms:modified xsi:type="dcterms:W3CDTF">2025-02-13T10:34:59Z</dcterms:modified>
  <dc:identifier>DAEhDyfaYKE</dc:identifier>
</cp:coreProperties>
</file>