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a54fe0738_1_4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8a54fe0738_1_45: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r>
              <a:rPr lang="en" sz="1516">
                <a:solidFill>
                  <a:schemeClr val="dk1"/>
                </a:solidFill>
                <a:latin typeface="Times New Roman"/>
                <a:ea typeface="Times New Roman"/>
                <a:cs typeface="Times New Roman"/>
                <a:sym typeface="Times New Roman"/>
              </a:rPr>
              <a:t>Speaker notes</a:t>
            </a:r>
            <a:r>
              <a:rPr lang="en" sz="100"/>
              <a:t> </a:t>
            </a:r>
            <a:endParaRPr sz="500"/>
          </a:p>
        </p:txBody>
      </p:sp>
      <p:sp>
        <p:nvSpPr>
          <p:cNvPr id="98" name="Google Shape;98;g28a54fe0738_1_45: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a54fe0738_1_82: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Nunito"/>
              <a:ea typeface="Nunito"/>
              <a:cs typeface="Nunito"/>
              <a:sym typeface="Nunito"/>
            </a:endParaRPr>
          </a:p>
        </p:txBody>
      </p:sp>
      <p:sp>
        <p:nvSpPr>
          <p:cNvPr id="221" name="Google Shape;221;g28a54fe0738_1_8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db931992f_3_106:notes"/>
          <p:cNvSpPr/>
          <p:nvPr>
            <p:ph idx="2" type="sldImg"/>
          </p:nvPr>
        </p:nvSpPr>
        <p:spPr>
          <a:xfrm>
            <a:off x="381240" y="685800"/>
            <a:ext cx="6095100" cy="3428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g24db931992f_3_106:notes"/>
          <p:cNvSpPr txBox="1"/>
          <p:nvPr>
            <p:ph idx="1" type="body"/>
          </p:nvPr>
        </p:nvSpPr>
        <p:spPr>
          <a:xfrm>
            <a:off x="685800" y="4343400"/>
            <a:ext cx="5485800" cy="41142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100"/>
              <a:buNone/>
            </a:pPr>
            <a:r>
              <a:t/>
            </a:r>
            <a:endParaRPr b="0" sz="17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db931992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db93199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a54fe0738_1_9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8a54fe0738_1_9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202124"/>
              </a:solidFill>
              <a:highlight>
                <a:srgbClr val="FFFFFF"/>
              </a:highlight>
            </a:endParaRPr>
          </a:p>
        </p:txBody>
      </p:sp>
      <p:sp>
        <p:nvSpPr>
          <p:cNvPr id="267" name="Google Shape;267;g28a54fe0738_1_9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a54fe0738_1_96: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8a54fe0738_1_9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a54fe0738_1_100:notes"/>
          <p:cNvSpPr/>
          <p:nvPr>
            <p:ph idx="2" type="sldImg"/>
          </p:nvPr>
        </p:nvSpPr>
        <p:spPr>
          <a:xfrm>
            <a:off x="381240" y="685800"/>
            <a:ext cx="6095100" cy="3428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g28a54fe0738_1_100:notes"/>
          <p:cNvSpPr txBox="1"/>
          <p:nvPr>
            <p:ph idx="1" type="body"/>
          </p:nvPr>
        </p:nvSpPr>
        <p:spPr>
          <a:xfrm>
            <a:off x="685800" y="4343400"/>
            <a:ext cx="5485800" cy="41142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a54fe0738_1_104:notes"/>
          <p:cNvSpPr/>
          <p:nvPr>
            <p:ph idx="2" type="sldImg"/>
          </p:nvPr>
        </p:nvSpPr>
        <p:spPr>
          <a:xfrm>
            <a:off x="381240" y="685800"/>
            <a:ext cx="6095100" cy="3428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28a54fe0738_1_104:notes"/>
          <p:cNvSpPr txBox="1"/>
          <p:nvPr>
            <p:ph idx="1" type="body"/>
          </p:nvPr>
        </p:nvSpPr>
        <p:spPr>
          <a:xfrm>
            <a:off x="685800" y="4343400"/>
            <a:ext cx="5485800" cy="41142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a54fe0738_1_108: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28a54fe0738_1_10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a54fe0738_1_5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8a54fe0738_1_5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700"/>
          </a:p>
        </p:txBody>
      </p:sp>
      <p:sp>
        <p:nvSpPr>
          <p:cNvPr id="104" name="Google Shape;104;g28a54fe0738_1_5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a54fe0738_1_5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8a54fe0738_1_56: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700"/>
          </a:p>
        </p:txBody>
      </p:sp>
      <p:sp>
        <p:nvSpPr>
          <p:cNvPr id="110" name="Google Shape;110;g28a54fe0738_1_56: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a54fe0738_1_6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8a54fe0738_1_6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700"/>
          </a:p>
        </p:txBody>
      </p:sp>
      <p:sp>
        <p:nvSpPr>
          <p:cNvPr id="116" name="Google Shape;116;g28a54fe0738_1_6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db931992f_3_0:notes"/>
          <p:cNvSpPr/>
          <p:nvPr>
            <p:ph idx="2" type="sldImg"/>
          </p:nvPr>
        </p:nvSpPr>
        <p:spPr>
          <a:xfrm>
            <a:off x="381240" y="685800"/>
            <a:ext cx="6095100" cy="3428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24db931992f_3_0:notes"/>
          <p:cNvSpPr txBox="1"/>
          <p:nvPr>
            <p:ph idx="1" type="body"/>
          </p:nvPr>
        </p:nvSpPr>
        <p:spPr>
          <a:xfrm>
            <a:off x="685800" y="4343400"/>
            <a:ext cx="5485800" cy="41142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100"/>
              <a:buNone/>
            </a:pPr>
            <a:r>
              <a:t/>
            </a:r>
            <a:endParaRPr b="0" sz="17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da038ecdd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da038ecdd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a54fe0738_1_74:notes"/>
          <p:cNvSpPr/>
          <p:nvPr>
            <p:ph idx="2" type="sldImg"/>
          </p:nvPr>
        </p:nvSpPr>
        <p:spPr>
          <a:xfrm>
            <a:off x="381240" y="685800"/>
            <a:ext cx="6095100" cy="3428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28a54fe0738_1_74:notes"/>
          <p:cNvSpPr txBox="1"/>
          <p:nvPr>
            <p:ph idx="1" type="body"/>
          </p:nvPr>
        </p:nvSpPr>
        <p:spPr>
          <a:xfrm>
            <a:off x="685800" y="4343400"/>
            <a:ext cx="5485800" cy="41142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100"/>
              <a:buNone/>
            </a:pPr>
            <a:r>
              <a:t/>
            </a:r>
            <a:endParaRPr b="0" sz="17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a54fe0738_1_78: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Nunito"/>
              <a:ea typeface="Nunito"/>
              <a:cs typeface="Nunito"/>
              <a:sym typeface="Nunito"/>
            </a:endParaRPr>
          </a:p>
        </p:txBody>
      </p:sp>
      <p:sp>
        <p:nvSpPr>
          <p:cNvPr id="211" name="Google Shape;211;g28a54fe0738_1_7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da038ecdd_1_87: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Nunito"/>
              <a:ea typeface="Nunito"/>
              <a:cs typeface="Nunito"/>
              <a:sym typeface="Nunito"/>
            </a:endParaRPr>
          </a:p>
        </p:txBody>
      </p:sp>
      <p:sp>
        <p:nvSpPr>
          <p:cNvPr id="216" name="Google Shape;216;g24da038ecdd_1_87: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5" name="Google Shape;6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drive.google.com/file/d/1pvYAAtWw_xwL_5bEt7YyH1o-utHnk6E_/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nvSpPr>
        <p:spPr>
          <a:xfrm>
            <a:off x="2840700" y="2247000"/>
            <a:ext cx="3462600" cy="64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3020" u="none" cap="none" strike="noStrike">
                <a:solidFill>
                  <a:schemeClr val="dk1"/>
                </a:solidFill>
                <a:latin typeface="Times New Roman"/>
                <a:ea typeface="Times New Roman"/>
                <a:cs typeface="Times New Roman"/>
                <a:sym typeface="Times New Roman"/>
              </a:rPr>
              <a:t>WelCome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nvSpPr>
        <p:spPr>
          <a:xfrm>
            <a:off x="148525" y="44925"/>
            <a:ext cx="8520600" cy="48975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20"/>
              <a:buFont typeface="Arial"/>
              <a:buNone/>
            </a:pPr>
            <a:r>
              <a:rPr b="0" i="0" lang="en" sz="2620" u="none" cap="none" strike="noStrike">
                <a:solidFill>
                  <a:schemeClr val="dk1"/>
                </a:solidFill>
                <a:latin typeface="Times New Roman"/>
                <a:ea typeface="Times New Roman"/>
                <a:cs typeface="Times New Roman"/>
                <a:sym typeface="Times New Roman"/>
              </a:rPr>
              <a:t>Eureka Server</a:t>
            </a:r>
            <a:endParaRPr b="1" i="0" sz="2316" u="none" cap="none" strike="noStrike">
              <a:solidFill>
                <a:schemeClr val="dk1"/>
              </a:solidFill>
              <a:latin typeface="Times New Roman"/>
              <a:ea typeface="Times New Roman"/>
              <a:cs typeface="Times New Roman"/>
              <a:sym typeface="Times New Roman"/>
            </a:endParaRPr>
          </a:p>
        </p:txBody>
      </p:sp>
      <p:pic>
        <p:nvPicPr>
          <p:cNvPr id="224" name="Google Shape;224;p34"/>
          <p:cNvPicPr preferRelativeResize="0"/>
          <p:nvPr/>
        </p:nvPicPr>
        <p:blipFill rotWithShape="1">
          <a:blip r:embed="rId3">
            <a:alphaModFix/>
          </a:blip>
          <a:srcRect b="43980" l="0" r="0" t="0"/>
          <a:stretch/>
        </p:blipFill>
        <p:spPr>
          <a:xfrm>
            <a:off x="581400" y="650301"/>
            <a:ext cx="7654849" cy="4106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p:nvPr/>
        </p:nvSpPr>
        <p:spPr>
          <a:xfrm>
            <a:off x="139475" y="0"/>
            <a:ext cx="8703900" cy="50223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2600" u="none" cap="none" strike="noStrike">
                <a:solidFill>
                  <a:srgbClr val="1A1A1A"/>
                </a:solidFill>
                <a:latin typeface="Times New Roman"/>
                <a:ea typeface="Times New Roman"/>
                <a:cs typeface="Times New Roman"/>
                <a:sym typeface="Times New Roman"/>
              </a:rPr>
              <a:t>A</a:t>
            </a:r>
            <a:r>
              <a:rPr lang="en" sz="2600">
                <a:solidFill>
                  <a:srgbClr val="1A1A1A"/>
                </a:solidFill>
                <a:latin typeface="Times New Roman"/>
                <a:ea typeface="Times New Roman"/>
                <a:cs typeface="Times New Roman"/>
                <a:sym typeface="Times New Roman"/>
              </a:rPr>
              <a:t>PI Gateway</a:t>
            </a:r>
            <a:endParaRPr b="0" i="0" sz="3920" u="none" cap="none" strike="noStrike">
              <a:solidFill>
                <a:srgbClr val="000000"/>
              </a:solidFill>
              <a:latin typeface="Times New Roman"/>
              <a:ea typeface="Times New Roman"/>
              <a:cs typeface="Times New Roman"/>
              <a:sym typeface="Times New Roman"/>
            </a:endParaRPr>
          </a:p>
        </p:txBody>
      </p:sp>
      <p:sp>
        <p:nvSpPr>
          <p:cNvPr id="230" name="Google Shape;230;p35"/>
          <p:cNvSpPr/>
          <p:nvPr/>
        </p:nvSpPr>
        <p:spPr>
          <a:xfrm>
            <a:off x="4036575" y="676400"/>
            <a:ext cx="1033200" cy="8046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182875">
            <a:noAutofit/>
          </a:bodyPr>
          <a:lstStyle/>
          <a:p>
            <a:pPr indent="0" lvl="0" marL="0" rtl="0" algn="ctr">
              <a:spcBef>
                <a:spcPts val="0"/>
              </a:spcBef>
              <a:spcAft>
                <a:spcPts val="0"/>
              </a:spcAft>
              <a:buNone/>
            </a:pPr>
            <a:r>
              <a:rPr b="1" lang="en"/>
              <a:t>API gateway</a:t>
            </a:r>
            <a:endParaRPr b="1"/>
          </a:p>
        </p:txBody>
      </p:sp>
      <p:sp>
        <p:nvSpPr>
          <p:cNvPr id="231" name="Google Shape;231;p35"/>
          <p:cNvSpPr/>
          <p:nvPr/>
        </p:nvSpPr>
        <p:spPr>
          <a:xfrm flipH="1" rot="-535">
            <a:off x="1625475" y="3845100"/>
            <a:ext cx="5783400" cy="685800"/>
          </a:xfrm>
          <a:prstGeom prst="rect">
            <a:avLst/>
          </a:prstGeom>
          <a:solidFill>
            <a:srgbClr val="EA9999"/>
          </a:solidFill>
          <a:ln cap="flat" cmpd="sng" w="9525">
            <a:solidFill>
              <a:schemeClr val="dk2"/>
            </a:solidFill>
            <a:prstDash val="solid"/>
            <a:round/>
            <a:headEnd len="sm" w="sm" type="none"/>
            <a:tailEnd len="sm" w="sm" type="none"/>
          </a:ln>
        </p:spPr>
        <p:txBody>
          <a:bodyPr anchorCtr="0" anchor="t" bIns="91425" lIns="91425" spcFirstLastPara="1" rIns="91425" wrap="square" tIns="182875">
            <a:noAutofit/>
          </a:bodyPr>
          <a:lstStyle/>
          <a:p>
            <a:pPr indent="0" lvl="0" marL="0" rtl="0" algn="ctr">
              <a:spcBef>
                <a:spcPts val="0"/>
              </a:spcBef>
              <a:spcAft>
                <a:spcPts val="0"/>
              </a:spcAft>
              <a:buNone/>
            </a:pPr>
            <a:r>
              <a:rPr b="1" lang="en" sz="1700"/>
              <a:t>Apache Tomcat</a:t>
            </a:r>
            <a:endParaRPr b="1" sz="1700"/>
          </a:p>
        </p:txBody>
      </p:sp>
      <p:sp>
        <p:nvSpPr>
          <p:cNvPr id="232" name="Google Shape;232;p35"/>
          <p:cNvSpPr/>
          <p:nvPr/>
        </p:nvSpPr>
        <p:spPr>
          <a:xfrm>
            <a:off x="1879725" y="2261800"/>
            <a:ext cx="1177200" cy="7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Accounts</a:t>
            </a:r>
            <a:endParaRPr b="1"/>
          </a:p>
          <a:p>
            <a:pPr indent="0" lvl="0" marL="0" rtl="0" algn="ctr">
              <a:spcBef>
                <a:spcPts val="0"/>
              </a:spcBef>
              <a:spcAft>
                <a:spcPts val="0"/>
              </a:spcAft>
              <a:buNone/>
            </a:pPr>
            <a:r>
              <a:rPr b="1" lang="en"/>
              <a:t>service</a:t>
            </a:r>
            <a:endParaRPr b="1"/>
          </a:p>
        </p:txBody>
      </p:sp>
      <p:sp>
        <p:nvSpPr>
          <p:cNvPr id="233" name="Google Shape;233;p35"/>
          <p:cNvSpPr/>
          <p:nvPr/>
        </p:nvSpPr>
        <p:spPr>
          <a:xfrm>
            <a:off x="5960775" y="2206050"/>
            <a:ext cx="1291500" cy="7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Transactions service</a:t>
            </a:r>
            <a:endParaRPr b="1"/>
          </a:p>
        </p:txBody>
      </p:sp>
      <p:sp>
        <p:nvSpPr>
          <p:cNvPr id="234" name="Google Shape;234;p35"/>
          <p:cNvSpPr/>
          <p:nvPr/>
        </p:nvSpPr>
        <p:spPr>
          <a:xfrm>
            <a:off x="3983400" y="2284600"/>
            <a:ext cx="1177200" cy="6858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SignUp</a:t>
            </a:r>
            <a:endParaRPr b="1"/>
          </a:p>
          <a:p>
            <a:pPr indent="0" lvl="0" marL="0" rtl="0" algn="ctr">
              <a:spcBef>
                <a:spcPts val="0"/>
              </a:spcBef>
              <a:spcAft>
                <a:spcPts val="0"/>
              </a:spcAft>
              <a:buNone/>
            </a:pPr>
            <a:r>
              <a:rPr b="1" lang="en"/>
              <a:t>service</a:t>
            </a:r>
            <a:endParaRPr b="1"/>
          </a:p>
        </p:txBody>
      </p:sp>
      <p:sp>
        <p:nvSpPr>
          <p:cNvPr id="235" name="Google Shape;235;p35"/>
          <p:cNvSpPr/>
          <p:nvPr/>
        </p:nvSpPr>
        <p:spPr>
          <a:xfrm>
            <a:off x="2334000" y="2987800"/>
            <a:ext cx="228600" cy="8568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5"/>
          <p:cNvSpPr/>
          <p:nvPr/>
        </p:nvSpPr>
        <p:spPr>
          <a:xfrm>
            <a:off x="4457700" y="2987800"/>
            <a:ext cx="228600" cy="8568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35"/>
          <p:cNvSpPr/>
          <p:nvPr/>
        </p:nvSpPr>
        <p:spPr>
          <a:xfrm>
            <a:off x="6492225" y="2962650"/>
            <a:ext cx="228600" cy="8568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35"/>
          <p:cNvSpPr/>
          <p:nvPr/>
        </p:nvSpPr>
        <p:spPr>
          <a:xfrm>
            <a:off x="2334000" y="1021550"/>
            <a:ext cx="1691700" cy="91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35"/>
          <p:cNvSpPr/>
          <p:nvPr/>
        </p:nvSpPr>
        <p:spPr>
          <a:xfrm>
            <a:off x="2208275" y="1021850"/>
            <a:ext cx="183000" cy="12399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5"/>
          <p:cNvSpPr/>
          <p:nvPr/>
        </p:nvSpPr>
        <p:spPr>
          <a:xfrm>
            <a:off x="5080650" y="1032950"/>
            <a:ext cx="1691700" cy="91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5"/>
          <p:cNvSpPr/>
          <p:nvPr/>
        </p:nvSpPr>
        <p:spPr>
          <a:xfrm>
            <a:off x="6715075" y="1032950"/>
            <a:ext cx="183000" cy="11796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35"/>
          <p:cNvSpPr/>
          <p:nvPr/>
        </p:nvSpPr>
        <p:spPr>
          <a:xfrm>
            <a:off x="4165950" y="1481000"/>
            <a:ext cx="228600" cy="8046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35"/>
          <p:cNvSpPr/>
          <p:nvPr/>
        </p:nvSpPr>
        <p:spPr>
          <a:xfrm>
            <a:off x="3177275" y="3307275"/>
            <a:ext cx="1177200" cy="429000"/>
          </a:xfrm>
          <a:prstGeom prst="rect">
            <a:avLst/>
          </a:prstGeom>
          <a:solidFill>
            <a:srgbClr val="EA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Port: 8084</a:t>
            </a:r>
            <a:endParaRPr b="1"/>
          </a:p>
        </p:txBody>
      </p:sp>
      <p:sp>
        <p:nvSpPr>
          <p:cNvPr id="244" name="Google Shape;244;p35"/>
          <p:cNvSpPr/>
          <p:nvPr/>
        </p:nvSpPr>
        <p:spPr>
          <a:xfrm>
            <a:off x="1084250" y="3307275"/>
            <a:ext cx="1177200" cy="429000"/>
          </a:xfrm>
          <a:prstGeom prst="rect">
            <a:avLst/>
          </a:prstGeom>
          <a:solidFill>
            <a:srgbClr val="EA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Port: 8082</a:t>
            </a:r>
            <a:endParaRPr b="1"/>
          </a:p>
        </p:txBody>
      </p:sp>
      <p:sp>
        <p:nvSpPr>
          <p:cNvPr id="245" name="Google Shape;245;p35"/>
          <p:cNvSpPr/>
          <p:nvPr/>
        </p:nvSpPr>
        <p:spPr>
          <a:xfrm>
            <a:off x="5270300" y="3307275"/>
            <a:ext cx="1177200" cy="429000"/>
          </a:xfrm>
          <a:prstGeom prst="rect">
            <a:avLst/>
          </a:prstGeom>
          <a:solidFill>
            <a:srgbClr val="EA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Port: 8081</a:t>
            </a:r>
            <a:endParaRPr b="1"/>
          </a:p>
        </p:txBody>
      </p:sp>
      <p:pic>
        <p:nvPicPr>
          <p:cNvPr id="246" name="Google Shape;246;p35"/>
          <p:cNvPicPr preferRelativeResize="0"/>
          <p:nvPr/>
        </p:nvPicPr>
        <p:blipFill rotWithShape="1">
          <a:blip r:embed="rId3">
            <a:alphaModFix/>
          </a:blip>
          <a:srcRect b="7073" l="2458" r="54408" t="6022"/>
          <a:stretch/>
        </p:blipFill>
        <p:spPr>
          <a:xfrm>
            <a:off x="832800" y="2300150"/>
            <a:ext cx="685800" cy="654678"/>
          </a:xfrm>
          <a:prstGeom prst="rect">
            <a:avLst/>
          </a:prstGeom>
          <a:noFill/>
          <a:ln>
            <a:noFill/>
          </a:ln>
        </p:spPr>
      </p:pic>
      <p:pic>
        <p:nvPicPr>
          <p:cNvPr id="247" name="Google Shape;247;p35"/>
          <p:cNvPicPr preferRelativeResize="0"/>
          <p:nvPr/>
        </p:nvPicPr>
        <p:blipFill rotWithShape="1">
          <a:blip r:embed="rId3">
            <a:alphaModFix/>
          </a:blip>
          <a:srcRect b="7073" l="2458" r="54408" t="6022"/>
          <a:stretch/>
        </p:blipFill>
        <p:spPr>
          <a:xfrm>
            <a:off x="3120113" y="2300150"/>
            <a:ext cx="685800" cy="654678"/>
          </a:xfrm>
          <a:prstGeom prst="rect">
            <a:avLst/>
          </a:prstGeom>
          <a:noFill/>
          <a:ln>
            <a:noFill/>
          </a:ln>
        </p:spPr>
      </p:pic>
      <p:pic>
        <p:nvPicPr>
          <p:cNvPr id="248" name="Google Shape;248;p35"/>
          <p:cNvPicPr preferRelativeResize="0"/>
          <p:nvPr/>
        </p:nvPicPr>
        <p:blipFill rotWithShape="1">
          <a:blip r:embed="rId3">
            <a:alphaModFix/>
          </a:blip>
          <a:srcRect b="5702" l="55268" r="2769" t="5746"/>
          <a:stretch/>
        </p:blipFill>
        <p:spPr>
          <a:xfrm>
            <a:off x="7758274" y="2244413"/>
            <a:ext cx="654652" cy="654675"/>
          </a:xfrm>
          <a:prstGeom prst="rect">
            <a:avLst/>
          </a:prstGeom>
          <a:noFill/>
          <a:ln>
            <a:noFill/>
          </a:ln>
        </p:spPr>
      </p:pic>
      <p:sp>
        <p:nvSpPr>
          <p:cNvPr id="249" name="Google Shape;249;p35"/>
          <p:cNvSpPr/>
          <p:nvPr/>
        </p:nvSpPr>
        <p:spPr>
          <a:xfrm>
            <a:off x="1518600" y="2524600"/>
            <a:ext cx="361200" cy="2058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5"/>
          <p:cNvSpPr/>
          <p:nvPr/>
        </p:nvSpPr>
        <p:spPr>
          <a:xfrm>
            <a:off x="7264200" y="2468875"/>
            <a:ext cx="494100" cy="2058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5"/>
          <p:cNvSpPr/>
          <p:nvPr/>
        </p:nvSpPr>
        <p:spPr>
          <a:xfrm rot="5400000">
            <a:off x="5997375" y="3027150"/>
            <a:ext cx="370500" cy="1911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5"/>
          <p:cNvSpPr/>
          <p:nvPr/>
        </p:nvSpPr>
        <p:spPr>
          <a:xfrm rot="5400000">
            <a:off x="3913050" y="3046725"/>
            <a:ext cx="331800" cy="1911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5"/>
          <p:cNvSpPr/>
          <p:nvPr/>
        </p:nvSpPr>
        <p:spPr>
          <a:xfrm rot="5400000">
            <a:off x="1881100" y="3052300"/>
            <a:ext cx="320100" cy="1911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5"/>
          <p:cNvSpPr/>
          <p:nvPr/>
        </p:nvSpPr>
        <p:spPr>
          <a:xfrm rot="10800000">
            <a:off x="3754450" y="2594950"/>
            <a:ext cx="271200" cy="1911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5"/>
          <p:cNvSpPr/>
          <p:nvPr/>
        </p:nvSpPr>
        <p:spPr>
          <a:xfrm>
            <a:off x="5594025" y="564800"/>
            <a:ext cx="1177200" cy="429000"/>
          </a:xfrm>
          <a:prstGeom prst="rect">
            <a:avLst/>
          </a:prstGeom>
          <a:solidFill>
            <a:srgbClr val="EA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Port: 8083</a:t>
            </a:r>
            <a:endParaRPr b="1"/>
          </a:p>
        </p:txBody>
      </p:sp>
      <p:sp>
        <p:nvSpPr>
          <p:cNvPr id="256" name="Google Shape;256;p35"/>
          <p:cNvSpPr/>
          <p:nvPr/>
        </p:nvSpPr>
        <p:spPr>
          <a:xfrm>
            <a:off x="5069775" y="676400"/>
            <a:ext cx="494100" cy="205800"/>
          </a:xfrm>
          <a:prstGeom prst="leftRightArrow">
            <a:avLst>
              <a:gd fmla="val 50000" name="adj1"/>
              <a:gd fmla="val 50000" name="adj2"/>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5"/>
          <p:cNvSpPr/>
          <p:nvPr/>
        </p:nvSpPr>
        <p:spPr>
          <a:xfrm rot="10800000">
            <a:off x="4623150" y="1481000"/>
            <a:ext cx="228600" cy="8046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nvSpPr>
        <p:spPr>
          <a:xfrm>
            <a:off x="2931500" y="90200"/>
            <a:ext cx="3462600" cy="64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lang="en" sz="3020">
                <a:solidFill>
                  <a:schemeClr val="dk1"/>
                </a:solidFill>
                <a:latin typeface="Times New Roman"/>
                <a:ea typeface="Times New Roman"/>
                <a:cs typeface="Times New Roman"/>
                <a:sym typeface="Times New Roman"/>
              </a:rPr>
              <a:t>Dockerization</a:t>
            </a:r>
            <a:endParaRPr b="0" i="0" sz="1400" u="none" cap="none" strike="noStrike">
              <a:solidFill>
                <a:srgbClr val="000000"/>
              </a:solidFill>
              <a:latin typeface="Times New Roman"/>
              <a:ea typeface="Times New Roman"/>
              <a:cs typeface="Times New Roman"/>
              <a:sym typeface="Times New Roman"/>
            </a:endParaRPr>
          </a:p>
        </p:txBody>
      </p:sp>
      <p:pic>
        <p:nvPicPr>
          <p:cNvPr id="263" name="Google Shape;263;p36"/>
          <p:cNvPicPr preferRelativeResize="0"/>
          <p:nvPr/>
        </p:nvPicPr>
        <p:blipFill>
          <a:blip r:embed="rId3">
            <a:alphaModFix/>
          </a:blip>
          <a:stretch>
            <a:fillRect/>
          </a:stretch>
        </p:blipFill>
        <p:spPr>
          <a:xfrm>
            <a:off x="152400" y="892100"/>
            <a:ext cx="8839200" cy="40605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p:nvPr/>
        </p:nvSpPr>
        <p:spPr>
          <a:xfrm>
            <a:off x="299475" y="64200"/>
            <a:ext cx="8686800" cy="485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rgbClr val="000000"/>
                </a:solidFill>
                <a:latin typeface="Times New Roman"/>
                <a:ea typeface="Times New Roman"/>
                <a:cs typeface="Times New Roman"/>
                <a:sym typeface="Times New Roman"/>
              </a:rPr>
              <a:t>Tech Stack</a:t>
            </a:r>
            <a:endParaRPr b="0" i="0" sz="2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700"/>
              <a:buFont typeface="Arial"/>
              <a:buNone/>
            </a:pPr>
            <a:r>
              <a:t/>
            </a:r>
            <a:endParaRPr sz="27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Arial"/>
              <a:buNone/>
            </a:pPr>
            <a:r>
              <a:rPr lang="en" sz="2200">
                <a:latin typeface="Times New Roman"/>
                <a:ea typeface="Times New Roman"/>
                <a:cs typeface="Times New Roman"/>
                <a:sym typeface="Times New Roman"/>
              </a:rPr>
              <a:t>Technologies used are:</a:t>
            </a:r>
            <a:endParaRPr sz="2200">
              <a:latin typeface="Times New Roman"/>
              <a:ea typeface="Times New Roman"/>
              <a:cs typeface="Times New Roman"/>
              <a:sym typeface="Times New Roman"/>
            </a:endParaRPr>
          </a:p>
          <a:p>
            <a:pPr indent="-368300" lvl="0" marL="73152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React JS</a:t>
            </a:r>
            <a:endParaRPr sz="2200">
              <a:latin typeface="Times New Roman"/>
              <a:ea typeface="Times New Roman"/>
              <a:cs typeface="Times New Roman"/>
              <a:sym typeface="Times New Roman"/>
            </a:endParaRPr>
          </a:p>
          <a:p>
            <a:pPr indent="-368300" lvl="0" marL="73152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Spring boot</a:t>
            </a:r>
            <a:endParaRPr sz="2200">
              <a:latin typeface="Times New Roman"/>
              <a:ea typeface="Times New Roman"/>
              <a:cs typeface="Times New Roman"/>
              <a:sym typeface="Times New Roman"/>
            </a:endParaRPr>
          </a:p>
          <a:p>
            <a:pPr indent="-368300" lvl="0" marL="73152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MongoDB</a:t>
            </a:r>
            <a:endParaRPr sz="2200">
              <a:latin typeface="Times New Roman"/>
              <a:ea typeface="Times New Roman"/>
              <a:cs typeface="Times New Roman"/>
              <a:sym typeface="Times New Roman"/>
            </a:endParaRPr>
          </a:p>
          <a:p>
            <a:pPr indent="-368300" lvl="0" marL="731520" marR="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MySQL</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p:nvPr/>
        </p:nvSpPr>
        <p:spPr>
          <a:xfrm>
            <a:off x="311760" y="2285280"/>
            <a:ext cx="8519700" cy="57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20"/>
              <a:buFont typeface="Arial"/>
              <a:buNone/>
            </a:pPr>
            <a:r>
              <a:rPr b="0" i="0" lang="en" sz="2920" u="none" cap="none" strike="noStrike">
                <a:solidFill>
                  <a:srgbClr val="000000"/>
                </a:solidFill>
                <a:latin typeface="Times New Roman"/>
                <a:ea typeface="Times New Roman"/>
                <a:cs typeface="Times New Roman"/>
                <a:sym typeface="Times New Roman"/>
              </a:rPr>
              <a:t>Product Backlog &amp; Revenue</a:t>
            </a:r>
            <a:endParaRPr b="0" i="0" sz="292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p:nvPr/>
        </p:nvSpPr>
        <p:spPr>
          <a:xfrm>
            <a:off x="311750" y="444882"/>
            <a:ext cx="8519700" cy="446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16"/>
              <a:buFont typeface="Arial"/>
              <a:buNone/>
            </a:pPr>
            <a:r>
              <a:rPr b="0" i="0" lang="en" sz="2716" u="none" cap="none" strike="noStrike">
                <a:solidFill>
                  <a:srgbClr val="000000"/>
                </a:solidFill>
                <a:latin typeface="Times New Roman"/>
                <a:ea typeface="Times New Roman"/>
                <a:cs typeface="Times New Roman"/>
                <a:sym typeface="Times New Roman"/>
              </a:rPr>
              <a:t>Product Backlog</a:t>
            </a:r>
            <a:endParaRPr b="0" i="0" sz="2716"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16">
              <a:latin typeface="Times New Roman"/>
              <a:ea typeface="Times New Roman"/>
              <a:cs typeface="Times New Roman"/>
              <a:sym typeface="Times New Roman"/>
            </a:endParaRPr>
          </a:p>
          <a:p>
            <a:pPr indent="-350266" lvl="0" marL="457200" marR="0" rtl="0" algn="l">
              <a:lnSpc>
                <a:spcPct val="100000"/>
              </a:lnSpc>
              <a:spcBef>
                <a:spcPts val="0"/>
              </a:spcBef>
              <a:spcAft>
                <a:spcPts val="0"/>
              </a:spcAft>
              <a:buSzPts val="1916"/>
              <a:buFont typeface="Times New Roman"/>
              <a:buChar char="●"/>
            </a:pPr>
            <a:r>
              <a:rPr lang="en" sz="1916">
                <a:latin typeface="Times New Roman"/>
                <a:ea typeface="Times New Roman"/>
                <a:cs typeface="Times New Roman"/>
                <a:sym typeface="Times New Roman"/>
              </a:rPr>
              <a:t>Extensive testing should be done to make the product robust.</a:t>
            </a:r>
            <a:endParaRPr sz="1916">
              <a:latin typeface="Times New Roman"/>
              <a:ea typeface="Times New Roman"/>
              <a:cs typeface="Times New Roman"/>
              <a:sym typeface="Times New Roman"/>
            </a:endParaRPr>
          </a:p>
          <a:p>
            <a:pPr indent="-350266" lvl="0" marL="457200" marR="0" rtl="0" algn="l">
              <a:lnSpc>
                <a:spcPct val="100000"/>
              </a:lnSpc>
              <a:spcBef>
                <a:spcPts val="0"/>
              </a:spcBef>
              <a:spcAft>
                <a:spcPts val="0"/>
              </a:spcAft>
              <a:buSzPts val="1916"/>
              <a:buFont typeface="Times New Roman"/>
              <a:buChar char="●"/>
            </a:pPr>
            <a:r>
              <a:rPr lang="en" sz="1916">
                <a:latin typeface="Times New Roman"/>
                <a:ea typeface="Times New Roman"/>
                <a:cs typeface="Times New Roman"/>
                <a:sym typeface="Times New Roman"/>
              </a:rPr>
              <a:t>Need to add feature for editing the customer details like, forgot password, profile management.</a:t>
            </a:r>
            <a:endParaRPr sz="1916">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16">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16">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p:nvPr/>
        </p:nvSpPr>
        <p:spPr>
          <a:xfrm>
            <a:off x="311750" y="444884"/>
            <a:ext cx="8519700" cy="433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16"/>
              <a:buFont typeface="Arial"/>
              <a:buNone/>
            </a:pPr>
            <a:r>
              <a:rPr b="0" i="0" lang="en" sz="2716" u="none" cap="none" strike="noStrike">
                <a:solidFill>
                  <a:srgbClr val="000000"/>
                </a:solidFill>
                <a:latin typeface="Times New Roman"/>
                <a:ea typeface="Times New Roman"/>
                <a:cs typeface="Times New Roman"/>
                <a:sym typeface="Times New Roman"/>
              </a:rPr>
              <a:t>Revenue</a:t>
            </a:r>
            <a:endParaRPr b="0" i="0" sz="2716"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716"/>
              <a:buFont typeface="Arial"/>
              <a:buNone/>
            </a:pPr>
            <a:r>
              <a:t/>
            </a:r>
            <a:endParaRPr sz="2716">
              <a:latin typeface="Times New Roman"/>
              <a:ea typeface="Times New Roman"/>
              <a:cs typeface="Times New Roman"/>
              <a:sym typeface="Times New Roman"/>
            </a:endParaRPr>
          </a:p>
          <a:p>
            <a:pPr indent="-356616" lvl="0" marL="457200" marR="0" rtl="0" algn="l">
              <a:lnSpc>
                <a:spcPct val="100000"/>
              </a:lnSpc>
              <a:spcBef>
                <a:spcPts val="0"/>
              </a:spcBef>
              <a:spcAft>
                <a:spcPts val="0"/>
              </a:spcAft>
              <a:buSzPts val="2016"/>
              <a:buFont typeface="Times New Roman"/>
              <a:buChar char="●"/>
            </a:pPr>
            <a:r>
              <a:rPr lang="en" sz="2016">
                <a:latin typeface="Times New Roman"/>
                <a:ea typeface="Times New Roman"/>
                <a:cs typeface="Times New Roman"/>
                <a:sym typeface="Times New Roman"/>
              </a:rPr>
              <a:t>Advertising </a:t>
            </a:r>
            <a:endParaRPr sz="2016">
              <a:latin typeface="Times New Roman"/>
              <a:ea typeface="Times New Roman"/>
              <a:cs typeface="Times New Roman"/>
              <a:sym typeface="Times New Roman"/>
            </a:endParaRPr>
          </a:p>
          <a:p>
            <a:pPr indent="-356616" lvl="0" marL="457200" marR="0" rtl="0" algn="l">
              <a:lnSpc>
                <a:spcPct val="100000"/>
              </a:lnSpc>
              <a:spcBef>
                <a:spcPts val="0"/>
              </a:spcBef>
              <a:spcAft>
                <a:spcPts val="0"/>
              </a:spcAft>
              <a:buSzPts val="2016"/>
              <a:buFont typeface="Times New Roman"/>
              <a:buChar char="●"/>
            </a:pPr>
            <a:r>
              <a:rPr lang="en" sz="2016">
                <a:latin typeface="Times New Roman"/>
                <a:ea typeface="Times New Roman"/>
                <a:cs typeface="Times New Roman"/>
                <a:sym typeface="Times New Roman"/>
              </a:rPr>
              <a:t>Can prove to be a great feature for customer </a:t>
            </a:r>
            <a:r>
              <a:rPr lang="en" sz="2016">
                <a:latin typeface="Times New Roman"/>
                <a:ea typeface="Times New Roman"/>
                <a:cs typeface="Times New Roman"/>
                <a:sym typeface="Times New Roman"/>
              </a:rPr>
              <a:t>acquisition. </a:t>
            </a:r>
            <a:endParaRPr sz="2016">
              <a:latin typeface="Times New Roman"/>
              <a:ea typeface="Times New Roman"/>
              <a:cs typeface="Times New Roman"/>
              <a:sym typeface="Times New Roman"/>
            </a:endParaRPr>
          </a:p>
          <a:p>
            <a:pPr indent="-356616" lvl="0" marL="457200" marR="0" rtl="0" algn="l">
              <a:lnSpc>
                <a:spcPct val="100000"/>
              </a:lnSpc>
              <a:spcBef>
                <a:spcPts val="0"/>
              </a:spcBef>
              <a:spcAft>
                <a:spcPts val="0"/>
              </a:spcAft>
              <a:buSzPts val="2016"/>
              <a:buFont typeface="Times New Roman"/>
              <a:buChar char="●"/>
            </a:pPr>
            <a:r>
              <a:rPr lang="en" sz="2016">
                <a:latin typeface="Times New Roman"/>
                <a:ea typeface="Times New Roman"/>
                <a:cs typeface="Times New Roman"/>
                <a:sym typeface="Times New Roman"/>
              </a:rPr>
              <a:t>Referral programs</a:t>
            </a:r>
            <a:endParaRPr sz="2016">
              <a:latin typeface="Times New Roman"/>
              <a:ea typeface="Times New Roman"/>
              <a:cs typeface="Times New Roman"/>
              <a:sym typeface="Times New Roman"/>
            </a:endParaRPr>
          </a:p>
          <a:p>
            <a:pPr indent="-356616" lvl="0" marL="457200" marR="0" rtl="0" algn="l">
              <a:lnSpc>
                <a:spcPct val="100000"/>
              </a:lnSpc>
              <a:spcBef>
                <a:spcPts val="0"/>
              </a:spcBef>
              <a:spcAft>
                <a:spcPts val="0"/>
              </a:spcAft>
              <a:buSzPts val="2016"/>
              <a:buFont typeface="Times New Roman"/>
              <a:buChar char="●"/>
            </a:pPr>
            <a:r>
              <a:rPr lang="en" sz="2016">
                <a:latin typeface="Times New Roman"/>
                <a:ea typeface="Times New Roman"/>
                <a:cs typeface="Times New Roman"/>
                <a:sym typeface="Times New Roman"/>
              </a:rPr>
              <a:t>Savings Interest</a:t>
            </a:r>
            <a:endParaRPr sz="2016">
              <a:latin typeface="Times New Roman"/>
              <a:ea typeface="Times New Roman"/>
              <a:cs typeface="Times New Roman"/>
              <a:sym typeface="Times New Roman"/>
            </a:endParaRPr>
          </a:p>
          <a:p>
            <a:pPr indent="-356616" lvl="0" marL="457200" marR="0" rtl="0" algn="l">
              <a:lnSpc>
                <a:spcPct val="100000"/>
              </a:lnSpc>
              <a:spcBef>
                <a:spcPts val="0"/>
              </a:spcBef>
              <a:spcAft>
                <a:spcPts val="0"/>
              </a:spcAft>
              <a:buSzPts val="2016"/>
              <a:buFont typeface="Times New Roman"/>
              <a:buChar char="●"/>
            </a:pPr>
            <a:r>
              <a:rPr lang="en" sz="2016">
                <a:latin typeface="Times New Roman"/>
                <a:ea typeface="Times New Roman"/>
                <a:cs typeface="Times New Roman"/>
                <a:sym typeface="Times New Roman"/>
              </a:rPr>
              <a:t>White-Label Solution</a:t>
            </a:r>
            <a:endParaRPr sz="2016">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16">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p:nvPr/>
        </p:nvSpPr>
        <p:spPr>
          <a:xfrm>
            <a:off x="311760" y="2285280"/>
            <a:ext cx="8519700" cy="57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20"/>
              <a:buFont typeface="Arial"/>
              <a:buNone/>
            </a:pPr>
            <a:r>
              <a:rPr b="0" i="0" lang="en" sz="2920" u="none" cap="none" strike="noStrike">
                <a:solidFill>
                  <a:srgbClr val="000000"/>
                </a:solidFill>
                <a:latin typeface="Times New Roman"/>
                <a:ea typeface="Times New Roman"/>
                <a:cs typeface="Times New Roman"/>
                <a:sym typeface="Times New Roman"/>
              </a:rPr>
              <a:t>Thank You</a:t>
            </a:r>
            <a:endParaRPr b="0" i="0" sz="292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nvSpPr>
        <p:spPr>
          <a:xfrm>
            <a:off x="411480" y="78775"/>
            <a:ext cx="8458200" cy="479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3020" u="none" cap="none" strike="noStrike">
                <a:solidFill>
                  <a:schemeClr val="dk1"/>
                </a:solidFill>
                <a:latin typeface="Times New Roman"/>
                <a:ea typeface="Times New Roman"/>
                <a:cs typeface="Times New Roman"/>
                <a:sym typeface="Times New Roman"/>
              </a:rPr>
              <a:t>Team-</a:t>
            </a:r>
            <a:r>
              <a:rPr lang="en" sz="2820">
                <a:solidFill>
                  <a:schemeClr val="dk1"/>
                </a:solidFill>
                <a:latin typeface="Times New Roman"/>
                <a:ea typeface="Times New Roman"/>
                <a:cs typeface="Times New Roman"/>
                <a:sym typeface="Times New Roman"/>
              </a:rPr>
              <a:t>5</a:t>
            </a:r>
            <a:endParaRPr sz="282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sz="232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en" sz="1720">
                <a:solidFill>
                  <a:schemeClr val="dk1"/>
                </a:solidFill>
                <a:latin typeface="Times New Roman"/>
                <a:ea typeface="Times New Roman"/>
                <a:cs typeface="Times New Roman"/>
                <a:sym typeface="Times New Roman"/>
              </a:rPr>
              <a:t>Money and Monitory</a:t>
            </a:r>
            <a:endParaRPr sz="172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sz="17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 sz="1720">
                <a:solidFill>
                  <a:schemeClr val="dk1"/>
                </a:solidFill>
                <a:latin typeface="Times New Roman"/>
                <a:ea typeface="Times New Roman"/>
                <a:cs typeface="Times New Roman"/>
                <a:sym typeface="Times New Roman"/>
              </a:rPr>
              <a:t>Problem statement:</a:t>
            </a:r>
            <a:endParaRPr sz="17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 sz="1720">
                <a:solidFill>
                  <a:schemeClr val="dk1"/>
                </a:solidFill>
                <a:latin typeface="Times New Roman"/>
                <a:ea typeface="Times New Roman"/>
                <a:cs typeface="Times New Roman"/>
                <a:sym typeface="Times New Roman"/>
              </a:rPr>
              <a:t>Design a system  which credits extra spent by customers back into their accounts, as rounded off figure. Customers who make a debit card transaction have that transaction rounded up to the nearest pound and that ‘extra’ credited to an instant access savings account. The ability to have round ups will be controlled in the  app which will drive digital adoption using any device, while encouraging customers to get into the savings habit.</a:t>
            </a:r>
            <a:endParaRPr sz="172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sz="17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 sz="1720">
                <a:solidFill>
                  <a:schemeClr val="dk1"/>
                </a:solidFill>
                <a:latin typeface="Times New Roman"/>
                <a:ea typeface="Times New Roman"/>
                <a:cs typeface="Times New Roman"/>
                <a:sym typeface="Times New Roman"/>
              </a:rPr>
              <a:t>Team members:</a:t>
            </a:r>
            <a:endParaRPr sz="1720">
              <a:solidFill>
                <a:schemeClr val="dk1"/>
              </a:solidFill>
              <a:latin typeface="Times New Roman"/>
              <a:ea typeface="Times New Roman"/>
              <a:cs typeface="Times New Roman"/>
              <a:sym typeface="Times New Roman"/>
            </a:endParaRPr>
          </a:p>
          <a:p>
            <a:pPr indent="-337820" lvl="0" marL="822960" marR="0" rtl="0" algn="l">
              <a:lnSpc>
                <a:spcPct val="100000"/>
              </a:lnSpc>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Ajey Kalagi</a:t>
            </a:r>
            <a:endParaRPr sz="1720">
              <a:solidFill>
                <a:schemeClr val="dk1"/>
              </a:solidFill>
              <a:latin typeface="Times New Roman"/>
              <a:ea typeface="Times New Roman"/>
              <a:cs typeface="Times New Roman"/>
              <a:sym typeface="Times New Roman"/>
            </a:endParaRPr>
          </a:p>
          <a:p>
            <a:pPr indent="-337820" lvl="0" marL="822960" marR="0" rtl="0" algn="l">
              <a:lnSpc>
                <a:spcPct val="100000"/>
              </a:lnSpc>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Reema Gera</a:t>
            </a:r>
            <a:endParaRPr sz="1720">
              <a:solidFill>
                <a:schemeClr val="dk1"/>
              </a:solidFill>
              <a:latin typeface="Times New Roman"/>
              <a:ea typeface="Times New Roman"/>
              <a:cs typeface="Times New Roman"/>
              <a:sym typeface="Times New Roman"/>
            </a:endParaRPr>
          </a:p>
          <a:p>
            <a:pPr indent="-337820" lvl="0" marL="822960" marR="0" rtl="0" algn="l">
              <a:lnSpc>
                <a:spcPct val="100000"/>
              </a:lnSpc>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Suryanshu Gautam</a:t>
            </a:r>
            <a:endParaRPr sz="1720">
              <a:solidFill>
                <a:schemeClr val="dk1"/>
              </a:solidFill>
              <a:latin typeface="Times New Roman"/>
              <a:ea typeface="Times New Roman"/>
              <a:cs typeface="Times New Roman"/>
              <a:sym typeface="Times New Roman"/>
            </a:endParaRPr>
          </a:p>
          <a:p>
            <a:pPr indent="-337820" lvl="0" marL="822960" marR="0" rtl="0" algn="l">
              <a:lnSpc>
                <a:spcPct val="100000"/>
              </a:lnSpc>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Vinay Kumar Nallamothu</a:t>
            </a:r>
            <a:endParaRPr sz="17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212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nvSpPr>
        <p:spPr>
          <a:xfrm>
            <a:off x="70875" y="90200"/>
            <a:ext cx="9018300" cy="498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3020" u="none" cap="none" strike="noStrike">
                <a:solidFill>
                  <a:schemeClr val="dk1"/>
                </a:solidFill>
                <a:latin typeface="Times New Roman"/>
                <a:ea typeface="Times New Roman"/>
                <a:cs typeface="Times New Roman"/>
                <a:sym typeface="Times New Roman"/>
              </a:rPr>
              <a:t>Pain Points </a:t>
            </a:r>
            <a:endParaRPr b="0" i="0" sz="3020" u="none" cap="none" strike="noStrike">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Limited saving opportunities</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Customers may find it challenging to set aside small amounts for savings. Without the automatic round-up feature, they might need to manually transfer funds, which can be cumbersome and may result in savings being neglected.</a:t>
            </a:r>
            <a:endParaRPr sz="19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Lack of awareness</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Some customers may not be aware of the benefits of saving spare change. They might not realize the potential for accumulating a significant amount over time.</a:t>
            </a:r>
            <a:endParaRPr sz="19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Missed savings opportunities</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Customers might forget to round up certain transactions, missing out on potential savings. This can lead to a loss of financial benefits over time.</a:t>
            </a:r>
            <a:endParaRPr sz="19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2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nvSpPr>
        <p:spPr>
          <a:xfrm>
            <a:off x="86975" y="211200"/>
            <a:ext cx="8789700" cy="493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3020" u="none" cap="none" strike="noStrike">
                <a:solidFill>
                  <a:schemeClr val="dk1"/>
                </a:solidFill>
                <a:latin typeface="Times New Roman"/>
                <a:ea typeface="Times New Roman"/>
                <a:cs typeface="Times New Roman"/>
                <a:sym typeface="Times New Roman"/>
              </a:rPr>
              <a:t>Solution - </a:t>
            </a:r>
            <a:r>
              <a:rPr lang="en" sz="2820">
                <a:solidFill>
                  <a:schemeClr val="dk1"/>
                </a:solidFill>
                <a:latin typeface="Times New Roman"/>
                <a:ea typeface="Times New Roman"/>
                <a:cs typeface="Times New Roman"/>
                <a:sym typeface="Times New Roman"/>
              </a:rPr>
              <a:t>Spend2Save</a:t>
            </a:r>
            <a:endParaRPr sz="30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2820">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Automated savings</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The round-up feature automates the process of saving spare change, making it effortless for customers. This encourages a consistent savings habit.</a:t>
            </a:r>
            <a:endParaRPr sz="19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Increased awareness</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By displaying the round-up amounts and showing customers how their spare change adds up, the feature raises awareness about the benefits of saving.</a:t>
            </a:r>
            <a:endParaRPr sz="19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a:p>
            <a:pPr indent="-350520" lvl="0" marL="457200" marR="0" rtl="0" algn="l">
              <a:lnSpc>
                <a:spcPct val="100000"/>
              </a:lnSpc>
              <a:spcBef>
                <a:spcPts val="0"/>
              </a:spcBef>
              <a:spcAft>
                <a:spcPts val="0"/>
              </a:spcAft>
              <a:buClr>
                <a:schemeClr val="dk1"/>
              </a:buClr>
              <a:buSzPts val="1920"/>
              <a:buFont typeface="Times New Roman"/>
              <a:buAutoNum type="arabicPeriod"/>
            </a:pPr>
            <a:r>
              <a:rPr lang="en" sz="1920">
                <a:solidFill>
                  <a:schemeClr val="dk1"/>
                </a:solidFill>
                <a:latin typeface="Times New Roman"/>
                <a:ea typeface="Times New Roman"/>
                <a:cs typeface="Times New Roman"/>
                <a:sym typeface="Times New Roman"/>
              </a:rPr>
              <a:t>Improved financial health</a:t>
            </a:r>
            <a:endParaRPr sz="1920">
              <a:solidFill>
                <a:schemeClr val="dk1"/>
              </a:solidFill>
              <a:latin typeface="Times New Roman"/>
              <a:ea typeface="Times New Roman"/>
              <a:cs typeface="Times New Roman"/>
              <a:sym typeface="Times New Roman"/>
            </a:endParaRPr>
          </a:p>
          <a:p>
            <a:pPr indent="-350519" lvl="1" marL="914400" marR="0" rtl="0" algn="l">
              <a:lnSpc>
                <a:spcPct val="100000"/>
              </a:lnSpc>
              <a:spcBef>
                <a:spcPts val="0"/>
              </a:spcBef>
              <a:spcAft>
                <a:spcPts val="0"/>
              </a:spcAft>
              <a:buClr>
                <a:schemeClr val="dk1"/>
              </a:buClr>
              <a:buSzPts val="1920"/>
              <a:buFont typeface="Times New Roman"/>
              <a:buChar char="●"/>
            </a:pPr>
            <a:r>
              <a:rPr lang="en" sz="1920">
                <a:solidFill>
                  <a:schemeClr val="dk1"/>
                </a:solidFill>
                <a:latin typeface="Times New Roman"/>
                <a:ea typeface="Times New Roman"/>
                <a:cs typeface="Times New Roman"/>
                <a:sym typeface="Times New Roman"/>
              </a:rPr>
              <a:t>The automated savings contribute to improved financial health, helping customers build a safety net or work towards specific financial goals.</a:t>
            </a:r>
            <a:endParaRPr sz="19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2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p:nvPr/>
        </p:nvSpPr>
        <p:spPr>
          <a:xfrm>
            <a:off x="139475" y="0"/>
            <a:ext cx="8703900" cy="502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2600" u="none" cap="none" strike="noStrike">
                <a:solidFill>
                  <a:srgbClr val="1A1A1A"/>
                </a:solidFill>
                <a:latin typeface="Times New Roman"/>
                <a:ea typeface="Times New Roman"/>
                <a:cs typeface="Times New Roman"/>
                <a:sym typeface="Times New Roman"/>
              </a:rPr>
              <a:t>Architecture Diagram</a:t>
            </a:r>
            <a:endParaRPr b="0" i="0" sz="3920" u="none" cap="none" strike="noStrike">
              <a:solidFill>
                <a:srgbClr val="000000"/>
              </a:solidFill>
              <a:latin typeface="Times New Roman"/>
              <a:ea typeface="Times New Roman"/>
              <a:cs typeface="Times New Roman"/>
              <a:sym typeface="Times New Roman"/>
            </a:endParaRPr>
          </a:p>
        </p:txBody>
      </p:sp>
      <p:sp>
        <p:nvSpPr>
          <p:cNvPr id="124" name="Google Shape;124;p29"/>
          <p:cNvSpPr/>
          <p:nvPr/>
        </p:nvSpPr>
        <p:spPr>
          <a:xfrm>
            <a:off x="1625500" y="678950"/>
            <a:ext cx="6858000" cy="3937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Eureka server</a:t>
            </a:r>
            <a:endParaRPr b="1" sz="1700"/>
          </a:p>
        </p:txBody>
      </p:sp>
      <p:sp>
        <p:nvSpPr>
          <p:cNvPr id="125" name="Google Shape;125;p29"/>
          <p:cNvSpPr/>
          <p:nvPr/>
        </p:nvSpPr>
        <p:spPr>
          <a:xfrm>
            <a:off x="2017775" y="2819875"/>
            <a:ext cx="1017300" cy="8001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182875">
            <a:noAutofit/>
          </a:bodyPr>
          <a:lstStyle/>
          <a:p>
            <a:pPr indent="0" lvl="0" marL="0" rtl="0" algn="ctr">
              <a:spcBef>
                <a:spcPts val="0"/>
              </a:spcBef>
              <a:spcAft>
                <a:spcPts val="0"/>
              </a:spcAft>
              <a:buNone/>
            </a:pPr>
            <a:r>
              <a:rPr b="1" lang="en"/>
              <a:t>API gateway</a:t>
            </a:r>
            <a:endParaRPr b="1"/>
          </a:p>
        </p:txBody>
      </p:sp>
      <p:sp>
        <p:nvSpPr>
          <p:cNvPr id="126" name="Google Shape;126;p29"/>
          <p:cNvSpPr/>
          <p:nvPr/>
        </p:nvSpPr>
        <p:spPr>
          <a:xfrm rot="-5400000">
            <a:off x="-1454900" y="2359025"/>
            <a:ext cx="3920400" cy="5604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chemeClr val="dk1"/>
                </a:solidFill>
              </a:rPr>
              <a:t>React JS</a:t>
            </a:r>
            <a:endParaRPr/>
          </a:p>
        </p:txBody>
      </p:sp>
      <p:sp>
        <p:nvSpPr>
          <p:cNvPr id="127" name="Google Shape;127;p29"/>
          <p:cNvSpPr/>
          <p:nvPr/>
        </p:nvSpPr>
        <p:spPr>
          <a:xfrm>
            <a:off x="2017775" y="1036675"/>
            <a:ext cx="1017300" cy="8001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182875">
            <a:noAutofit/>
          </a:bodyPr>
          <a:lstStyle/>
          <a:p>
            <a:pPr indent="0" lvl="0" marL="0" rtl="0" algn="ctr">
              <a:spcBef>
                <a:spcPts val="0"/>
              </a:spcBef>
              <a:spcAft>
                <a:spcPts val="0"/>
              </a:spcAft>
              <a:buNone/>
            </a:pPr>
            <a:r>
              <a:rPr b="1" lang="en"/>
              <a:t>Auth service</a:t>
            </a:r>
            <a:endParaRPr b="1"/>
          </a:p>
        </p:txBody>
      </p:sp>
      <p:sp>
        <p:nvSpPr>
          <p:cNvPr id="128" name="Google Shape;128;p29"/>
          <p:cNvSpPr/>
          <p:nvPr/>
        </p:nvSpPr>
        <p:spPr>
          <a:xfrm>
            <a:off x="2176863" y="1836775"/>
            <a:ext cx="183000" cy="9831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9"/>
          <p:cNvSpPr/>
          <p:nvPr/>
        </p:nvSpPr>
        <p:spPr>
          <a:xfrm flipH="1" rot="10800000">
            <a:off x="2749275" y="1836775"/>
            <a:ext cx="183000" cy="9831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9"/>
          <p:cNvSpPr/>
          <p:nvPr/>
        </p:nvSpPr>
        <p:spPr>
          <a:xfrm rot="5400347">
            <a:off x="5604925" y="2416325"/>
            <a:ext cx="2971800" cy="685800"/>
          </a:xfrm>
          <a:prstGeom prst="rect">
            <a:avLst/>
          </a:prstGeom>
          <a:solidFill>
            <a:srgbClr val="EA9999"/>
          </a:solidFill>
          <a:ln cap="flat" cmpd="sng" w="9525">
            <a:solidFill>
              <a:schemeClr val="dk2"/>
            </a:solidFill>
            <a:prstDash val="solid"/>
            <a:round/>
            <a:headEnd len="sm" w="sm" type="none"/>
            <a:tailEnd len="sm" w="sm" type="none"/>
          </a:ln>
        </p:spPr>
        <p:txBody>
          <a:bodyPr anchorCtr="0" anchor="t" bIns="91425" lIns="91425" spcFirstLastPara="1" rIns="91425" wrap="square" tIns="182875">
            <a:noAutofit/>
          </a:bodyPr>
          <a:lstStyle/>
          <a:p>
            <a:pPr indent="0" lvl="0" marL="0" rtl="0" algn="ctr">
              <a:spcBef>
                <a:spcPts val="0"/>
              </a:spcBef>
              <a:spcAft>
                <a:spcPts val="0"/>
              </a:spcAft>
              <a:buNone/>
            </a:pPr>
            <a:r>
              <a:rPr b="1" lang="en" sz="1700"/>
              <a:t>Apache Tomcat</a:t>
            </a:r>
            <a:endParaRPr b="1" sz="1700"/>
          </a:p>
        </p:txBody>
      </p:sp>
      <p:sp>
        <p:nvSpPr>
          <p:cNvPr id="131" name="Google Shape;131;p29"/>
          <p:cNvSpPr/>
          <p:nvPr/>
        </p:nvSpPr>
        <p:spPr>
          <a:xfrm>
            <a:off x="3902825" y="1943575"/>
            <a:ext cx="1177200" cy="7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Accounts</a:t>
            </a:r>
            <a:endParaRPr b="1"/>
          </a:p>
          <a:p>
            <a:pPr indent="0" lvl="0" marL="0" rtl="0" algn="ctr">
              <a:spcBef>
                <a:spcPts val="0"/>
              </a:spcBef>
              <a:spcAft>
                <a:spcPts val="0"/>
              </a:spcAft>
              <a:buNone/>
            </a:pPr>
            <a:r>
              <a:rPr b="1" lang="en"/>
              <a:t>service</a:t>
            </a:r>
            <a:endParaRPr b="1"/>
          </a:p>
        </p:txBody>
      </p:sp>
      <p:sp>
        <p:nvSpPr>
          <p:cNvPr id="132" name="Google Shape;132;p29"/>
          <p:cNvSpPr/>
          <p:nvPr/>
        </p:nvSpPr>
        <p:spPr>
          <a:xfrm>
            <a:off x="3926250" y="3204825"/>
            <a:ext cx="1291500" cy="7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Transactions service</a:t>
            </a:r>
            <a:endParaRPr b="1"/>
          </a:p>
        </p:txBody>
      </p:sp>
      <p:sp>
        <p:nvSpPr>
          <p:cNvPr id="133" name="Google Shape;133;p29"/>
          <p:cNvSpPr/>
          <p:nvPr/>
        </p:nvSpPr>
        <p:spPr>
          <a:xfrm>
            <a:off x="5088625" y="2214375"/>
            <a:ext cx="16593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9"/>
          <p:cNvSpPr/>
          <p:nvPr/>
        </p:nvSpPr>
        <p:spPr>
          <a:xfrm>
            <a:off x="5217750" y="3425875"/>
            <a:ext cx="15303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9"/>
          <p:cNvSpPr/>
          <p:nvPr/>
        </p:nvSpPr>
        <p:spPr>
          <a:xfrm>
            <a:off x="3054100" y="3140200"/>
            <a:ext cx="2973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9"/>
          <p:cNvSpPr/>
          <p:nvPr/>
        </p:nvSpPr>
        <p:spPr>
          <a:xfrm>
            <a:off x="3381750" y="1799394"/>
            <a:ext cx="114300" cy="2571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9"/>
          <p:cNvSpPr/>
          <p:nvPr/>
        </p:nvSpPr>
        <p:spPr>
          <a:xfrm>
            <a:off x="3488425" y="2218175"/>
            <a:ext cx="4143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9"/>
          <p:cNvSpPr/>
          <p:nvPr/>
        </p:nvSpPr>
        <p:spPr>
          <a:xfrm>
            <a:off x="3504000" y="3425875"/>
            <a:ext cx="4143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9" name="Google Shape;139;p29"/>
          <p:cNvPicPr preferRelativeResize="0"/>
          <p:nvPr/>
        </p:nvPicPr>
        <p:blipFill rotWithShape="1">
          <a:blip r:embed="rId3">
            <a:alphaModFix/>
          </a:blip>
          <a:srcRect b="7073" l="2458" r="54408" t="6022"/>
          <a:stretch/>
        </p:blipFill>
        <p:spPr>
          <a:xfrm>
            <a:off x="5571000" y="2471913"/>
            <a:ext cx="685800" cy="654678"/>
          </a:xfrm>
          <a:prstGeom prst="rect">
            <a:avLst/>
          </a:prstGeom>
          <a:noFill/>
          <a:ln>
            <a:noFill/>
          </a:ln>
        </p:spPr>
      </p:pic>
      <p:pic>
        <p:nvPicPr>
          <p:cNvPr id="140" name="Google Shape;140;p29"/>
          <p:cNvPicPr preferRelativeResize="0"/>
          <p:nvPr/>
        </p:nvPicPr>
        <p:blipFill rotWithShape="1">
          <a:blip r:embed="rId3">
            <a:alphaModFix/>
          </a:blip>
          <a:srcRect b="7073" l="2458" r="54408" t="6022"/>
          <a:stretch/>
        </p:blipFill>
        <p:spPr>
          <a:xfrm>
            <a:off x="3595463" y="884665"/>
            <a:ext cx="685800" cy="654678"/>
          </a:xfrm>
          <a:prstGeom prst="rect">
            <a:avLst/>
          </a:prstGeom>
          <a:noFill/>
          <a:ln>
            <a:noFill/>
          </a:ln>
        </p:spPr>
      </p:pic>
      <p:pic>
        <p:nvPicPr>
          <p:cNvPr id="141" name="Google Shape;141;p29"/>
          <p:cNvPicPr preferRelativeResize="0"/>
          <p:nvPr/>
        </p:nvPicPr>
        <p:blipFill rotWithShape="1">
          <a:blip r:embed="rId3">
            <a:alphaModFix/>
          </a:blip>
          <a:srcRect b="5702" l="55268" r="2769" t="5746"/>
          <a:stretch/>
        </p:blipFill>
        <p:spPr>
          <a:xfrm>
            <a:off x="5712299" y="3683400"/>
            <a:ext cx="654652" cy="654675"/>
          </a:xfrm>
          <a:prstGeom prst="rect">
            <a:avLst/>
          </a:prstGeom>
          <a:noFill/>
          <a:ln>
            <a:noFill/>
          </a:ln>
        </p:spPr>
      </p:pic>
      <p:sp>
        <p:nvSpPr>
          <p:cNvPr id="142" name="Google Shape;142;p29"/>
          <p:cNvSpPr/>
          <p:nvPr/>
        </p:nvSpPr>
        <p:spPr>
          <a:xfrm>
            <a:off x="5080025" y="2549275"/>
            <a:ext cx="491100" cy="125700"/>
          </a:xfrm>
          <a:prstGeom prst="lef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43" name="Google Shape;143;p29"/>
          <p:cNvSpPr/>
          <p:nvPr/>
        </p:nvSpPr>
        <p:spPr>
          <a:xfrm>
            <a:off x="3035075" y="1101100"/>
            <a:ext cx="560400" cy="125700"/>
          </a:xfrm>
          <a:prstGeom prst="lef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9"/>
          <p:cNvSpPr/>
          <p:nvPr/>
        </p:nvSpPr>
        <p:spPr>
          <a:xfrm>
            <a:off x="5217750" y="3810525"/>
            <a:ext cx="491100" cy="125700"/>
          </a:xfrm>
          <a:prstGeom prst="lef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9"/>
          <p:cNvSpPr/>
          <p:nvPr/>
        </p:nvSpPr>
        <p:spPr>
          <a:xfrm>
            <a:off x="785500" y="3067300"/>
            <a:ext cx="1232400" cy="2559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9"/>
          <p:cNvSpPr/>
          <p:nvPr/>
        </p:nvSpPr>
        <p:spPr>
          <a:xfrm>
            <a:off x="3031225" y="1604775"/>
            <a:ext cx="3716400" cy="1830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154350" y="-4550"/>
            <a:ext cx="8835300" cy="50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900"/>
              <a:t>Data Flow</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t/>
            </a:r>
            <a:endParaRPr sz="2100"/>
          </a:p>
        </p:txBody>
      </p:sp>
      <p:sp>
        <p:nvSpPr>
          <p:cNvPr id="152" name="Google Shape;152;p30"/>
          <p:cNvSpPr/>
          <p:nvPr/>
        </p:nvSpPr>
        <p:spPr>
          <a:xfrm>
            <a:off x="230875" y="4416550"/>
            <a:ext cx="8686800" cy="5373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Apache Tomcat</a:t>
            </a:r>
            <a:endParaRPr b="1"/>
          </a:p>
        </p:txBody>
      </p:sp>
      <p:sp>
        <p:nvSpPr>
          <p:cNvPr id="153" name="Google Shape;153;p30"/>
          <p:cNvSpPr/>
          <p:nvPr/>
        </p:nvSpPr>
        <p:spPr>
          <a:xfrm>
            <a:off x="322325" y="781825"/>
            <a:ext cx="1005900" cy="53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Sign Up</a:t>
            </a:r>
            <a:endParaRPr b="1"/>
          </a:p>
        </p:txBody>
      </p:sp>
      <p:sp>
        <p:nvSpPr>
          <p:cNvPr id="154" name="Google Shape;154;p30"/>
          <p:cNvSpPr/>
          <p:nvPr/>
        </p:nvSpPr>
        <p:spPr>
          <a:xfrm>
            <a:off x="1269450" y="781825"/>
            <a:ext cx="956100" cy="53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Login</a:t>
            </a:r>
            <a:endParaRPr b="1"/>
          </a:p>
        </p:txBody>
      </p:sp>
      <p:sp>
        <p:nvSpPr>
          <p:cNvPr id="155" name="Google Shape;155;p30"/>
          <p:cNvSpPr/>
          <p:nvPr/>
        </p:nvSpPr>
        <p:spPr>
          <a:xfrm>
            <a:off x="2158975" y="781825"/>
            <a:ext cx="956100" cy="53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Landing page</a:t>
            </a:r>
            <a:endParaRPr b="1"/>
          </a:p>
        </p:txBody>
      </p:sp>
      <p:sp>
        <p:nvSpPr>
          <p:cNvPr id="156" name="Google Shape;156;p30"/>
          <p:cNvSpPr/>
          <p:nvPr/>
        </p:nvSpPr>
        <p:spPr>
          <a:xfrm>
            <a:off x="3115075" y="781825"/>
            <a:ext cx="5537700" cy="53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Home Page</a:t>
            </a:r>
            <a:endParaRPr b="1"/>
          </a:p>
        </p:txBody>
      </p:sp>
      <p:sp>
        <p:nvSpPr>
          <p:cNvPr id="157" name="Google Shape;157;p30"/>
          <p:cNvSpPr/>
          <p:nvPr/>
        </p:nvSpPr>
        <p:spPr>
          <a:xfrm>
            <a:off x="3211550" y="1330450"/>
            <a:ext cx="1261800" cy="594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Make Transaction</a:t>
            </a:r>
            <a:endParaRPr b="1"/>
          </a:p>
        </p:txBody>
      </p:sp>
      <p:sp>
        <p:nvSpPr>
          <p:cNvPr id="158" name="Google Shape;158;p30"/>
          <p:cNvSpPr/>
          <p:nvPr/>
        </p:nvSpPr>
        <p:spPr>
          <a:xfrm>
            <a:off x="4473350" y="1330450"/>
            <a:ext cx="864900" cy="594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View Balance</a:t>
            </a:r>
            <a:endParaRPr b="1"/>
          </a:p>
        </p:txBody>
      </p:sp>
      <p:sp>
        <p:nvSpPr>
          <p:cNvPr id="159" name="Google Shape;159;p30"/>
          <p:cNvSpPr/>
          <p:nvPr/>
        </p:nvSpPr>
        <p:spPr>
          <a:xfrm>
            <a:off x="5338250" y="1330450"/>
            <a:ext cx="1261800" cy="594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View Transaction history</a:t>
            </a:r>
            <a:endParaRPr b="1"/>
          </a:p>
        </p:txBody>
      </p:sp>
      <p:sp>
        <p:nvSpPr>
          <p:cNvPr id="160" name="Google Shape;160;p30"/>
          <p:cNvSpPr/>
          <p:nvPr/>
        </p:nvSpPr>
        <p:spPr>
          <a:xfrm>
            <a:off x="6611200" y="1330450"/>
            <a:ext cx="956100" cy="594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Redeem savings</a:t>
            </a:r>
            <a:endParaRPr b="1"/>
          </a:p>
        </p:txBody>
      </p:sp>
      <p:sp>
        <p:nvSpPr>
          <p:cNvPr id="161" name="Google Shape;161;p30"/>
          <p:cNvSpPr/>
          <p:nvPr/>
        </p:nvSpPr>
        <p:spPr>
          <a:xfrm>
            <a:off x="1419600" y="2942075"/>
            <a:ext cx="1165800" cy="537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Auth</a:t>
            </a:r>
            <a:endParaRPr b="1"/>
          </a:p>
          <a:p>
            <a:pPr indent="0" lvl="0" marL="0" rtl="0" algn="ctr">
              <a:spcBef>
                <a:spcPts val="0"/>
              </a:spcBef>
              <a:spcAft>
                <a:spcPts val="0"/>
              </a:spcAft>
              <a:buNone/>
            </a:pPr>
            <a:r>
              <a:rPr b="1" lang="en"/>
              <a:t>service</a:t>
            </a:r>
            <a:endParaRPr b="1"/>
          </a:p>
        </p:txBody>
      </p:sp>
      <p:sp>
        <p:nvSpPr>
          <p:cNvPr id="162" name="Google Shape;162;p30"/>
          <p:cNvSpPr/>
          <p:nvPr/>
        </p:nvSpPr>
        <p:spPr>
          <a:xfrm>
            <a:off x="745225" y="3170675"/>
            <a:ext cx="674400" cy="915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0"/>
          <p:cNvSpPr/>
          <p:nvPr/>
        </p:nvSpPr>
        <p:spPr>
          <a:xfrm>
            <a:off x="745225" y="1330450"/>
            <a:ext cx="54900" cy="18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30"/>
          <p:cNvSpPr/>
          <p:nvPr/>
        </p:nvSpPr>
        <p:spPr>
          <a:xfrm>
            <a:off x="1785375" y="1330450"/>
            <a:ext cx="82200" cy="16116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30"/>
          <p:cNvSpPr/>
          <p:nvPr/>
        </p:nvSpPr>
        <p:spPr>
          <a:xfrm rot="10800000">
            <a:off x="4822650" y="1936075"/>
            <a:ext cx="82200" cy="10059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30"/>
          <p:cNvSpPr/>
          <p:nvPr/>
        </p:nvSpPr>
        <p:spPr>
          <a:xfrm>
            <a:off x="3489125" y="1936075"/>
            <a:ext cx="82200" cy="10059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30"/>
          <p:cNvSpPr/>
          <p:nvPr/>
        </p:nvSpPr>
        <p:spPr>
          <a:xfrm rot="-5400000">
            <a:off x="3039925" y="3559624"/>
            <a:ext cx="379500" cy="813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30"/>
          <p:cNvSpPr/>
          <p:nvPr/>
        </p:nvSpPr>
        <p:spPr>
          <a:xfrm>
            <a:off x="4308600" y="1936075"/>
            <a:ext cx="82200" cy="10059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0"/>
          <p:cNvSpPr/>
          <p:nvPr/>
        </p:nvSpPr>
        <p:spPr>
          <a:xfrm rot="5400000">
            <a:off x="4571994" y="2427563"/>
            <a:ext cx="45600" cy="2770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30"/>
          <p:cNvSpPr/>
          <p:nvPr/>
        </p:nvSpPr>
        <p:spPr>
          <a:xfrm>
            <a:off x="7079050" y="1936075"/>
            <a:ext cx="45600" cy="11340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0"/>
          <p:cNvSpPr/>
          <p:nvPr/>
        </p:nvSpPr>
        <p:spPr>
          <a:xfrm>
            <a:off x="8008675" y="1936075"/>
            <a:ext cx="45600" cy="11340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30"/>
          <p:cNvSpPr/>
          <p:nvPr/>
        </p:nvSpPr>
        <p:spPr>
          <a:xfrm>
            <a:off x="7079050" y="3058625"/>
            <a:ext cx="45600" cy="310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30"/>
          <p:cNvSpPr/>
          <p:nvPr/>
        </p:nvSpPr>
        <p:spPr>
          <a:xfrm rot="5400000">
            <a:off x="6230275" y="2530550"/>
            <a:ext cx="45600" cy="1682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0"/>
          <p:cNvSpPr/>
          <p:nvPr/>
        </p:nvSpPr>
        <p:spPr>
          <a:xfrm>
            <a:off x="8008675" y="3060925"/>
            <a:ext cx="45600" cy="137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30"/>
          <p:cNvSpPr/>
          <p:nvPr/>
        </p:nvSpPr>
        <p:spPr>
          <a:xfrm rot="5400000">
            <a:off x="6687475" y="1911150"/>
            <a:ext cx="45600" cy="259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0"/>
          <p:cNvSpPr/>
          <p:nvPr/>
        </p:nvSpPr>
        <p:spPr>
          <a:xfrm>
            <a:off x="624725" y="1330450"/>
            <a:ext cx="45600" cy="2249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30"/>
          <p:cNvSpPr/>
          <p:nvPr/>
        </p:nvSpPr>
        <p:spPr>
          <a:xfrm>
            <a:off x="4863600" y="3442805"/>
            <a:ext cx="45600" cy="228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30"/>
          <p:cNvSpPr/>
          <p:nvPr/>
        </p:nvSpPr>
        <p:spPr>
          <a:xfrm rot="-5400000">
            <a:off x="2643150" y="1451538"/>
            <a:ext cx="45600" cy="4443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30"/>
          <p:cNvSpPr/>
          <p:nvPr/>
        </p:nvSpPr>
        <p:spPr>
          <a:xfrm rot="10800000">
            <a:off x="377750" y="1293375"/>
            <a:ext cx="138000" cy="24213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30"/>
          <p:cNvSpPr/>
          <p:nvPr/>
        </p:nvSpPr>
        <p:spPr>
          <a:xfrm>
            <a:off x="1672075" y="3479375"/>
            <a:ext cx="54900" cy="9144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0"/>
          <p:cNvSpPr/>
          <p:nvPr/>
        </p:nvSpPr>
        <p:spPr>
          <a:xfrm>
            <a:off x="3489125" y="3490763"/>
            <a:ext cx="54900" cy="914400"/>
          </a:xfrm>
          <a:prstGeom prst="down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30"/>
          <p:cNvSpPr/>
          <p:nvPr/>
        </p:nvSpPr>
        <p:spPr>
          <a:xfrm>
            <a:off x="5191975" y="3479375"/>
            <a:ext cx="54900" cy="914400"/>
          </a:xfrm>
          <a:prstGeom prst="down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3" name="Google Shape;183;p30"/>
          <p:cNvPicPr preferRelativeResize="0"/>
          <p:nvPr/>
        </p:nvPicPr>
        <p:blipFill rotWithShape="1">
          <a:blip r:embed="rId3">
            <a:alphaModFix/>
          </a:blip>
          <a:srcRect b="7073" l="2458" r="54408" t="6022"/>
          <a:stretch/>
        </p:blipFill>
        <p:spPr>
          <a:xfrm>
            <a:off x="2048675" y="3897700"/>
            <a:ext cx="584950" cy="480000"/>
          </a:xfrm>
          <a:prstGeom prst="rect">
            <a:avLst/>
          </a:prstGeom>
          <a:noFill/>
          <a:ln>
            <a:noFill/>
          </a:ln>
        </p:spPr>
      </p:pic>
      <p:sp>
        <p:nvSpPr>
          <p:cNvPr id="184" name="Google Shape;184;p30"/>
          <p:cNvSpPr/>
          <p:nvPr/>
        </p:nvSpPr>
        <p:spPr>
          <a:xfrm>
            <a:off x="5306175" y="3507750"/>
            <a:ext cx="91500" cy="448200"/>
          </a:xfrm>
          <a:prstGeom prst="up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5" name="Google Shape;185;p30"/>
          <p:cNvPicPr preferRelativeResize="0"/>
          <p:nvPr/>
        </p:nvPicPr>
        <p:blipFill rotWithShape="1">
          <a:blip r:embed="rId3">
            <a:alphaModFix/>
          </a:blip>
          <a:srcRect b="7073" l="2458" r="54408" t="6022"/>
          <a:stretch/>
        </p:blipFill>
        <p:spPr>
          <a:xfrm>
            <a:off x="5306175" y="3954675"/>
            <a:ext cx="584950" cy="384048"/>
          </a:xfrm>
          <a:prstGeom prst="rect">
            <a:avLst/>
          </a:prstGeom>
          <a:noFill/>
          <a:ln>
            <a:noFill/>
          </a:ln>
        </p:spPr>
      </p:pic>
      <p:sp>
        <p:nvSpPr>
          <p:cNvPr id="186" name="Google Shape;186;p30"/>
          <p:cNvSpPr/>
          <p:nvPr/>
        </p:nvSpPr>
        <p:spPr>
          <a:xfrm>
            <a:off x="3869238" y="3462000"/>
            <a:ext cx="91500" cy="448200"/>
          </a:xfrm>
          <a:prstGeom prst="up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7" name="Google Shape;187;p30"/>
          <p:cNvPicPr preferRelativeResize="0"/>
          <p:nvPr/>
        </p:nvPicPr>
        <p:blipFill rotWithShape="1">
          <a:blip r:embed="rId3">
            <a:alphaModFix/>
          </a:blip>
          <a:srcRect b="5702" l="55268" r="2769" t="5746"/>
          <a:stretch/>
        </p:blipFill>
        <p:spPr>
          <a:xfrm>
            <a:off x="3823100" y="3920413"/>
            <a:ext cx="603504" cy="384048"/>
          </a:xfrm>
          <a:prstGeom prst="rect">
            <a:avLst/>
          </a:prstGeom>
          <a:noFill/>
          <a:ln>
            <a:noFill/>
          </a:ln>
        </p:spPr>
      </p:pic>
      <p:sp>
        <p:nvSpPr>
          <p:cNvPr id="188" name="Google Shape;188;p30"/>
          <p:cNvSpPr/>
          <p:nvPr/>
        </p:nvSpPr>
        <p:spPr>
          <a:xfrm rot="10800000">
            <a:off x="3020050" y="2724900"/>
            <a:ext cx="4783800" cy="228600"/>
          </a:xfrm>
          <a:prstGeom prst="bentUpArrow">
            <a:avLst>
              <a:gd fmla="val 25000" name="adj1"/>
              <a:gd fmla="val 25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30"/>
          <p:cNvSpPr/>
          <p:nvPr/>
        </p:nvSpPr>
        <p:spPr>
          <a:xfrm>
            <a:off x="3797050" y="2233425"/>
            <a:ext cx="3059700" cy="45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30"/>
          <p:cNvSpPr/>
          <p:nvPr/>
        </p:nvSpPr>
        <p:spPr>
          <a:xfrm>
            <a:off x="3768950" y="2240280"/>
            <a:ext cx="118800" cy="6972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30"/>
          <p:cNvSpPr/>
          <p:nvPr/>
        </p:nvSpPr>
        <p:spPr>
          <a:xfrm>
            <a:off x="4258050" y="2942075"/>
            <a:ext cx="1165800" cy="537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Accounts service</a:t>
            </a:r>
            <a:endParaRPr b="1"/>
          </a:p>
        </p:txBody>
      </p:sp>
      <p:sp>
        <p:nvSpPr>
          <p:cNvPr id="192" name="Google Shape;192;p30"/>
          <p:cNvSpPr/>
          <p:nvPr/>
        </p:nvSpPr>
        <p:spPr>
          <a:xfrm rot="-5400000">
            <a:off x="1833050" y="2369232"/>
            <a:ext cx="38700" cy="2443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30"/>
          <p:cNvSpPr/>
          <p:nvPr/>
        </p:nvSpPr>
        <p:spPr>
          <a:xfrm rot="-5400000">
            <a:off x="2962975" y="3483026"/>
            <a:ext cx="86100" cy="91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30"/>
          <p:cNvSpPr/>
          <p:nvPr/>
        </p:nvSpPr>
        <p:spPr>
          <a:xfrm>
            <a:off x="2048675" y="3502150"/>
            <a:ext cx="91500" cy="356700"/>
          </a:xfrm>
          <a:prstGeom prst="up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30"/>
          <p:cNvSpPr/>
          <p:nvPr/>
        </p:nvSpPr>
        <p:spPr>
          <a:xfrm>
            <a:off x="7765196" y="1872025"/>
            <a:ext cx="45600" cy="85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0"/>
          <p:cNvSpPr/>
          <p:nvPr/>
        </p:nvSpPr>
        <p:spPr>
          <a:xfrm>
            <a:off x="7567300" y="1330450"/>
            <a:ext cx="864900" cy="594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Enable/Disable</a:t>
            </a:r>
            <a:endParaRPr b="1"/>
          </a:p>
        </p:txBody>
      </p:sp>
      <p:sp>
        <p:nvSpPr>
          <p:cNvPr id="197" name="Google Shape;197;p30"/>
          <p:cNvSpPr/>
          <p:nvPr/>
        </p:nvSpPr>
        <p:spPr>
          <a:xfrm>
            <a:off x="6865675" y="1936075"/>
            <a:ext cx="45600" cy="310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30"/>
          <p:cNvSpPr/>
          <p:nvPr/>
        </p:nvSpPr>
        <p:spPr>
          <a:xfrm rot="10800000">
            <a:off x="4606750" y="1924600"/>
            <a:ext cx="90300" cy="4734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0"/>
          <p:cNvSpPr/>
          <p:nvPr/>
        </p:nvSpPr>
        <p:spPr>
          <a:xfrm>
            <a:off x="3917175" y="2346601"/>
            <a:ext cx="45600" cy="594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0"/>
          <p:cNvSpPr/>
          <p:nvPr/>
        </p:nvSpPr>
        <p:spPr>
          <a:xfrm rot="5400000">
            <a:off x="4254499" y="2023475"/>
            <a:ext cx="56700" cy="713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0"/>
          <p:cNvSpPr/>
          <p:nvPr/>
        </p:nvSpPr>
        <p:spPr>
          <a:xfrm rot="-5400000">
            <a:off x="5059524" y="2821893"/>
            <a:ext cx="1840800" cy="95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0"/>
          <p:cNvSpPr/>
          <p:nvPr/>
        </p:nvSpPr>
        <p:spPr>
          <a:xfrm>
            <a:off x="2783575" y="2942075"/>
            <a:ext cx="1333500" cy="537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Transactions service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312150" y="153184"/>
            <a:ext cx="8519700" cy="48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2900" u="none" cap="none" strike="noStrike">
                <a:solidFill>
                  <a:srgbClr val="1A1A1A"/>
                </a:solidFill>
                <a:latin typeface="Times New Roman"/>
                <a:ea typeface="Times New Roman"/>
                <a:cs typeface="Times New Roman"/>
                <a:sym typeface="Times New Roman"/>
              </a:rPr>
              <a:t>Application Demo</a:t>
            </a:r>
            <a:endParaRPr b="0" i="0" sz="4220" u="none" cap="none" strike="noStrike">
              <a:solidFill>
                <a:srgbClr val="000000"/>
              </a:solidFill>
              <a:latin typeface="Times New Roman"/>
              <a:ea typeface="Times New Roman"/>
              <a:cs typeface="Times New Roman"/>
              <a:sym typeface="Times New Roman"/>
            </a:endParaRPr>
          </a:p>
        </p:txBody>
      </p:sp>
      <p:pic>
        <p:nvPicPr>
          <p:cNvPr id="208" name="Google Shape;208;p31" title="2023-10-10 15-20-12.mkv">
            <a:hlinkClick r:id="rId3"/>
          </p:cNvPr>
          <p:cNvPicPr preferRelativeResize="0"/>
          <p:nvPr/>
        </p:nvPicPr>
        <p:blipFill>
          <a:blip r:embed="rId4">
            <a:alphaModFix/>
          </a:blip>
          <a:stretch>
            <a:fillRect/>
          </a:stretch>
        </p:blipFill>
        <p:spPr>
          <a:xfrm>
            <a:off x="242325" y="857250"/>
            <a:ext cx="8589524" cy="403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nvSpPr>
        <p:spPr>
          <a:xfrm>
            <a:off x="310896" y="118875"/>
            <a:ext cx="8520600" cy="49149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ctr">
              <a:lnSpc>
                <a:spcPct val="100000"/>
              </a:lnSpc>
              <a:spcBef>
                <a:spcPts val="0"/>
              </a:spcBef>
              <a:spcAft>
                <a:spcPts val="0"/>
              </a:spcAft>
              <a:buClr>
                <a:srgbClr val="000000"/>
              </a:buClr>
              <a:buSzPct val="100000"/>
              <a:buFont typeface="Arial"/>
              <a:buNone/>
            </a:pPr>
            <a:r>
              <a:rPr b="0" i="0" lang="en" sz="3020" u="none" cap="none" strike="noStrike">
                <a:solidFill>
                  <a:schemeClr val="dk1"/>
                </a:solidFill>
                <a:latin typeface="Times New Roman"/>
                <a:ea typeface="Times New Roman"/>
                <a:cs typeface="Times New Roman"/>
                <a:sym typeface="Times New Roman"/>
              </a:rPr>
              <a:t>MicroServices Pattern </a:t>
            </a:r>
            <a:endParaRPr b="0" i="0" sz="302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ct val="100000"/>
              <a:buFont typeface="Arial"/>
              <a:buNone/>
            </a:pPr>
            <a:r>
              <a:t/>
            </a:r>
            <a:endParaRPr sz="30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177647"/>
              <a:buFont typeface="Arial"/>
              <a:buNone/>
            </a:pPr>
            <a:r>
              <a:rPr lang="en" sz="1700">
                <a:solidFill>
                  <a:schemeClr val="dk1"/>
                </a:solidFill>
                <a:latin typeface="Times New Roman"/>
                <a:ea typeface="Times New Roman"/>
                <a:cs typeface="Times New Roman"/>
                <a:sym typeface="Times New Roman"/>
              </a:rPr>
              <a:t>Microservices used for each component:</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177647"/>
              <a:buFont typeface="Arial"/>
              <a:buNone/>
            </a:pPr>
            <a:r>
              <a:t/>
            </a:r>
            <a:endParaRPr sz="1700">
              <a:solidFill>
                <a:schemeClr val="dk1"/>
              </a:solidFill>
              <a:latin typeface="Times New Roman"/>
              <a:ea typeface="Times New Roman"/>
              <a:cs typeface="Times New Roman"/>
              <a:sym typeface="Times New Roman"/>
            </a:endParaRPr>
          </a:p>
          <a:p>
            <a:pPr indent="-320357" lvl="0" marL="4572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Signup</a:t>
            </a:r>
            <a:endParaRPr sz="1700">
              <a:solidFill>
                <a:schemeClr val="dk1"/>
              </a:solidFill>
              <a:latin typeface="Times New Roman"/>
              <a:ea typeface="Times New Roman"/>
              <a:cs typeface="Times New Roman"/>
              <a:sym typeface="Times New Roman"/>
            </a:endParaRPr>
          </a:p>
          <a:p>
            <a:pPr indent="-320357" lvl="1" marL="914400" rtl="0" algn="l">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Accounts</a:t>
            </a:r>
            <a:r>
              <a:rPr lang="en" sz="1700">
                <a:solidFill>
                  <a:schemeClr val="dk1"/>
                </a:solidFill>
                <a:latin typeface="Times New Roman"/>
                <a:ea typeface="Times New Roman"/>
                <a:cs typeface="Times New Roman"/>
                <a:sym typeface="Times New Roman"/>
              </a:rPr>
              <a:t> service- for verifying the customer signing up is currently a natwest bank account holder.</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Signup service - posting the customer data signed up into database.</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Transactions service - posting the customer id to create a collection enabling the customer to perform transactions.</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20357" lvl="0" marL="4572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Sign In</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Signup service- Verifying the customer signing in valid or not.</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20357" lvl="0" marL="4572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Make Transaction</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Accounts service- Verifying the entered netbanking username, password and debit card details valid or not.</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Transactions service- Posting the transaction performed into database.</a:t>
            </a:r>
            <a:endParaRPr sz="170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20357" lvl="0" marL="4572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View balance</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Accounts service- fetching balance of main account</a:t>
            </a:r>
            <a:endParaRPr sz="1700">
              <a:solidFill>
                <a:schemeClr val="dk1"/>
              </a:solidFill>
              <a:latin typeface="Times New Roman"/>
              <a:ea typeface="Times New Roman"/>
              <a:cs typeface="Times New Roman"/>
              <a:sym typeface="Times New Roman"/>
            </a:endParaRPr>
          </a:p>
          <a:p>
            <a:pPr indent="-320357" lvl="1" marL="914400" marR="0" rtl="0" algn="l">
              <a:lnSpc>
                <a:spcPct val="100000"/>
              </a:lnSpc>
              <a:spcBef>
                <a:spcPts val="0"/>
              </a:spcBef>
              <a:spcAft>
                <a:spcPts val="0"/>
              </a:spcAft>
              <a:buClr>
                <a:schemeClr val="dk1"/>
              </a:buClr>
              <a:buSzPct val="100000"/>
              <a:buFont typeface="Times New Roman"/>
              <a:buChar char="○"/>
            </a:pPr>
            <a:r>
              <a:rPr lang="en" sz="1700">
                <a:solidFill>
                  <a:schemeClr val="dk1"/>
                </a:solidFill>
                <a:latin typeface="Times New Roman"/>
                <a:ea typeface="Times New Roman"/>
                <a:cs typeface="Times New Roman"/>
                <a:sym typeface="Times New Roman"/>
              </a:rPr>
              <a:t>Transactions service- fetching balance of instant savings account</a:t>
            </a:r>
            <a:endParaRPr sz="17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42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42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nvSpPr>
        <p:spPr>
          <a:xfrm>
            <a:off x="310896" y="118875"/>
            <a:ext cx="8520600" cy="49149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20"/>
              <a:buFont typeface="Arial"/>
              <a:buNone/>
            </a:pPr>
            <a:r>
              <a:rPr b="0" i="0" lang="en" sz="3020" u="none" cap="none" strike="noStrike">
                <a:solidFill>
                  <a:schemeClr val="dk1"/>
                </a:solidFill>
                <a:latin typeface="Times New Roman"/>
                <a:ea typeface="Times New Roman"/>
                <a:cs typeface="Times New Roman"/>
                <a:sym typeface="Times New Roman"/>
              </a:rPr>
              <a:t>MicroServices Pattern </a:t>
            </a:r>
            <a:endParaRPr b="0" i="0" sz="302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20"/>
              <a:buFont typeface="Arial"/>
              <a:buNone/>
            </a:pPr>
            <a:r>
              <a:t/>
            </a:r>
            <a:endParaRPr sz="302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20"/>
              <a:buFont typeface="Arial"/>
              <a:buNone/>
            </a:pPr>
            <a:r>
              <a:rPr lang="en" sz="1620">
                <a:solidFill>
                  <a:schemeClr val="dk1"/>
                </a:solidFill>
                <a:latin typeface="Times New Roman"/>
                <a:ea typeface="Times New Roman"/>
                <a:cs typeface="Times New Roman"/>
                <a:sym typeface="Times New Roman"/>
              </a:rPr>
              <a:t>Microservices used for each component:</a:t>
            </a:r>
            <a:endParaRPr sz="1620">
              <a:solidFill>
                <a:schemeClr val="dk1"/>
              </a:solidFill>
              <a:latin typeface="Times New Roman"/>
              <a:ea typeface="Times New Roman"/>
              <a:cs typeface="Times New Roman"/>
              <a:sym typeface="Times New Roman"/>
            </a:endParaRPr>
          </a:p>
          <a:p>
            <a:pPr indent="-337820" lvl="0" marL="4572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Redeem savings</a:t>
            </a:r>
            <a:endParaRPr sz="1720">
              <a:solidFill>
                <a:schemeClr val="dk1"/>
              </a:solidFill>
              <a:latin typeface="Times New Roman"/>
              <a:ea typeface="Times New Roman"/>
              <a:cs typeface="Times New Roman"/>
              <a:sym typeface="Times New Roman"/>
            </a:endParaRPr>
          </a:p>
          <a:p>
            <a:pPr indent="-337819" lvl="1" marL="9144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Account service- Verifying the pin entered valid or not.</a:t>
            </a:r>
            <a:endParaRPr sz="1720">
              <a:solidFill>
                <a:schemeClr val="dk1"/>
              </a:solidFill>
              <a:latin typeface="Times New Roman"/>
              <a:ea typeface="Times New Roman"/>
              <a:cs typeface="Times New Roman"/>
              <a:sym typeface="Times New Roman"/>
            </a:endParaRPr>
          </a:p>
          <a:p>
            <a:pPr indent="-337819" lvl="1" marL="9144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Transactions service- Posting the redemption performed into database.</a:t>
            </a:r>
            <a:endParaRPr sz="172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720">
              <a:solidFill>
                <a:schemeClr val="dk1"/>
              </a:solidFill>
              <a:latin typeface="Times New Roman"/>
              <a:ea typeface="Times New Roman"/>
              <a:cs typeface="Times New Roman"/>
              <a:sym typeface="Times New Roman"/>
            </a:endParaRPr>
          </a:p>
          <a:p>
            <a:pPr indent="-337820" lvl="0" marL="4572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Enable/Disable feature</a:t>
            </a:r>
            <a:endParaRPr sz="1720">
              <a:solidFill>
                <a:schemeClr val="dk1"/>
              </a:solidFill>
              <a:latin typeface="Times New Roman"/>
              <a:ea typeface="Times New Roman"/>
              <a:cs typeface="Times New Roman"/>
              <a:sym typeface="Times New Roman"/>
            </a:endParaRPr>
          </a:p>
          <a:p>
            <a:pPr indent="-337819" lvl="1" marL="9144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Account service- Verifying the entered customerID and pin valid or not.</a:t>
            </a:r>
            <a:endParaRPr sz="1720">
              <a:solidFill>
                <a:schemeClr val="dk1"/>
              </a:solidFill>
              <a:latin typeface="Times New Roman"/>
              <a:ea typeface="Times New Roman"/>
              <a:cs typeface="Times New Roman"/>
              <a:sym typeface="Times New Roman"/>
            </a:endParaRPr>
          </a:p>
          <a:p>
            <a:pPr indent="-337819" lvl="1" marL="9144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Transactions service- Getting the status of feature and changing the status of feature.</a:t>
            </a:r>
            <a:endParaRPr sz="172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720">
              <a:solidFill>
                <a:schemeClr val="dk1"/>
              </a:solidFill>
              <a:latin typeface="Times New Roman"/>
              <a:ea typeface="Times New Roman"/>
              <a:cs typeface="Times New Roman"/>
              <a:sym typeface="Times New Roman"/>
            </a:endParaRPr>
          </a:p>
          <a:p>
            <a:pPr indent="-337820" lvl="0" marL="4572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Transaction history</a:t>
            </a:r>
            <a:endParaRPr sz="1720">
              <a:solidFill>
                <a:schemeClr val="dk1"/>
              </a:solidFill>
              <a:latin typeface="Times New Roman"/>
              <a:ea typeface="Times New Roman"/>
              <a:cs typeface="Times New Roman"/>
              <a:sym typeface="Times New Roman"/>
            </a:endParaRPr>
          </a:p>
          <a:p>
            <a:pPr indent="-337819" lvl="1" marL="914400" rtl="0" algn="l">
              <a:spcBef>
                <a:spcPts val="0"/>
              </a:spcBef>
              <a:spcAft>
                <a:spcPts val="0"/>
              </a:spcAft>
              <a:buClr>
                <a:schemeClr val="dk1"/>
              </a:buClr>
              <a:buSzPts val="1720"/>
              <a:buFont typeface="Times New Roman"/>
              <a:buChar char="○"/>
            </a:pPr>
            <a:r>
              <a:rPr lang="en" sz="1720">
                <a:solidFill>
                  <a:schemeClr val="dk1"/>
                </a:solidFill>
                <a:latin typeface="Times New Roman"/>
                <a:ea typeface="Times New Roman"/>
                <a:cs typeface="Times New Roman"/>
                <a:sym typeface="Times New Roman"/>
              </a:rPr>
              <a:t>Transactions service- Fetch transactions done by customer using customer ID</a:t>
            </a:r>
            <a:endParaRPr sz="172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2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42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42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