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56C_902AF427.xml" ContentType="application/vnd.ms-powerpoint.comments+xml"/>
  <Override PartName="/ppt/notesSlides/notesSlide5.xml" ContentType="application/vnd.openxmlformats-officedocument.presentationml.notesSlide+xml"/>
  <Override PartName="/ppt/comments/modernComment_56A_3F7D0FCE.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0_5F45ACB8.xml" ContentType="application/vnd.ms-powerpoint.comments+xml"/>
  <Override PartName="/ppt/notesSlides/notesSlide8.xml" ContentType="application/vnd.openxmlformats-officedocument.presentationml.notesSlide+xml"/>
  <Override PartName="/ppt/comments/modernComment_57F_42BF2A18.xml" ContentType="application/vnd.ms-powerpoint.comments+xml"/>
  <Override PartName="/ppt/notesSlides/notesSlide9.xml" ContentType="application/vnd.openxmlformats-officedocument.presentationml.notesSlide+xml"/>
  <Override PartName="/ppt/comments/modernComment_567_A2FFA90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1376" r:id="rId5"/>
    <p:sldId id="1385" r:id="rId6"/>
    <p:sldId id="1378" r:id="rId7"/>
    <p:sldId id="1387" r:id="rId8"/>
    <p:sldId id="1388" r:id="rId9"/>
    <p:sldId id="1386" r:id="rId10"/>
    <p:sldId id="1389" r:id="rId11"/>
    <p:sldId id="256" r:id="rId12"/>
    <p:sldId id="1407" r:id="rId13"/>
    <p:sldId id="1379" r:id="rId14"/>
    <p:sldId id="13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2CF829-2F93-35C2-94D5-150CDDCB45A9}" name="Connie Caneo Baral" initials="" userId="S::Connie.Baral@alazm.sch.ae::2039dae7-4534-4e77-85cf-b0c45ce60b6c" providerId="AD"/>
  <p188:author id="{C48DA65C-68A0-782E-8C6E-C07CD94ABA77}" name="Amina Nazir" initials="AN" userId="S::Amina.Nazir@alazm.sch.ae::32f9c07b-66a1-4b81-9dfa-bb61d7cce63b" providerId="AD"/>
  <p188:author id="{13C68B6F-2E05-EB8D-B85D-540C1EF4FCF1}" name="Connie Caneo Baral" initials="CB" userId="S::connie.baral@alazm.sch.ae::2039dae7-4534-4e77-85cf-b0c45ce60b6c" providerId="AD"/>
  <p188:author id="{541065DB-5D19-6725-BC3B-9D839F4F937C}" name="Ruby Orellanes" initials="RO" userId="S::ruby.orellanes@alazm.sch.ae::2513291e-8665-400c-a7e5-8ab42d72f09e" providerId="AD"/>
  <p188:author id="{68C3A3F9-11E9-F3E6-134A-A0209AA84CAD}" name="Amina Nazir" initials="AN" userId="S::amina.nazir@alazm.sch.ae::32f9c07b-66a1-4b81-9dfa-bb61d7cce63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17DCF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4D7A4C-AE3C-0138-543E-0A2F15C19AF9}" v="7" dt="2025-10-26T14:35:22.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90" d="100"/>
          <a:sy n="90" d="100"/>
        </p:scale>
        <p:origin x="23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100_5F45ACB8.xml><?xml version="1.0" encoding="utf-8"?>
<p188:cmLst xmlns:a="http://schemas.openxmlformats.org/drawingml/2006/main" xmlns:r="http://schemas.openxmlformats.org/officeDocument/2006/relationships" xmlns:p188="http://schemas.microsoft.com/office/powerpoint/2018/8/main">
  <p188:cm id="{7163F12F-7362-4D1F-919C-B8F8E94375ED}" authorId="{541065DB-5D19-6725-BC3B-9D839F4F937C}" created="2025-10-26T14:34:28.413">
    <pc:sldMkLst xmlns:pc="http://schemas.microsoft.com/office/powerpoint/2013/main/command">
      <pc:docMk/>
      <pc:sldMk cId="1598401720" sldId="256"/>
    </pc:sldMkLst>
    <p188:txBody>
      <a:bodyPr/>
      <a:lstStyle/>
      <a:p>
        <a:r>
          <a:rPr lang="en-US"/>
          <a:t>Please provide passage here </a:t>
        </a:r>
      </a:p>
    </p188:txBody>
  </p188:cm>
</p188:cmLst>
</file>

<file path=ppt/comments/modernComment_567_A2FFA905.xml><?xml version="1.0" encoding="utf-8"?>
<p188:cmLst xmlns:a="http://schemas.openxmlformats.org/drawingml/2006/main" xmlns:r="http://schemas.openxmlformats.org/officeDocument/2006/relationships" xmlns:p188="http://schemas.microsoft.com/office/powerpoint/2018/8/main">
  <p188:cm id="{9DA6B3F8-6586-4C68-B050-AC771EF74FD8}" authorId="{541065DB-5D19-6725-BC3B-9D839F4F937C}" created="2025-10-26T14:35:22.054">
    <pc:sldMkLst xmlns:pc="http://schemas.microsoft.com/office/powerpoint/2013/main/command">
      <pc:docMk/>
      <pc:sldMk cId="2734663941" sldId="1383"/>
    </pc:sldMkLst>
    <p188:txBody>
      <a:bodyPr/>
      <a:lstStyle/>
      <a:p>
        <a:r>
          <a:rPr lang="en-US"/>
          <a:t>Good one. </a:t>
        </a:r>
      </a:p>
    </p188:txBody>
  </p188:cm>
</p188:cmLst>
</file>

<file path=ppt/comments/modernComment_56A_3F7D0FCE.xml><?xml version="1.0" encoding="utf-8"?>
<p188:cmLst xmlns:a="http://schemas.openxmlformats.org/drawingml/2006/main" xmlns:r="http://schemas.openxmlformats.org/officeDocument/2006/relationships" xmlns:p188="http://schemas.microsoft.com/office/powerpoint/2018/8/main">
  <p188:cm id="{3DB60FFF-CB44-481B-808A-D40AF884B967}" authorId="{541065DB-5D19-6725-BC3B-9D839F4F937C}" created="2025-10-26T14:34:08.679">
    <pc:sldMkLst xmlns:pc="http://schemas.microsoft.com/office/powerpoint/2013/main/command">
      <pc:docMk/>
      <pc:sldMk cId="1065160654" sldId="1386"/>
    </pc:sldMkLst>
    <p188:txBody>
      <a:bodyPr/>
      <a:lstStyle/>
      <a:p>
        <a:r>
          <a:rPr lang="en-US"/>
          <a:t>Please use visuals </a:t>
        </a:r>
      </a:p>
    </p188:txBody>
  </p188:cm>
</p188:cmLst>
</file>

<file path=ppt/comments/modernComment_56C_902AF427.xml><?xml version="1.0" encoding="utf-8"?>
<p188:cmLst xmlns:a="http://schemas.openxmlformats.org/drawingml/2006/main" xmlns:r="http://schemas.openxmlformats.org/officeDocument/2006/relationships" xmlns:p188="http://schemas.microsoft.com/office/powerpoint/2018/8/main">
  <p188:cm id="{417B9A55-4498-4788-8834-B3D1F1F84E07}" authorId="{541065DB-5D19-6725-BC3B-9D839F4F937C}" created="2025-10-26T14:33:45.616">
    <pc:sldMkLst xmlns:pc="http://schemas.microsoft.com/office/powerpoint/2013/main/command">
      <pc:docMk/>
      <pc:sldMk cId="2418734119" sldId="1388"/>
    </pc:sldMkLst>
    <p188:txBody>
      <a:bodyPr/>
      <a:lstStyle/>
      <a:p>
        <a:r>
          <a:rPr lang="en-US"/>
          <a:t>Please create MCQ that relates to the LO (skill).  </a:t>
        </a:r>
      </a:p>
    </p188:txBody>
  </p188:cm>
</p188:cmLst>
</file>

<file path=ppt/comments/modernComment_57F_42BF2A18.xml><?xml version="1.0" encoding="utf-8"?>
<p188:cmLst xmlns:a="http://schemas.openxmlformats.org/drawingml/2006/main" xmlns:r="http://schemas.openxmlformats.org/officeDocument/2006/relationships" xmlns:p188="http://schemas.microsoft.com/office/powerpoint/2018/8/main">
  <p188:cm id="{E8B62FEB-F0E8-41B7-AC77-DD504059C86D}" authorId="{541065DB-5D19-6725-BC3B-9D839F4F937C}" created="2025-10-26T14:34:47.726">
    <pc:sldMkLst xmlns:pc="http://schemas.microsoft.com/office/powerpoint/2013/main/command">
      <pc:docMk/>
      <pc:sldMk cId="1119824408" sldId="1407"/>
    </pc:sldMkLst>
    <p188:txBody>
      <a:bodyPr/>
      <a:lstStyle/>
      <a:p>
        <a:r>
          <a:rPr lang="en-US"/>
          <a:t>Please remove RIT score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43F2E-F065-4926-8FD1-9865193E0911}" type="datetimeFigureOut">
              <a:rPr lang="en-US" smtClean="0"/>
              <a:t>10/29/25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A5C1AA-EB06-4E9F-AC3D-6ED94864690E}" type="slidenum">
              <a:rPr lang="en-US" smtClean="0"/>
              <a:t>‹#›</a:t>
            </a:fld>
            <a:endParaRPr lang="en-US"/>
          </a:p>
        </p:txBody>
      </p:sp>
    </p:spTree>
    <p:extLst>
      <p:ext uri="{BB962C8B-B14F-4D97-AF65-F5344CB8AC3E}">
        <p14:creationId xmlns:p14="http://schemas.microsoft.com/office/powerpoint/2010/main" val="37798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solidFill>
                  <a:srgbClr val="3F3F3F"/>
                </a:solidFill>
                <a:effectLst/>
                <a:latin typeface="Helvetica" pitchFamily="2" charset="0"/>
              </a:rPr>
              <a:t>Starter activity could be, recap, MAP Practice, foundational skill, International assessment practice, brain gym, Critical thinking question through PB learning</a:t>
            </a:r>
          </a:p>
          <a:p>
            <a:endParaRPr lang="en-US"/>
          </a:p>
        </p:txBody>
      </p:sp>
      <p:sp>
        <p:nvSpPr>
          <p:cNvPr id="4" name="Slide Number Placeholder 3"/>
          <p:cNvSpPr>
            <a:spLocks noGrp="1"/>
          </p:cNvSpPr>
          <p:nvPr>
            <p:ph type="sldNum" sz="quarter" idx="5"/>
          </p:nvPr>
        </p:nvSpPr>
        <p:spPr/>
        <p:txBody>
          <a:bodyPr/>
          <a:lstStyle/>
          <a:p>
            <a:fld id="{B4A5C1AA-EB06-4E9F-AC3D-6ED94864690E}" type="slidenum">
              <a:rPr lang="en-US" smtClean="0"/>
              <a:t>2</a:t>
            </a:fld>
            <a:endParaRPr lang="en-US"/>
          </a:p>
        </p:txBody>
      </p:sp>
    </p:spTree>
    <p:extLst>
      <p:ext uri="{BB962C8B-B14F-4D97-AF65-F5344CB8AC3E}">
        <p14:creationId xmlns:p14="http://schemas.microsoft.com/office/powerpoint/2010/main" val="3328209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Success Criteria :Start with the attribute. E.g. Measure, write, discuss, identity…</a:t>
            </a:r>
          </a:p>
          <a:p>
            <a:r>
              <a:rPr lang="en-US"/>
              <a:t>Minimum of 2, maximum of 3</a:t>
            </a:r>
          </a:p>
        </p:txBody>
      </p:sp>
      <p:sp>
        <p:nvSpPr>
          <p:cNvPr id="4" name="Slide Number Placeholder 3"/>
          <p:cNvSpPr>
            <a:spLocks noGrp="1"/>
          </p:cNvSpPr>
          <p:nvPr>
            <p:ph type="sldNum" sz="quarter" idx="5"/>
          </p:nvPr>
        </p:nvSpPr>
        <p:spPr/>
        <p:txBody>
          <a:bodyPr/>
          <a:lstStyle/>
          <a:p>
            <a:fld id="{B4A5C1AA-EB06-4E9F-AC3D-6ED94864690E}" type="slidenum">
              <a:rPr lang="en-US" smtClean="0"/>
              <a:t>3</a:t>
            </a:fld>
            <a:endParaRPr lang="en-US"/>
          </a:p>
        </p:txBody>
      </p:sp>
    </p:spTree>
    <p:extLst>
      <p:ext uri="{BB962C8B-B14F-4D97-AF65-F5344CB8AC3E}">
        <p14:creationId xmlns:p14="http://schemas.microsoft.com/office/powerpoint/2010/main" val="1379149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Put Arabic translation and pictures if needed</a:t>
            </a:r>
          </a:p>
        </p:txBody>
      </p:sp>
      <p:sp>
        <p:nvSpPr>
          <p:cNvPr id="4" name="Slide Number Placeholder 3"/>
          <p:cNvSpPr>
            <a:spLocks noGrp="1"/>
          </p:cNvSpPr>
          <p:nvPr>
            <p:ph type="sldNum" sz="quarter" idx="5"/>
          </p:nvPr>
        </p:nvSpPr>
        <p:spPr/>
        <p:txBody>
          <a:bodyPr/>
          <a:lstStyle/>
          <a:p>
            <a:fld id="{B4A5C1AA-EB06-4E9F-AC3D-6ED94864690E}" type="slidenum">
              <a:rPr lang="en-US" smtClean="0"/>
              <a:t>4</a:t>
            </a:fld>
            <a:endParaRPr lang="en-US"/>
          </a:p>
        </p:txBody>
      </p:sp>
    </p:spTree>
    <p:extLst>
      <p:ext uri="{BB962C8B-B14F-4D97-AF65-F5344CB8AC3E}">
        <p14:creationId xmlns:p14="http://schemas.microsoft.com/office/powerpoint/2010/main" val="2582005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 Question to assess any prior knowledge students might have of the new concept to be taught and provide opportunity  for early release.</a:t>
            </a:r>
          </a:p>
        </p:txBody>
      </p:sp>
      <p:sp>
        <p:nvSpPr>
          <p:cNvPr id="4" name="Slide Number Placeholder 3"/>
          <p:cNvSpPr>
            <a:spLocks noGrp="1"/>
          </p:cNvSpPr>
          <p:nvPr>
            <p:ph type="sldNum" sz="quarter" idx="5"/>
          </p:nvPr>
        </p:nvSpPr>
        <p:spPr/>
        <p:txBody>
          <a:bodyPr/>
          <a:lstStyle/>
          <a:p>
            <a:fld id="{B4A5C1AA-EB06-4E9F-AC3D-6ED94864690E}" type="slidenum">
              <a:rPr lang="en-US" smtClean="0"/>
              <a:t>5</a:t>
            </a:fld>
            <a:endParaRPr lang="en-US"/>
          </a:p>
        </p:txBody>
      </p:sp>
    </p:spTree>
    <p:extLst>
      <p:ext uri="{BB962C8B-B14F-4D97-AF65-F5344CB8AC3E}">
        <p14:creationId xmlns:p14="http://schemas.microsoft.com/office/powerpoint/2010/main" val="537159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solidFill>
                  <a:srgbClr val="3F3F3F"/>
                </a:solidFill>
                <a:effectLst/>
                <a:latin typeface="Helvetica" pitchFamily="2" charset="0"/>
              </a:rPr>
              <a:t>I do: Teacher to manoeuvre the I do part for the main teaching  (e.g. peeling model, concept sharing, embed ATL)</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B4A5C1AA-EB06-4E9F-AC3D-6ED94864690E}" type="slidenum">
              <a:rPr lang="en-US" smtClean="0"/>
              <a:t>6</a:t>
            </a:fld>
            <a:endParaRPr lang="en-US"/>
          </a:p>
        </p:txBody>
      </p:sp>
    </p:spTree>
    <p:extLst>
      <p:ext uri="{BB962C8B-B14F-4D97-AF65-F5344CB8AC3E}">
        <p14:creationId xmlns:p14="http://schemas.microsoft.com/office/powerpoint/2010/main" val="405709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solidFill>
                  <a:srgbClr val="3F3F3F"/>
                </a:solidFill>
                <a:effectLst/>
                <a:latin typeface="Helvetica" pitchFamily="2" charset="0"/>
              </a:rPr>
              <a:t>We do: more guided practice to consolidate new concepts and clarify misconceptions</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B4A5C1AA-EB06-4E9F-AC3D-6ED94864690E}" type="slidenum">
              <a:rPr lang="en-US" smtClean="0"/>
              <a:t>7</a:t>
            </a:fld>
            <a:endParaRPr lang="en-US"/>
          </a:p>
        </p:txBody>
      </p:sp>
    </p:spTree>
    <p:extLst>
      <p:ext uri="{BB962C8B-B14F-4D97-AF65-F5344CB8AC3E}">
        <p14:creationId xmlns:p14="http://schemas.microsoft.com/office/powerpoint/2010/main" val="2259760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AFL question here, assess for individual understanding </a:t>
            </a:r>
            <a:r>
              <a:rPr lang="en-US" err="1"/>
              <a:t>eg.</a:t>
            </a:r>
            <a:r>
              <a:rPr lang="en-US"/>
              <a:t> use of mini w/boards, release and focus on students at extremes or where focus is needed.</a:t>
            </a:r>
            <a:endParaRPr lang="en-AE"/>
          </a:p>
        </p:txBody>
      </p:sp>
      <p:sp>
        <p:nvSpPr>
          <p:cNvPr id="4" name="Slide Number Placeholder 3"/>
          <p:cNvSpPr>
            <a:spLocks noGrp="1"/>
          </p:cNvSpPr>
          <p:nvPr>
            <p:ph type="sldNum" sz="quarter" idx="5"/>
          </p:nvPr>
        </p:nvSpPr>
        <p:spPr/>
        <p:txBody>
          <a:bodyPr/>
          <a:lstStyle/>
          <a:p>
            <a:fld id="{B4A5C1AA-EB06-4E9F-AC3D-6ED94864690E}" type="slidenum">
              <a:rPr lang="en-US" smtClean="0"/>
              <a:t>8</a:t>
            </a:fld>
            <a:endParaRPr lang="en-US"/>
          </a:p>
        </p:txBody>
      </p:sp>
    </p:spTree>
    <p:extLst>
      <p:ext uri="{BB962C8B-B14F-4D97-AF65-F5344CB8AC3E}">
        <p14:creationId xmlns:p14="http://schemas.microsoft.com/office/powerpoint/2010/main" val="3538430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B4A5C1AA-EB06-4E9F-AC3D-6ED94864690E}" type="slidenum">
              <a:rPr lang="en-US" smtClean="0"/>
              <a:t>9</a:t>
            </a:fld>
            <a:endParaRPr lang="en-US"/>
          </a:p>
        </p:txBody>
      </p:sp>
    </p:spTree>
    <p:extLst>
      <p:ext uri="{BB962C8B-B14F-4D97-AF65-F5344CB8AC3E}">
        <p14:creationId xmlns:p14="http://schemas.microsoft.com/office/powerpoint/2010/main" val="99285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fld id="{B4A5C1AA-EB06-4E9F-AC3D-6ED94864690E}" type="slidenum">
              <a:rPr lang="en-US" smtClean="0"/>
              <a:t>10</a:t>
            </a:fld>
            <a:endParaRPr lang="en-US"/>
          </a:p>
        </p:txBody>
      </p:sp>
    </p:spTree>
    <p:extLst>
      <p:ext uri="{BB962C8B-B14F-4D97-AF65-F5344CB8AC3E}">
        <p14:creationId xmlns:p14="http://schemas.microsoft.com/office/powerpoint/2010/main" val="133425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70D2-FA3E-31F6-8F4B-F44CB4A200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D93162-6CF8-3D76-6929-3F58DAD87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35A59F-E471-8147-6C85-1C0FDC48118D}"/>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17FF2BBB-6C6F-A3A5-14A4-AFD145E1A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E905B-2AA8-1A3B-B4B5-93188D105529}"/>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176222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2B5B-9555-93F2-DC05-673532ED5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E4F4BB-A799-8B8A-A68C-EE77E246DA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19A71-8213-AFEC-DF8F-BC3D28A09AEF}"/>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25870348-101E-19F2-2597-E2751C6F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6A164-34D3-0757-7636-A99CE40BCA82}"/>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1060151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C2FDD1-E50E-688E-8CD4-F66EC4F5FA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979EB9-AAAE-68AA-C4FB-129048366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C6399-7A5C-B401-3AB9-9932E590EA69}"/>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D71C9023-856B-D9D0-380C-0A4A1700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B3584-9795-2CCD-0D11-018493506F46}"/>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327131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C2B7-23FF-DAA6-FBE6-E53D377F15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340C6-7EFA-3DED-218C-8379E8562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32F62-C41E-9AD9-0730-A294AF49A97F}"/>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58438F0E-E201-441C-7A5B-E20BCD7B7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E7351-09EA-67BE-598B-BCB291186B8E}"/>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362370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24A-A49F-E647-C5E1-EE392ED65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F527E8-62DB-AEEA-B8CA-41AB36966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4084C-603E-A95A-D131-E826E11737E6}"/>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9EA710A1-8FDF-0029-DDD0-E1DC30FC1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099C1-F347-01D6-F414-45E9CDC0D696}"/>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281314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588AF-5C22-DE1E-3A92-CBF7A2EA7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45BFB7-B755-5B41-D466-5902113420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786E9C-4F72-AA3F-6D49-CB977FC18F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54E0BF-9495-E2F6-4148-CF0B68571E46}"/>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6" name="Footer Placeholder 5">
            <a:extLst>
              <a:ext uri="{FF2B5EF4-FFF2-40B4-BE49-F238E27FC236}">
                <a16:creationId xmlns:a16="http://schemas.microsoft.com/office/drawing/2014/main" id="{79541948-BF26-5BF5-8CC7-FDDAEF99A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BAB2D-F6D1-E1C6-02CD-8586C016E4C8}"/>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2313417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B16B-B493-61A3-29FF-C036B0B9A4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C4222B-B2E5-1508-BC72-FDFAB294E1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A7E4F3-3172-5F1A-A120-4F9822052C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9E79D-F2F2-8D5F-FD5B-34E701A76E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CAFBF-C14B-AB6B-D9E2-5BB9A3C63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29EB58-71C8-FB40-7900-B375EE41D335}"/>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8" name="Footer Placeholder 7">
            <a:extLst>
              <a:ext uri="{FF2B5EF4-FFF2-40B4-BE49-F238E27FC236}">
                <a16:creationId xmlns:a16="http://schemas.microsoft.com/office/drawing/2014/main" id="{27AB9291-5CA5-60B4-D844-735162F49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2537B-C91B-D64A-F0B5-27409E306D1B}"/>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86037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1A84-A92E-5959-81FF-1AA96E88E8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A25148-BA70-6B9F-9BFB-D000C08B4A52}"/>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4" name="Footer Placeholder 3">
            <a:extLst>
              <a:ext uri="{FF2B5EF4-FFF2-40B4-BE49-F238E27FC236}">
                <a16:creationId xmlns:a16="http://schemas.microsoft.com/office/drawing/2014/main" id="{076E3C76-162A-4CED-57FF-DC2766DF46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DDC1C-8564-871F-7AE2-03907DD334FD}"/>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61277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4A3579-FD70-2FFB-C777-866B86BF89F0}"/>
              </a:ext>
            </a:extLst>
          </p:cNvPr>
          <p:cNvSpPr>
            <a:spLocks noGrp="1"/>
          </p:cNvSpPr>
          <p:nvPr>
            <p:ph type="dt" sz="half" idx="10"/>
          </p:nvPr>
        </p:nvSpPr>
        <p:spPr>
          <a:xfrm>
            <a:off x="9087338" y="6341806"/>
            <a:ext cx="2743200" cy="365125"/>
          </a:xfrm>
        </p:spPr>
        <p:txBody>
          <a:bodyPr/>
          <a:lstStyle/>
          <a:p>
            <a:fld id="{262A23A7-2ABE-441F-A2B7-E32BCDDDBA58}" type="datetimeFigureOut">
              <a:rPr lang="en-US" smtClean="0"/>
              <a:t>10/29/25</a:t>
            </a:fld>
            <a:endParaRPr lang="en-US"/>
          </a:p>
        </p:txBody>
      </p:sp>
      <p:sp>
        <p:nvSpPr>
          <p:cNvPr id="4" name="Slide Number Placeholder 3">
            <a:extLst>
              <a:ext uri="{FF2B5EF4-FFF2-40B4-BE49-F238E27FC236}">
                <a16:creationId xmlns:a16="http://schemas.microsoft.com/office/drawing/2014/main" id="{32086751-B926-206F-AFB2-BBA6C6512987}"/>
              </a:ext>
            </a:extLst>
          </p:cNvPr>
          <p:cNvSpPr>
            <a:spLocks noGrp="1"/>
          </p:cNvSpPr>
          <p:nvPr>
            <p:ph type="sldNum" sz="quarter" idx="12"/>
          </p:nvPr>
        </p:nvSpPr>
        <p:spPr>
          <a:xfrm>
            <a:off x="4820018" y="6341807"/>
            <a:ext cx="2743200" cy="365125"/>
          </a:xfrm>
        </p:spPr>
        <p:txBody>
          <a:bodyPr/>
          <a:lstStyle/>
          <a:p>
            <a:fld id="{F78EC643-7C6A-41A7-A603-CFE131060F44}" type="slidenum">
              <a:rPr lang="en-US" smtClean="0"/>
              <a:t>‹#›</a:t>
            </a:fld>
            <a:endParaRPr lang="en-US"/>
          </a:p>
        </p:txBody>
      </p:sp>
      <p:pic>
        <p:nvPicPr>
          <p:cNvPr id="8" name="Picture 7" descr="A blue text on a black background&#10;&#10;Description automatically generated">
            <a:extLst>
              <a:ext uri="{FF2B5EF4-FFF2-40B4-BE49-F238E27FC236}">
                <a16:creationId xmlns:a16="http://schemas.microsoft.com/office/drawing/2014/main" id="{C4F16601-151D-5EB9-E402-057C8AF8AD3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2065" y="6251943"/>
            <a:ext cx="2423680" cy="454987"/>
          </a:xfrm>
          <a:prstGeom prst="rect">
            <a:avLst/>
          </a:prstGeom>
        </p:spPr>
      </p:pic>
    </p:spTree>
    <p:extLst>
      <p:ext uri="{BB962C8B-B14F-4D97-AF65-F5344CB8AC3E}">
        <p14:creationId xmlns:p14="http://schemas.microsoft.com/office/powerpoint/2010/main" val="18430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173D-33C9-61EE-E0FE-E887BE59E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6C55CC-847C-1E95-8B1F-EB5BC37007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3EA38-6D65-A031-4AC7-24F7150EE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96288-957E-B4DF-744E-9E24F99C6CFB}"/>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6" name="Footer Placeholder 5">
            <a:extLst>
              <a:ext uri="{FF2B5EF4-FFF2-40B4-BE49-F238E27FC236}">
                <a16:creationId xmlns:a16="http://schemas.microsoft.com/office/drawing/2014/main" id="{DD12A83F-C1BA-23C0-9272-AC8D77577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DD2FB-CC0D-9C3D-74A9-5ECF0256CFE6}"/>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3975525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83B8-7054-1B87-2EFD-46537D991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4EBBFA-F615-7844-878F-68C69F13D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1CDEC0-4B8C-8DA1-D737-E6E94291A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C4BC71-DC8E-DEB9-1D87-F1C8AE5D6234}"/>
              </a:ext>
            </a:extLst>
          </p:cNvPr>
          <p:cNvSpPr>
            <a:spLocks noGrp="1"/>
          </p:cNvSpPr>
          <p:nvPr>
            <p:ph type="dt" sz="half" idx="10"/>
          </p:nvPr>
        </p:nvSpPr>
        <p:spPr/>
        <p:txBody>
          <a:bodyPr/>
          <a:lstStyle/>
          <a:p>
            <a:fld id="{262A23A7-2ABE-441F-A2B7-E32BCDDDBA58}" type="datetimeFigureOut">
              <a:rPr lang="en-US" smtClean="0"/>
              <a:t>10/29/25</a:t>
            </a:fld>
            <a:endParaRPr lang="en-US"/>
          </a:p>
        </p:txBody>
      </p:sp>
      <p:sp>
        <p:nvSpPr>
          <p:cNvPr id="6" name="Footer Placeholder 5">
            <a:extLst>
              <a:ext uri="{FF2B5EF4-FFF2-40B4-BE49-F238E27FC236}">
                <a16:creationId xmlns:a16="http://schemas.microsoft.com/office/drawing/2014/main" id="{5032F9A0-6657-AD30-FA4E-CE6E8BCA9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38061-DEFB-4EFF-304F-19597806C401}"/>
              </a:ext>
            </a:extLst>
          </p:cNvPr>
          <p:cNvSpPr>
            <a:spLocks noGrp="1"/>
          </p:cNvSpPr>
          <p:nvPr>
            <p:ph type="sldNum" sz="quarter" idx="12"/>
          </p:nvPr>
        </p:nvSpPr>
        <p:spPr/>
        <p:txBody>
          <a:bodyPr/>
          <a:lstStyle/>
          <a:p>
            <a:fld id="{F78EC643-7C6A-41A7-A603-CFE131060F44}" type="slidenum">
              <a:rPr lang="en-US" smtClean="0"/>
              <a:t>‹#›</a:t>
            </a:fld>
            <a:endParaRPr lang="en-US"/>
          </a:p>
        </p:txBody>
      </p:sp>
    </p:spTree>
    <p:extLst>
      <p:ext uri="{BB962C8B-B14F-4D97-AF65-F5344CB8AC3E}">
        <p14:creationId xmlns:p14="http://schemas.microsoft.com/office/powerpoint/2010/main" val="3093346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A2FA2-ECE0-F289-513C-D2BDC3EF1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C49E0-6028-F68A-C5C9-E50A546FF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FD138-922D-CFA4-E2C7-E59168E35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2A23A7-2ABE-441F-A2B7-E32BCDDDBA58}" type="datetimeFigureOut">
              <a:rPr lang="en-US" smtClean="0"/>
              <a:t>10/29/25</a:t>
            </a:fld>
            <a:endParaRPr lang="en-US"/>
          </a:p>
        </p:txBody>
      </p:sp>
      <p:sp>
        <p:nvSpPr>
          <p:cNvPr id="5" name="Footer Placeholder 4">
            <a:extLst>
              <a:ext uri="{FF2B5EF4-FFF2-40B4-BE49-F238E27FC236}">
                <a16:creationId xmlns:a16="http://schemas.microsoft.com/office/drawing/2014/main" id="{C3DD2465-9587-0E33-1A3A-DD6E0A2BA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C1A57-6478-B03E-0BAC-F1AF2635E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EC643-7C6A-41A7-A603-CFE131060F44}" type="slidenum">
              <a:rPr lang="en-US" smtClean="0"/>
              <a:t>‹#›</a:t>
            </a:fld>
            <a:endParaRPr lang="en-US"/>
          </a:p>
        </p:txBody>
      </p:sp>
    </p:spTree>
    <p:extLst>
      <p:ext uri="{BB962C8B-B14F-4D97-AF65-F5344CB8AC3E}">
        <p14:creationId xmlns:p14="http://schemas.microsoft.com/office/powerpoint/2010/main" val="3286170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18/10/relationships/comments" Target="../comments/modernComment_567_A2FFA905.xm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video" Target="https://www.youtube.com/embed/4xG2aJa6UyY?feature=oembed" TargetMode="Externa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jpe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56C_902AF427.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18/10/relationships/comments" Target="../comments/modernComment_56A_3F7D0FCE.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0_5F45ACB8.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57F_42BF2A18.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A10132-70E6-D24C-2B6B-24085B8960DA}"/>
              </a:ext>
            </a:extLst>
          </p:cNvPr>
          <p:cNvSpPr txBox="1"/>
          <p:nvPr/>
        </p:nvSpPr>
        <p:spPr>
          <a:xfrm>
            <a:off x="657858" y="1573297"/>
            <a:ext cx="10464232" cy="2677656"/>
          </a:xfrm>
          <a:prstGeom prst="rect">
            <a:avLst/>
          </a:prstGeom>
          <a:solidFill>
            <a:srgbClr val="002060"/>
          </a:solidFill>
        </p:spPr>
        <p:style>
          <a:lnRef idx="1">
            <a:schemeClr val="accent2"/>
          </a:lnRef>
          <a:fillRef idx="2">
            <a:schemeClr val="accent2"/>
          </a:fillRef>
          <a:effectRef idx="1">
            <a:schemeClr val="accent2"/>
          </a:effectRef>
          <a:fontRef idx="minor">
            <a:schemeClr val="dk1"/>
          </a:fontRef>
        </p:style>
        <p:txBody>
          <a:bodyPr wrap="square" lIns="91440" tIns="45720" rIns="91440" bIns="45720" rtlCol="0" anchor="t">
            <a:spAutoFit/>
          </a:bodyPr>
          <a:lstStyle/>
          <a:p>
            <a:endParaRPr lang="en-US" sz="2000" dirty="0"/>
          </a:p>
          <a:p>
            <a:r>
              <a:rPr lang="en-US" sz="3200" b="1" dirty="0">
                <a:solidFill>
                  <a:schemeClr val="bg1"/>
                </a:solidFill>
                <a:latin typeface="Cambria"/>
                <a:ea typeface="Cambria"/>
              </a:rPr>
              <a:t>Grade: 7</a:t>
            </a:r>
            <a:r>
              <a:rPr lang="en-US" sz="3200" b="1" dirty="0">
                <a:solidFill>
                  <a:srgbClr val="00B0F0"/>
                </a:solidFill>
                <a:latin typeface="Cambria"/>
                <a:ea typeface="Cambria"/>
              </a:rPr>
              <a:t> </a:t>
            </a:r>
            <a:endParaRPr lang="en-US" sz="3200" b="1" dirty="0">
              <a:solidFill>
                <a:schemeClr val="bg1"/>
              </a:solidFill>
              <a:latin typeface="Cambria"/>
              <a:ea typeface="Cambria"/>
            </a:endParaRPr>
          </a:p>
          <a:p>
            <a:r>
              <a:rPr lang="en-US" sz="3200" b="1" dirty="0">
                <a:solidFill>
                  <a:schemeClr val="bg1"/>
                </a:solidFill>
                <a:latin typeface="Cambria"/>
                <a:ea typeface="Cambria"/>
              </a:rPr>
              <a:t>Subject: English Language Arts</a:t>
            </a:r>
          </a:p>
          <a:p>
            <a:r>
              <a:rPr lang="en-US" sz="3200" b="1" dirty="0">
                <a:solidFill>
                  <a:schemeClr val="bg1"/>
                </a:solidFill>
                <a:latin typeface="Cambria"/>
                <a:ea typeface="Cambria"/>
              </a:rPr>
              <a:t>Standard: </a:t>
            </a:r>
          </a:p>
          <a:p>
            <a:r>
              <a:rPr lang="en-US" sz="3200" b="1" dirty="0">
                <a:solidFill>
                  <a:schemeClr val="bg1"/>
                </a:solidFill>
                <a:latin typeface="Cambria"/>
                <a:ea typeface="Cambria"/>
              </a:rPr>
              <a:t>Teacher:  Ms. Sara </a:t>
            </a:r>
            <a:endParaRPr lang="en-US" sz="3200" b="1" dirty="0">
              <a:solidFill>
                <a:srgbClr val="00B0F0"/>
              </a:solidFill>
              <a:latin typeface="Cambria"/>
              <a:ea typeface="Cambria"/>
            </a:endParaRPr>
          </a:p>
          <a:p>
            <a:endParaRPr lang="en-US" sz="2000" dirty="0"/>
          </a:p>
        </p:txBody>
      </p:sp>
      <p:sp>
        <p:nvSpPr>
          <p:cNvPr id="4" name="TextBox 3">
            <a:extLst>
              <a:ext uri="{FF2B5EF4-FFF2-40B4-BE49-F238E27FC236}">
                <a16:creationId xmlns:a16="http://schemas.microsoft.com/office/drawing/2014/main" id="{0923C704-F826-C347-78B8-0FA4C514E6C2}"/>
              </a:ext>
            </a:extLst>
          </p:cNvPr>
          <p:cNvSpPr txBox="1"/>
          <p:nvPr/>
        </p:nvSpPr>
        <p:spPr>
          <a:xfrm>
            <a:off x="660854" y="657038"/>
            <a:ext cx="6652164" cy="307777"/>
          </a:xfrm>
          <a:prstGeom prst="rect">
            <a:avLst/>
          </a:prstGeom>
          <a:noFill/>
        </p:spPr>
        <p:txBody>
          <a:bodyPr wrap="square" rtlCol="0">
            <a:spAutoFit/>
          </a:bodyPr>
          <a:lstStyle/>
          <a:p>
            <a:r>
              <a:rPr lang="en-GB" sz="1400" b="1">
                <a:solidFill>
                  <a:srgbClr val="000099"/>
                </a:solidFill>
                <a:latin typeface="Verdana" panose="020B0604030504040204" pitchFamily="34" charset="0"/>
                <a:ea typeface="Verdana" panose="020B0604030504040204" pitchFamily="34" charset="0"/>
                <a:cs typeface="Calibri" panose="020F0502020204030204" pitchFamily="34" charset="0"/>
              </a:rPr>
              <a:t>RESPECT, RESILIENCE, RESPONSIBILITY &amp; KINDNESS</a:t>
            </a:r>
            <a:endParaRPr lang="en-AE" sz="1400" b="1">
              <a:solidFill>
                <a:srgbClr val="000099"/>
              </a:solidFill>
              <a:latin typeface="Verdana" panose="020B060403050404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189927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88245-FBC5-4A11-BEEB-83ED1EA40A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7816A5-6508-8C56-EFE1-66C250E955D5}"/>
              </a:ext>
            </a:extLst>
          </p:cNvPr>
          <p:cNvSpPr txBox="1"/>
          <p:nvPr/>
        </p:nvSpPr>
        <p:spPr>
          <a:xfrm>
            <a:off x="92619" y="119366"/>
            <a:ext cx="293983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atin typeface="Congenial" panose="02000503040000020004" pitchFamily="2" charset="0"/>
              </a:rPr>
              <a:t>You Do. Did you get the correct answers?</a:t>
            </a:r>
            <a:endParaRPr lang="en-AE">
              <a:latin typeface="Congenial" panose="02000503040000020004" pitchFamily="2" charset="0"/>
            </a:endParaRPr>
          </a:p>
        </p:txBody>
      </p:sp>
      <p:graphicFrame>
        <p:nvGraphicFramePr>
          <p:cNvPr id="3" name="Table 2">
            <a:extLst>
              <a:ext uri="{FF2B5EF4-FFF2-40B4-BE49-F238E27FC236}">
                <a16:creationId xmlns:a16="http://schemas.microsoft.com/office/drawing/2014/main" id="{4568E0C0-2518-AC43-FE70-6CA6F9A2BE5C}"/>
              </a:ext>
            </a:extLst>
          </p:cNvPr>
          <p:cNvGraphicFramePr>
            <a:graphicFrameLocks noGrp="1"/>
          </p:cNvGraphicFramePr>
          <p:nvPr>
            <p:extLst>
              <p:ext uri="{D42A27DB-BD31-4B8C-83A1-F6EECF244321}">
                <p14:modId xmlns:p14="http://schemas.microsoft.com/office/powerpoint/2010/main" val="2311471559"/>
              </p:ext>
            </p:extLst>
          </p:nvPr>
        </p:nvGraphicFramePr>
        <p:xfrm>
          <a:off x="221771" y="822196"/>
          <a:ext cx="11748458" cy="5781143"/>
        </p:xfrm>
        <a:graphic>
          <a:graphicData uri="http://schemas.openxmlformats.org/drawingml/2006/table">
            <a:tbl>
              <a:tblPr>
                <a:tableStyleId>{5940675A-B579-460E-94D1-54222C63F5DA}</a:tableStyleId>
              </a:tblPr>
              <a:tblGrid>
                <a:gridCol w="2249694">
                  <a:extLst>
                    <a:ext uri="{9D8B030D-6E8A-4147-A177-3AD203B41FA5}">
                      <a16:colId xmlns:a16="http://schemas.microsoft.com/office/drawing/2014/main" val="2598018190"/>
                    </a:ext>
                  </a:extLst>
                </a:gridCol>
                <a:gridCol w="9498764">
                  <a:extLst>
                    <a:ext uri="{9D8B030D-6E8A-4147-A177-3AD203B41FA5}">
                      <a16:colId xmlns:a16="http://schemas.microsoft.com/office/drawing/2014/main" val="2213209611"/>
                    </a:ext>
                  </a:extLst>
                </a:gridCol>
              </a:tblGrid>
              <a:tr h="348756">
                <a:tc>
                  <a:txBody>
                    <a:bodyPr/>
                    <a:lstStyle/>
                    <a:p>
                      <a:pPr>
                        <a:buNone/>
                      </a:pPr>
                      <a:r>
                        <a:rPr lang="en-US" sz="1800" b="1">
                          <a:latin typeface="Congenial" panose="02000503040000020004" pitchFamily="2" charset="0"/>
                        </a:rPr>
                        <a:t>Task</a:t>
                      </a:r>
                      <a:endParaRPr lang="en-US" sz="1800">
                        <a:latin typeface="Congenial" panose="02000503040000020004" pitchFamily="2" charset="0"/>
                      </a:endParaRPr>
                    </a:p>
                  </a:txBody>
                  <a:tcPr marL="35667" marR="35667" marT="17833" marB="17833" anchor="ctr">
                    <a:solidFill>
                      <a:schemeClr val="bg1"/>
                    </a:solidFill>
                  </a:tcPr>
                </a:tc>
                <a:tc>
                  <a:txBody>
                    <a:bodyPr/>
                    <a:lstStyle/>
                    <a:p>
                      <a:pPr>
                        <a:buNone/>
                      </a:pPr>
                      <a:r>
                        <a:rPr lang="en-US" sz="1800" b="1" dirty="0">
                          <a:highlight>
                            <a:srgbClr val="FFFF00"/>
                          </a:highlight>
                          <a:latin typeface="Congenial" panose="02000503040000020004" pitchFamily="2" charset="0"/>
                        </a:rPr>
                        <a:t>Answers / Expected Responses</a:t>
                      </a:r>
                      <a:endParaRPr lang="en-US" sz="1800" dirty="0">
                        <a:highlight>
                          <a:srgbClr val="FFFF00"/>
                        </a:highlight>
                        <a:latin typeface="Congenial" panose="02000503040000020004" pitchFamily="2" charset="0"/>
                      </a:endParaRPr>
                    </a:p>
                  </a:txBody>
                  <a:tcPr marL="35667" marR="35667" marT="17833" marB="17833" anchor="ctr">
                    <a:solidFill>
                      <a:schemeClr val="bg1"/>
                    </a:solidFill>
                  </a:tcPr>
                </a:tc>
                <a:extLst>
                  <a:ext uri="{0D108BD9-81ED-4DB2-BD59-A6C34878D82A}">
                    <a16:rowId xmlns:a16="http://schemas.microsoft.com/office/drawing/2014/main" val="1415604042"/>
                  </a:ext>
                </a:extLst>
              </a:tr>
              <a:tr h="1020213">
                <a:tc>
                  <a:txBody>
                    <a:bodyPr/>
                    <a:lstStyle/>
                    <a:p>
                      <a:pPr>
                        <a:buNone/>
                      </a:pPr>
                      <a:r>
                        <a:rPr lang="en-US" sz="1800" b="1">
                          <a:latin typeface="Congenial" panose="02000503040000020004" pitchFamily="2" charset="0"/>
                        </a:rPr>
                        <a:t>Task 1 (RIT 161 – 190)</a:t>
                      </a:r>
                      <a:endParaRPr lang="en-US" sz="1800">
                        <a:latin typeface="Congenial" panose="02000503040000020004" pitchFamily="2" charset="0"/>
                      </a:endParaRPr>
                    </a:p>
                  </a:txBody>
                  <a:tcPr marL="35667" marR="35667" marT="17833" marB="17833" anchor="ctr">
                    <a:solidFill>
                      <a:schemeClr val="accent2">
                        <a:lumMod val="20000"/>
                        <a:lumOff val="80000"/>
                      </a:schemeClr>
                    </a:solidFill>
                  </a:tcPr>
                </a:tc>
                <a:tc>
                  <a:txBody>
                    <a:bodyPr/>
                    <a:lstStyle/>
                    <a:p>
                      <a:pPr>
                        <a:buNone/>
                      </a:pPr>
                      <a:r>
                        <a:rPr lang="en-US" sz="1800">
                          <a:latin typeface="Congenial" panose="02000503040000020004" pitchFamily="2" charset="0"/>
                        </a:rPr>
                        <a:t>a) “There were no phones, no computers, and electricity was rare.”</a:t>
                      </a:r>
                    </a:p>
                    <a:p>
                      <a:pPr>
                        <a:buNone/>
                      </a:pPr>
                      <a:r>
                        <a:rPr lang="en-US" sz="1800">
                          <a:latin typeface="Congenial" panose="02000503040000020004" pitchFamily="2" charset="0"/>
                        </a:rPr>
                        <a:t>a) “I felt grateful for the comforts of my modern life.”</a:t>
                      </a:r>
                    </a:p>
                  </a:txBody>
                  <a:tcPr marL="35667" marR="35667" marT="17833" marB="17833" anchor="ctr">
                    <a:solidFill>
                      <a:schemeClr val="accent2">
                        <a:lumMod val="20000"/>
                        <a:lumOff val="80000"/>
                      </a:schemeClr>
                    </a:solidFill>
                  </a:tcPr>
                </a:tc>
                <a:extLst>
                  <a:ext uri="{0D108BD9-81ED-4DB2-BD59-A6C34878D82A}">
                    <a16:rowId xmlns:a16="http://schemas.microsoft.com/office/drawing/2014/main" val="1537570549"/>
                  </a:ext>
                </a:extLst>
              </a:tr>
              <a:tr h="973199">
                <a:tc>
                  <a:txBody>
                    <a:bodyPr/>
                    <a:lstStyle/>
                    <a:p>
                      <a:pPr>
                        <a:buNone/>
                      </a:pPr>
                      <a:r>
                        <a:rPr lang="en-US" sz="1800" b="1">
                          <a:latin typeface="Congenial" panose="02000503040000020004" pitchFamily="2" charset="0"/>
                        </a:rPr>
                        <a:t>Task 2 (RIT 191 – 210)</a:t>
                      </a:r>
                      <a:endParaRPr lang="en-US" sz="1800">
                        <a:latin typeface="Congenial" panose="02000503040000020004" pitchFamily="2" charset="0"/>
                      </a:endParaRPr>
                    </a:p>
                  </a:txBody>
                  <a:tcPr marL="35667" marR="35667" marT="17833" marB="17833" anchor="ctr">
                    <a:solidFill>
                      <a:srgbClr val="FFCCFF"/>
                    </a:solidFill>
                  </a:tcPr>
                </a:tc>
                <a:tc>
                  <a:txBody>
                    <a:bodyPr/>
                    <a:lstStyle/>
                    <a:p>
                      <a:pPr>
                        <a:buNone/>
                      </a:pPr>
                      <a:r>
                        <a:rPr lang="en-US" sz="1800">
                          <a:latin typeface="Congenial" panose="02000503040000020004" pitchFamily="2" charset="0"/>
                        </a:rPr>
                        <a:t>The narrator felt </a:t>
                      </a:r>
                      <a:r>
                        <a:rPr lang="en-US" sz="1800" b="1">
                          <a:latin typeface="Congenial" panose="02000503040000020004" pitchFamily="2" charset="0"/>
                        </a:rPr>
                        <a:t>grateful</a:t>
                      </a:r>
                      <a:r>
                        <a:rPr lang="en-US" sz="1800">
                          <a:latin typeface="Congenial" panose="02000503040000020004" pitchFamily="2" charset="0"/>
                        </a:rPr>
                        <a:t> because life today is easier than it was in the past.</a:t>
                      </a:r>
                    </a:p>
                    <a:p>
                      <a:pPr>
                        <a:buNone/>
                      </a:pPr>
                      <a:r>
                        <a:rPr lang="en-US" sz="1800">
                          <a:latin typeface="Congenial" panose="02000503040000020004" pitchFamily="2" charset="0"/>
                        </a:rPr>
                        <a:t>The text says, “I felt grateful for the comforts of my modern life,” which shows that the narrator </a:t>
                      </a:r>
                      <a:r>
                        <a:rPr lang="en-US" sz="1800" b="1">
                          <a:latin typeface="Congenial" panose="02000503040000020004" pitchFamily="2" charset="0"/>
                        </a:rPr>
                        <a:t>appreciates modern conveniences</a:t>
                      </a:r>
                      <a:r>
                        <a:rPr lang="en-US" sz="1800">
                          <a:latin typeface="Congenial" panose="02000503040000020004" pitchFamily="2" charset="0"/>
                        </a:rPr>
                        <a:t>.</a:t>
                      </a:r>
                    </a:p>
                    <a:p>
                      <a:pPr>
                        <a:buNone/>
                      </a:pPr>
                      <a:r>
                        <a:rPr lang="en-US" sz="1800">
                          <a:latin typeface="Congenial" panose="02000503040000020004" pitchFamily="2" charset="0"/>
                        </a:rPr>
                        <a:t>This makes me think </a:t>
                      </a:r>
                      <a:r>
                        <a:rPr lang="en-US" sz="1800" b="1">
                          <a:latin typeface="Congenial" panose="02000503040000020004" pitchFamily="2" charset="0"/>
                        </a:rPr>
                        <a:t>we should value what we have today</a:t>
                      </a:r>
                      <a:r>
                        <a:rPr lang="en-US" sz="1800">
                          <a:latin typeface="Congenial" panose="02000503040000020004" pitchFamily="2" charset="0"/>
                        </a:rPr>
                        <a:t>.</a:t>
                      </a:r>
                    </a:p>
                  </a:txBody>
                  <a:tcPr marL="35667" marR="35667" marT="17833" marB="17833" anchor="ctr">
                    <a:solidFill>
                      <a:srgbClr val="FFCCFF"/>
                    </a:solidFill>
                  </a:tcPr>
                </a:tc>
                <a:extLst>
                  <a:ext uri="{0D108BD9-81ED-4DB2-BD59-A6C34878D82A}">
                    <a16:rowId xmlns:a16="http://schemas.microsoft.com/office/drawing/2014/main" val="3580838731"/>
                  </a:ext>
                </a:extLst>
              </a:tr>
              <a:tr h="973199">
                <a:tc>
                  <a:txBody>
                    <a:bodyPr/>
                    <a:lstStyle/>
                    <a:p>
                      <a:pPr>
                        <a:buNone/>
                      </a:pPr>
                      <a:r>
                        <a:rPr lang="en-US" sz="1800" b="1">
                          <a:latin typeface="Congenial" panose="02000503040000020004" pitchFamily="2" charset="0"/>
                        </a:rPr>
                        <a:t>Task 3 (RIT 211 – 230)</a:t>
                      </a:r>
                      <a:endParaRPr lang="en-US" sz="1800">
                        <a:latin typeface="Congenial" panose="02000503040000020004" pitchFamily="2" charset="0"/>
                      </a:endParaRPr>
                    </a:p>
                  </a:txBody>
                  <a:tcPr marL="35667" marR="35667" marT="17833" marB="17833" anchor="ctr">
                    <a:solidFill>
                      <a:schemeClr val="accent6">
                        <a:lumMod val="20000"/>
                        <a:lumOff val="80000"/>
                      </a:schemeClr>
                    </a:solidFill>
                  </a:tcPr>
                </a:tc>
                <a:tc>
                  <a:txBody>
                    <a:bodyPr/>
                    <a:lstStyle/>
                    <a:p>
                      <a:pPr>
                        <a:buNone/>
                      </a:pPr>
                      <a:r>
                        <a:rPr lang="en-US" sz="1800">
                          <a:latin typeface="Congenial" panose="02000503040000020004" pitchFamily="2" charset="0"/>
                        </a:rPr>
                        <a:t>The narrator learns that </a:t>
                      </a:r>
                      <a:r>
                        <a:rPr lang="en-US" sz="1800" b="1">
                          <a:latin typeface="Congenial" panose="02000503040000020004" pitchFamily="2" charset="0"/>
                        </a:rPr>
                        <a:t>life in the past was more difficult</a:t>
                      </a:r>
                      <a:r>
                        <a:rPr lang="en-US" sz="1800">
                          <a:latin typeface="Congenial" panose="02000503040000020004" pitchFamily="2" charset="0"/>
                        </a:rPr>
                        <a:t>, and this makes them </a:t>
                      </a:r>
                      <a:r>
                        <a:rPr lang="en-US" sz="1800" b="1">
                          <a:latin typeface="Congenial" panose="02000503040000020004" pitchFamily="2" charset="0"/>
                        </a:rPr>
                        <a:t>grateful for the present</a:t>
                      </a:r>
                      <a:r>
                        <a:rPr lang="en-US" sz="1800">
                          <a:latin typeface="Congenial" panose="02000503040000020004" pitchFamily="2" charset="0"/>
                        </a:rPr>
                        <a:t>.</a:t>
                      </a:r>
                    </a:p>
                    <a:p>
                      <a:pPr>
                        <a:buNone/>
                      </a:pPr>
                      <a:r>
                        <a:rPr lang="en-US" sz="1800">
                          <a:latin typeface="Congenial" panose="02000503040000020004" pitchFamily="2" charset="0"/>
                        </a:rPr>
                        <a:t>The story connects the past and present through the </a:t>
                      </a:r>
                      <a:r>
                        <a:rPr lang="en-US" sz="1800" b="1">
                          <a:latin typeface="Congenial" panose="02000503040000020004" pitchFamily="2" charset="0"/>
                        </a:rPr>
                        <a:t>letter</a:t>
                      </a:r>
                      <a:r>
                        <a:rPr lang="en-US" sz="1800">
                          <a:latin typeface="Congenial" panose="02000503040000020004" pitchFamily="2" charset="0"/>
                        </a:rPr>
                        <a:t>, which helps the narrator </a:t>
                      </a:r>
                      <a:r>
                        <a:rPr lang="en-US" sz="1800" b="1">
                          <a:latin typeface="Congenial" panose="02000503040000020004" pitchFamily="2" charset="0"/>
                        </a:rPr>
                        <a:t>understand how people lived before</a:t>
                      </a:r>
                      <a:r>
                        <a:rPr lang="en-US" sz="1800">
                          <a:latin typeface="Congenial" panose="02000503040000020004" pitchFamily="2" charset="0"/>
                        </a:rPr>
                        <a:t>.</a:t>
                      </a:r>
                    </a:p>
                    <a:p>
                      <a:pPr>
                        <a:buNone/>
                      </a:pPr>
                      <a:r>
                        <a:rPr lang="en-US" sz="1800">
                          <a:latin typeface="Congenial" panose="02000503040000020004" pitchFamily="2" charset="0"/>
                        </a:rPr>
                        <a:t>To show that </a:t>
                      </a:r>
                      <a:r>
                        <a:rPr lang="en-US" sz="1800" b="1">
                          <a:latin typeface="Congenial" panose="02000503040000020004" pitchFamily="2" charset="0"/>
                        </a:rPr>
                        <a:t>the past helps us appreciate the present</a:t>
                      </a:r>
                      <a:r>
                        <a:rPr lang="en-US" sz="1800">
                          <a:latin typeface="Congenial" panose="02000503040000020004" pitchFamily="2" charset="0"/>
                        </a:rPr>
                        <a:t> and to </a:t>
                      </a:r>
                      <a:r>
                        <a:rPr lang="en-US" sz="1800" b="1">
                          <a:latin typeface="Congenial" panose="02000503040000020004" pitchFamily="2" charset="0"/>
                        </a:rPr>
                        <a:t>teach readers about gratitude and change</a:t>
                      </a:r>
                      <a:r>
                        <a:rPr lang="en-US" sz="1800">
                          <a:latin typeface="Congenial" panose="02000503040000020004" pitchFamily="2" charset="0"/>
                        </a:rPr>
                        <a:t>.</a:t>
                      </a:r>
                    </a:p>
                  </a:txBody>
                  <a:tcPr marL="35667" marR="35667" marT="17833" marB="17833" anchor="ctr">
                    <a:solidFill>
                      <a:schemeClr val="accent6">
                        <a:lumMod val="20000"/>
                        <a:lumOff val="80000"/>
                      </a:schemeClr>
                    </a:solidFill>
                  </a:tcPr>
                </a:tc>
                <a:extLst>
                  <a:ext uri="{0D108BD9-81ED-4DB2-BD59-A6C34878D82A}">
                    <a16:rowId xmlns:a16="http://schemas.microsoft.com/office/drawing/2014/main" val="1078709157"/>
                  </a:ext>
                </a:extLst>
              </a:tr>
              <a:tr h="1597642">
                <a:tc>
                  <a:txBody>
                    <a:bodyPr/>
                    <a:lstStyle/>
                    <a:p>
                      <a:pPr>
                        <a:buNone/>
                      </a:pPr>
                      <a:r>
                        <a:rPr lang="en-US" sz="1800" b="1">
                          <a:latin typeface="Congenial" panose="02000503040000020004" pitchFamily="2" charset="0"/>
                        </a:rPr>
                        <a:t>Task 4 (RIT 231 +)</a:t>
                      </a:r>
                      <a:endParaRPr lang="en-US" sz="1800">
                        <a:latin typeface="Congenial" panose="02000503040000020004" pitchFamily="2" charset="0"/>
                      </a:endParaRPr>
                    </a:p>
                  </a:txBody>
                  <a:tcPr marL="35667" marR="35667" marT="17833" marB="17833" anchor="ctr">
                    <a:solidFill>
                      <a:schemeClr val="accent1">
                        <a:lumMod val="20000"/>
                        <a:lumOff val="80000"/>
                      </a:schemeClr>
                    </a:solidFill>
                  </a:tcPr>
                </a:tc>
                <a:tc>
                  <a:txBody>
                    <a:bodyPr/>
                    <a:lstStyle/>
                    <a:p>
                      <a:pPr>
                        <a:buNone/>
                      </a:pPr>
                      <a:r>
                        <a:rPr lang="en-US" sz="1800" dirty="0">
                          <a:latin typeface="Congenial" panose="02000503040000020004" pitchFamily="2" charset="0"/>
                        </a:rPr>
                        <a:t>In the story, the narrator realizes that life in the past was hard but meaningful. The quote “There were no phones, no computers, and electricity was rare” shows how simple life used to be. Later, the narrator says, “I felt grateful for the comforts of my modern life,” which shows that reading the letter helped them appreciate the present. This teaches the reader to be thankful for what they have today and to respect the experiences of the past.</a:t>
                      </a:r>
                    </a:p>
                  </a:txBody>
                  <a:tcPr marL="35667" marR="35667" marT="17833" marB="17833" anchor="ctr">
                    <a:solidFill>
                      <a:schemeClr val="accent1">
                        <a:lumMod val="20000"/>
                        <a:lumOff val="80000"/>
                      </a:schemeClr>
                    </a:solidFill>
                  </a:tcPr>
                </a:tc>
                <a:extLst>
                  <a:ext uri="{0D108BD9-81ED-4DB2-BD59-A6C34878D82A}">
                    <a16:rowId xmlns:a16="http://schemas.microsoft.com/office/drawing/2014/main" val="1158383920"/>
                  </a:ext>
                </a:extLst>
              </a:tr>
            </a:tbl>
          </a:graphicData>
        </a:graphic>
      </p:graphicFrame>
      <p:sp>
        <p:nvSpPr>
          <p:cNvPr id="2" name="Rectangle: Rounded Corners 1">
            <a:extLst>
              <a:ext uri="{FF2B5EF4-FFF2-40B4-BE49-F238E27FC236}">
                <a16:creationId xmlns:a16="http://schemas.microsoft.com/office/drawing/2014/main" id="{BDC1018A-229A-A3B9-4E00-2234C34FB6EF}"/>
              </a:ext>
            </a:extLst>
          </p:cNvPr>
          <p:cNvSpPr/>
          <p:nvPr/>
        </p:nvSpPr>
        <p:spPr>
          <a:xfrm>
            <a:off x="3207029" y="159842"/>
            <a:ext cx="8763200"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AE" b="1">
                <a:solidFill>
                  <a:schemeClr val="tx1"/>
                </a:solidFill>
                <a:latin typeface="Congenial" panose="02000503040000020004" pitchFamily="2" charset="0"/>
              </a:rPr>
              <a:t>LO:</a:t>
            </a:r>
            <a:r>
              <a:rPr lang="en-US" b="1">
                <a:solidFill>
                  <a:schemeClr val="tx1"/>
                </a:solidFill>
                <a:latin typeface="Congenial" panose="02000503040000020004" pitchFamily="2" charset="0"/>
              </a:rPr>
              <a:t>Connect</a:t>
            </a:r>
            <a:r>
              <a:rPr lang="en-US" b="1">
                <a:latin typeface="Congenial" panose="02000503040000020004" pitchFamily="2" charset="0"/>
              </a:rPr>
              <a:t> ideas about the past and present by citing evidence from the story “A Letter to Grandmother”</a:t>
            </a:r>
          </a:p>
          <a:p>
            <a:endParaRPr lang="en-AE">
              <a:solidFill>
                <a:schemeClr val="tx1"/>
              </a:solidFill>
              <a:latin typeface="Congenial" panose="02000503040000020004" pitchFamily="2" charset="0"/>
            </a:endParaRPr>
          </a:p>
        </p:txBody>
      </p:sp>
      <p:pic>
        <p:nvPicPr>
          <p:cNvPr id="1026" name="Picture 2" descr="‪DaSy Framework: Self-Assessment Tool | DaSy Center‬‏">
            <a:extLst>
              <a:ext uri="{FF2B5EF4-FFF2-40B4-BE49-F238E27FC236}">
                <a16:creationId xmlns:a16="http://schemas.microsoft.com/office/drawing/2014/main" id="{CE5F137B-DF36-D1D1-EA24-27CF80937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0046" y="822196"/>
            <a:ext cx="1292354" cy="1292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493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0408-B7BB-CB4D-3A07-4B5CFDC19121}"/>
            </a:ext>
          </a:extLst>
        </p:cNvPr>
        <p:cNvGrpSpPr/>
        <p:nvPr/>
      </p:nvGrpSpPr>
      <p:grpSpPr>
        <a:xfrm>
          <a:off x="0" y="0"/>
          <a:ext cx="0" cy="0"/>
          <a:chOff x="0" y="0"/>
          <a:chExt cx="0" cy="0"/>
        </a:xfrm>
      </p:grpSpPr>
      <p:pic>
        <p:nvPicPr>
          <p:cNvPr id="4" name="Picture 3" descr="A clipboard with a pen and checklist&#10;&#10;Description automatically generated">
            <a:extLst>
              <a:ext uri="{FF2B5EF4-FFF2-40B4-BE49-F238E27FC236}">
                <a16:creationId xmlns:a16="http://schemas.microsoft.com/office/drawing/2014/main" id="{6CB8195C-8E4D-0BAA-AF27-6BCFAFE69BEF}"/>
              </a:ext>
            </a:extLst>
          </p:cNvPr>
          <p:cNvPicPr>
            <a:picLocks noChangeAspect="1"/>
          </p:cNvPicPr>
          <p:nvPr/>
        </p:nvPicPr>
        <p:blipFill rotWithShape="1">
          <a:blip r:embed="rId4">
            <a:extLst>
              <a:ext uri="{28A0092B-C50C-407E-A947-70E740481C1C}">
                <a14:useLocalDpi xmlns:a14="http://schemas.microsoft.com/office/drawing/2010/main" val="0"/>
              </a:ext>
            </a:extLst>
          </a:blip>
          <a:srcRect l="9468" t="5857" r="13873" b="7573"/>
          <a:stretch/>
        </p:blipFill>
        <p:spPr>
          <a:xfrm>
            <a:off x="218957" y="128332"/>
            <a:ext cx="1241543" cy="1402061"/>
          </a:xfrm>
          <a:prstGeom prst="rect">
            <a:avLst/>
          </a:prstGeom>
        </p:spPr>
      </p:pic>
      <p:sp>
        <p:nvSpPr>
          <p:cNvPr id="8" name="Google Shape;62;p14">
            <a:extLst>
              <a:ext uri="{FF2B5EF4-FFF2-40B4-BE49-F238E27FC236}">
                <a16:creationId xmlns:a16="http://schemas.microsoft.com/office/drawing/2014/main" id="{F5817D34-824D-4312-4E5D-F7CEBDB99CE5}"/>
              </a:ext>
            </a:extLst>
          </p:cNvPr>
          <p:cNvSpPr txBox="1"/>
          <p:nvPr/>
        </p:nvSpPr>
        <p:spPr>
          <a:xfrm>
            <a:off x="6867725" y="1836021"/>
            <a:ext cx="5058112" cy="4226568"/>
          </a:xfrm>
          <a:prstGeom prst="rect">
            <a:avLst/>
          </a:prstGeom>
          <a:solidFill>
            <a:schemeClr val="bg1"/>
          </a:solidFill>
        </p:spPr>
        <p:style>
          <a:lnRef idx="2">
            <a:schemeClr val="accent3">
              <a:shade val="50000"/>
            </a:schemeClr>
          </a:lnRef>
          <a:fillRef idx="1">
            <a:schemeClr val="accent3"/>
          </a:fillRef>
          <a:effectRef idx="0">
            <a:schemeClr val="accent3"/>
          </a:effectRef>
          <a:fontRef idx="minor">
            <a:schemeClr val="lt1"/>
          </a:fontRef>
        </p:style>
        <p:txBody>
          <a:bodyPr spcFirstLastPara="1" vert="horz" lIns="91440" tIns="45720" rIns="91440" bIns="45720" rtlCol="0" anchorCtr="0">
            <a:normAutofit/>
          </a:bodyPr>
          <a:lstStyle/>
          <a:p>
            <a:pPr marL="0" lvl="0" indent="-182880">
              <a:spcBef>
                <a:spcPct val="20000"/>
              </a:spcBef>
              <a:spcAft>
                <a:spcPts val="300"/>
              </a:spcAft>
              <a:buClr>
                <a:schemeClr val="accent6">
                  <a:lumMod val="75000"/>
                </a:schemeClr>
              </a:buClr>
              <a:buSzPct val="130000"/>
              <a:buFont typeface="Georgia" pitchFamily="18" charset="0"/>
              <a:buChar char="*"/>
            </a:pPr>
            <a:r>
              <a:rPr lang="en-US" sz="1050" b="1">
                <a:solidFill>
                  <a:srgbClr val="000099"/>
                </a:solidFill>
                <a:latin typeface="Verdana" panose="020B0604030504040204" pitchFamily="34" charset="0"/>
                <a:ea typeface="Verdana" panose="020B0604030504040204" pitchFamily="34" charset="0"/>
              </a:rPr>
              <a:t>Reflection/AFL</a:t>
            </a:r>
          </a:p>
          <a:p>
            <a:pPr marL="0" lvl="0" indent="-182880">
              <a:spcBef>
                <a:spcPct val="20000"/>
              </a:spcBef>
              <a:spcAft>
                <a:spcPts val="300"/>
              </a:spcAft>
              <a:buClr>
                <a:schemeClr val="accent6">
                  <a:lumMod val="75000"/>
                </a:schemeClr>
              </a:buClr>
              <a:buSzPct val="130000"/>
              <a:buFont typeface="Georgia" pitchFamily="18" charset="0"/>
              <a:buChar char="*"/>
            </a:pPr>
            <a:endParaRPr lang="en-US" sz="1050" b="1">
              <a:solidFill>
                <a:srgbClr val="000099"/>
              </a:solidFill>
              <a:latin typeface="Verdana" panose="020B0604030504040204" pitchFamily="34" charset="0"/>
              <a:ea typeface="Verdana" panose="020B0604030504040204" pitchFamily="34" charset="0"/>
            </a:endParaRPr>
          </a:p>
          <a:p>
            <a:pPr marL="0" lvl="0" indent="-182880">
              <a:spcBef>
                <a:spcPct val="20000"/>
              </a:spcBef>
              <a:spcAft>
                <a:spcPts val="300"/>
              </a:spcAft>
              <a:buClr>
                <a:schemeClr val="accent6">
                  <a:lumMod val="75000"/>
                </a:schemeClr>
              </a:buClr>
              <a:buSzPct val="130000"/>
              <a:buFont typeface="Georgia" pitchFamily="18" charset="0"/>
              <a:buChar char="*"/>
            </a:pPr>
            <a:r>
              <a:rPr lang="en-US" sz="1050" b="1">
                <a:solidFill>
                  <a:srgbClr val="000099"/>
                </a:solidFill>
                <a:latin typeface="Verdana" panose="020B0604030504040204" pitchFamily="34" charset="0"/>
                <a:ea typeface="Verdana" panose="020B0604030504040204" pitchFamily="34" charset="0"/>
              </a:rPr>
              <a:t>I understood the lesson and I learnt something new today</a:t>
            </a: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marL="0" lvl="0" indent="-182880">
              <a:spcBef>
                <a:spcPct val="20000"/>
              </a:spcBef>
              <a:spcAft>
                <a:spcPts val="300"/>
              </a:spcAft>
              <a:buClr>
                <a:schemeClr val="accent6">
                  <a:lumMod val="75000"/>
                </a:schemeClr>
              </a:buClr>
              <a:buSzPct val="130000"/>
              <a:buFont typeface="Georgia" pitchFamily="18" charset="0"/>
              <a:buChar char="*"/>
            </a:pPr>
            <a:r>
              <a:rPr lang="en-US" sz="1050" b="1">
                <a:solidFill>
                  <a:srgbClr val="000099"/>
                </a:solidFill>
                <a:latin typeface="Verdana" panose="020B0604030504040204" pitchFamily="34" charset="0"/>
                <a:ea typeface="Verdana" panose="020B0604030504040204" pitchFamily="34" charset="0"/>
              </a:rPr>
              <a:t>I understood some of the lesson today, but I have questions</a:t>
            </a: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lvl="0">
              <a:spcBef>
                <a:spcPct val="20000"/>
              </a:spcBef>
              <a:spcAft>
                <a:spcPts val="300"/>
              </a:spcAft>
              <a:buClr>
                <a:schemeClr val="accent6">
                  <a:lumMod val="75000"/>
                </a:schemeClr>
              </a:buClr>
              <a:buSzPct val="130000"/>
            </a:pPr>
            <a:endParaRPr lang="en-US" sz="1050" b="1">
              <a:solidFill>
                <a:srgbClr val="000099"/>
              </a:solidFill>
              <a:latin typeface="Verdana" panose="020B0604030504040204" pitchFamily="34" charset="0"/>
              <a:ea typeface="Verdana" panose="020B0604030504040204" pitchFamily="34" charset="0"/>
            </a:endParaRPr>
          </a:p>
          <a:p>
            <a:pPr marL="0" lvl="0" indent="-182880">
              <a:spcBef>
                <a:spcPct val="20000"/>
              </a:spcBef>
              <a:spcAft>
                <a:spcPts val="300"/>
              </a:spcAft>
              <a:buClr>
                <a:schemeClr val="accent6">
                  <a:lumMod val="75000"/>
                </a:schemeClr>
              </a:buClr>
              <a:buSzPct val="130000"/>
              <a:buFont typeface="Georgia" pitchFamily="18" charset="0"/>
              <a:buChar char="*"/>
            </a:pPr>
            <a:r>
              <a:rPr lang="en-US" sz="1050" b="1">
                <a:solidFill>
                  <a:srgbClr val="000099"/>
                </a:solidFill>
                <a:latin typeface="Verdana" panose="020B0604030504040204" pitchFamily="34" charset="0"/>
                <a:ea typeface="Verdana" panose="020B0604030504040204" pitchFamily="34" charset="0"/>
              </a:rPr>
              <a:t>I did not understand the lesson today and I would like some help please</a:t>
            </a:r>
          </a:p>
          <a:p>
            <a:pPr marL="0" lvl="0" indent="-182880">
              <a:spcBef>
                <a:spcPct val="20000"/>
              </a:spcBef>
              <a:spcAft>
                <a:spcPts val="300"/>
              </a:spcAft>
              <a:buClr>
                <a:schemeClr val="accent6">
                  <a:lumMod val="75000"/>
                </a:schemeClr>
              </a:buClr>
              <a:buSzPct val="130000"/>
              <a:buFont typeface="Georgia" pitchFamily="18" charset="0"/>
              <a:buChar char="*"/>
            </a:pPr>
            <a:endParaRPr lang="en-US" b="1">
              <a:solidFill>
                <a:schemeClr val="tx1">
                  <a:lumMod val="75000"/>
                  <a:lumOff val="25000"/>
                </a:schemeClr>
              </a:solidFill>
            </a:endParaRPr>
          </a:p>
        </p:txBody>
      </p:sp>
      <p:pic>
        <p:nvPicPr>
          <p:cNvPr id="9" name="Picture 8">
            <a:extLst>
              <a:ext uri="{FF2B5EF4-FFF2-40B4-BE49-F238E27FC236}">
                <a16:creationId xmlns:a16="http://schemas.microsoft.com/office/drawing/2014/main" id="{3E7CB502-6503-D185-5EF2-0548D536E0EA}"/>
              </a:ext>
            </a:extLst>
          </p:cNvPr>
          <p:cNvPicPr>
            <a:picLocks noChangeAspect="1"/>
          </p:cNvPicPr>
          <p:nvPr/>
        </p:nvPicPr>
        <p:blipFill>
          <a:blip r:embed="rId5"/>
          <a:stretch>
            <a:fillRect/>
          </a:stretch>
        </p:blipFill>
        <p:spPr>
          <a:xfrm>
            <a:off x="7951659" y="2814991"/>
            <a:ext cx="728498" cy="614009"/>
          </a:xfrm>
          <a:prstGeom prst="rect">
            <a:avLst/>
          </a:prstGeom>
        </p:spPr>
      </p:pic>
      <p:pic>
        <p:nvPicPr>
          <p:cNvPr id="10" name="Picture 9">
            <a:extLst>
              <a:ext uri="{FF2B5EF4-FFF2-40B4-BE49-F238E27FC236}">
                <a16:creationId xmlns:a16="http://schemas.microsoft.com/office/drawing/2014/main" id="{8A167F22-914D-9A35-E19E-C1DECBAF9318}"/>
              </a:ext>
            </a:extLst>
          </p:cNvPr>
          <p:cNvPicPr>
            <a:picLocks noChangeAspect="1"/>
          </p:cNvPicPr>
          <p:nvPr/>
        </p:nvPicPr>
        <p:blipFill>
          <a:blip r:embed="rId6"/>
          <a:stretch>
            <a:fillRect/>
          </a:stretch>
        </p:blipFill>
        <p:spPr>
          <a:xfrm>
            <a:off x="9334743" y="2629522"/>
            <a:ext cx="1035103" cy="825542"/>
          </a:xfrm>
          <a:prstGeom prst="rect">
            <a:avLst/>
          </a:prstGeom>
        </p:spPr>
      </p:pic>
      <p:pic>
        <p:nvPicPr>
          <p:cNvPr id="11" name="Picture 10">
            <a:extLst>
              <a:ext uri="{FF2B5EF4-FFF2-40B4-BE49-F238E27FC236}">
                <a16:creationId xmlns:a16="http://schemas.microsoft.com/office/drawing/2014/main" id="{298CF201-B444-6B09-804F-566BC695B872}"/>
              </a:ext>
            </a:extLst>
          </p:cNvPr>
          <p:cNvPicPr>
            <a:picLocks noChangeAspect="1"/>
          </p:cNvPicPr>
          <p:nvPr/>
        </p:nvPicPr>
        <p:blipFill>
          <a:blip r:embed="rId7"/>
          <a:stretch>
            <a:fillRect/>
          </a:stretch>
        </p:blipFill>
        <p:spPr>
          <a:xfrm>
            <a:off x="7982842" y="3886155"/>
            <a:ext cx="728499" cy="755990"/>
          </a:xfrm>
          <a:prstGeom prst="rect">
            <a:avLst/>
          </a:prstGeom>
        </p:spPr>
      </p:pic>
      <p:pic>
        <p:nvPicPr>
          <p:cNvPr id="12" name="Picture 11">
            <a:extLst>
              <a:ext uri="{FF2B5EF4-FFF2-40B4-BE49-F238E27FC236}">
                <a16:creationId xmlns:a16="http://schemas.microsoft.com/office/drawing/2014/main" id="{59919F8B-3493-7992-5714-29A4CCBE59A4}"/>
              </a:ext>
            </a:extLst>
          </p:cNvPr>
          <p:cNvPicPr>
            <a:picLocks noChangeAspect="1"/>
          </p:cNvPicPr>
          <p:nvPr/>
        </p:nvPicPr>
        <p:blipFill>
          <a:blip r:embed="rId8"/>
          <a:stretch>
            <a:fillRect/>
          </a:stretch>
        </p:blipFill>
        <p:spPr>
          <a:xfrm>
            <a:off x="9277591" y="3845029"/>
            <a:ext cx="1161809" cy="838243"/>
          </a:xfrm>
          <a:prstGeom prst="rect">
            <a:avLst/>
          </a:prstGeom>
        </p:spPr>
      </p:pic>
      <p:pic>
        <p:nvPicPr>
          <p:cNvPr id="13" name="Picture 12">
            <a:extLst>
              <a:ext uri="{FF2B5EF4-FFF2-40B4-BE49-F238E27FC236}">
                <a16:creationId xmlns:a16="http://schemas.microsoft.com/office/drawing/2014/main" id="{A94BF7C4-8A71-F63C-5F7D-55D2D4602E01}"/>
              </a:ext>
            </a:extLst>
          </p:cNvPr>
          <p:cNvPicPr>
            <a:picLocks noChangeAspect="1"/>
          </p:cNvPicPr>
          <p:nvPr/>
        </p:nvPicPr>
        <p:blipFill>
          <a:blip r:embed="rId9"/>
          <a:stretch>
            <a:fillRect/>
          </a:stretch>
        </p:blipFill>
        <p:spPr>
          <a:xfrm>
            <a:off x="7951659" y="5173060"/>
            <a:ext cx="791432" cy="805649"/>
          </a:xfrm>
          <a:prstGeom prst="rect">
            <a:avLst/>
          </a:prstGeom>
        </p:spPr>
      </p:pic>
      <p:pic>
        <p:nvPicPr>
          <p:cNvPr id="14" name="Picture 13">
            <a:extLst>
              <a:ext uri="{FF2B5EF4-FFF2-40B4-BE49-F238E27FC236}">
                <a16:creationId xmlns:a16="http://schemas.microsoft.com/office/drawing/2014/main" id="{2118D160-F589-F717-6547-78BE276AABE0}"/>
              </a:ext>
            </a:extLst>
          </p:cNvPr>
          <p:cNvPicPr>
            <a:picLocks noChangeAspect="1"/>
          </p:cNvPicPr>
          <p:nvPr/>
        </p:nvPicPr>
        <p:blipFill>
          <a:blip r:embed="rId10"/>
          <a:stretch>
            <a:fillRect/>
          </a:stretch>
        </p:blipFill>
        <p:spPr>
          <a:xfrm>
            <a:off x="9391897" y="5156764"/>
            <a:ext cx="920797" cy="838243"/>
          </a:xfrm>
          <a:prstGeom prst="rect">
            <a:avLst/>
          </a:prstGeom>
        </p:spPr>
      </p:pic>
      <p:pic>
        <p:nvPicPr>
          <p:cNvPr id="15" name="Online Media 4" title="2 Minute Timer">
            <a:hlinkClick r:id="" action="ppaction://media"/>
            <a:extLst>
              <a:ext uri="{FF2B5EF4-FFF2-40B4-BE49-F238E27FC236}">
                <a16:creationId xmlns:a16="http://schemas.microsoft.com/office/drawing/2014/main" id="{253169D2-AD89-2207-E87D-4B52F68671CF}"/>
              </a:ext>
            </a:extLst>
          </p:cNvPr>
          <p:cNvPicPr>
            <a:picLocks noRot="1" noChangeAspect="1"/>
          </p:cNvPicPr>
          <p:nvPr>
            <a:videoFile r:link="rId1"/>
          </p:nvPr>
        </p:nvPicPr>
        <p:blipFill>
          <a:blip r:embed="rId11"/>
          <a:stretch>
            <a:fillRect/>
          </a:stretch>
        </p:blipFill>
        <p:spPr>
          <a:xfrm>
            <a:off x="9719679" y="386892"/>
            <a:ext cx="1912339" cy="1080472"/>
          </a:xfrm>
          <a:prstGeom prst="rect">
            <a:avLst/>
          </a:prstGeom>
        </p:spPr>
      </p:pic>
      <p:sp>
        <p:nvSpPr>
          <p:cNvPr id="16" name="Title 12">
            <a:extLst>
              <a:ext uri="{FF2B5EF4-FFF2-40B4-BE49-F238E27FC236}">
                <a16:creationId xmlns:a16="http://schemas.microsoft.com/office/drawing/2014/main" id="{472692CA-4411-61C2-D2A8-DDA066F7A1B2}"/>
              </a:ext>
            </a:extLst>
          </p:cNvPr>
          <p:cNvSpPr txBox="1">
            <a:spLocks/>
          </p:cNvSpPr>
          <p:nvPr/>
        </p:nvSpPr>
        <p:spPr>
          <a:xfrm>
            <a:off x="2065106" y="710214"/>
            <a:ext cx="7049967" cy="50755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a:solidFill>
                  <a:srgbClr val="000099"/>
                </a:solidFill>
                <a:latin typeface="Congenial" panose="02000503040000020004" pitchFamily="2" charset="0"/>
                <a:ea typeface="Verdana" panose="020B0604030504040204" pitchFamily="34" charset="0"/>
              </a:rPr>
              <a:t>Plenary/Reflection</a:t>
            </a:r>
            <a:endParaRPr lang="en-AE" sz="3200" b="1">
              <a:solidFill>
                <a:srgbClr val="000099"/>
              </a:solidFill>
              <a:latin typeface="Congenial" panose="02000503040000020004" pitchFamily="2" charset="0"/>
              <a:ea typeface="Verdana" panose="020B0604030504040204" pitchFamily="34" charset="0"/>
            </a:endParaRPr>
          </a:p>
        </p:txBody>
      </p:sp>
      <p:sp>
        <p:nvSpPr>
          <p:cNvPr id="5" name="TextBox 4">
            <a:extLst>
              <a:ext uri="{FF2B5EF4-FFF2-40B4-BE49-F238E27FC236}">
                <a16:creationId xmlns:a16="http://schemas.microsoft.com/office/drawing/2014/main" id="{7172E018-8A3E-4FB5-7D57-007109C42838}"/>
              </a:ext>
            </a:extLst>
          </p:cNvPr>
          <p:cNvSpPr txBox="1"/>
          <p:nvPr/>
        </p:nvSpPr>
        <p:spPr>
          <a:xfrm>
            <a:off x="266163" y="1836021"/>
            <a:ext cx="6475133" cy="40934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600" b="1" u="sng">
                <a:latin typeface="Congenial" panose="02000503040000020004" pitchFamily="2" charset="0"/>
              </a:rPr>
              <a:t>National Identity</a:t>
            </a:r>
          </a:p>
          <a:p>
            <a:endParaRPr lang="en-US" sz="2600" b="1">
              <a:latin typeface="Congenial" panose="02000503040000020004" pitchFamily="2" charset="0"/>
            </a:endParaRPr>
          </a:p>
          <a:p>
            <a:r>
              <a:rPr lang="en-US" sz="2600" b="1" u="sng">
                <a:latin typeface="Congenial" panose="02000503040000020004" pitchFamily="2" charset="0"/>
              </a:rPr>
              <a:t>Reflection Question: </a:t>
            </a:r>
          </a:p>
          <a:p>
            <a:r>
              <a:rPr lang="en-US" sz="2600" b="1">
                <a:latin typeface="Congenial" panose="02000503040000020004" pitchFamily="2" charset="0"/>
              </a:rPr>
              <a:t>How does the UAE aim to build a modern future? </a:t>
            </a:r>
          </a:p>
          <a:p>
            <a:r>
              <a:rPr lang="en-US" sz="2600" b="1">
                <a:latin typeface="Congenial" panose="02000503040000020004" pitchFamily="2" charset="0"/>
              </a:rPr>
              <a:t>Give one example. </a:t>
            </a:r>
          </a:p>
          <a:p>
            <a:endParaRPr lang="en-US" sz="2600" b="1">
              <a:latin typeface="Congenial" panose="02000503040000020004" pitchFamily="2" charset="0"/>
            </a:endParaRPr>
          </a:p>
          <a:p>
            <a:endParaRPr lang="en-US" sz="2600">
              <a:latin typeface="Congenial" panose="02000503040000020004" pitchFamily="2" charset="0"/>
            </a:endParaRPr>
          </a:p>
          <a:p>
            <a:r>
              <a:rPr lang="en-US" sz="2600" b="1" i="1">
                <a:latin typeface="Congenial" panose="02000503040000020004" pitchFamily="2" charset="0"/>
              </a:rPr>
              <a:t>Sentence Starters: </a:t>
            </a:r>
            <a:endParaRPr lang="en-US" sz="2600" b="1">
              <a:latin typeface="Congenial" panose="02000503040000020004" pitchFamily="2" charset="0"/>
            </a:endParaRPr>
          </a:p>
          <a:p>
            <a:r>
              <a:rPr lang="en-US" sz="2600">
                <a:highlight>
                  <a:srgbClr val="FFFF00"/>
                </a:highlight>
                <a:latin typeface="Congenial" panose="02000503040000020004" pitchFamily="2" charset="0"/>
              </a:rPr>
              <a:t>“The UAE builds a modern future by …” </a:t>
            </a:r>
          </a:p>
        </p:txBody>
      </p:sp>
      <p:pic>
        <p:nvPicPr>
          <p:cNvPr id="20" name="Picture 19" descr="A green and white flag&#10;&#10;AI-generated content may be incorrect.">
            <a:extLst>
              <a:ext uri="{FF2B5EF4-FFF2-40B4-BE49-F238E27FC236}">
                <a16:creationId xmlns:a16="http://schemas.microsoft.com/office/drawing/2014/main" id="{41F8BADA-B1D1-8686-53B1-3AF75F82F1E8}"/>
              </a:ext>
            </a:extLst>
          </p:cNvPr>
          <p:cNvPicPr>
            <a:picLocks noChangeAspect="1"/>
          </p:cNvPicPr>
          <p:nvPr/>
        </p:nvPicPr>
        <p:blipFill>
          <a:blip r:embed="rId12"/>
          <a:stretch>
            <a:fillRect/>
          </a:stretch>
        </p:blipFill>
        <p:spPr>
          <a:xfrm>
            <a:off x="6712921" y="455494"/>
            <a:ext cx="1912339" cy="923372"/>
          </a:xfrm>
          <a:prstGeom prst="rect">
            <a:avLst/>
          </a:prstGeom>
        </p:spPr>
      </p:pic>
    </p:spTree>
    <p:extLst>
      <p:ext uri="{BB962C8B-B14F-4D97-AF65-F5344CB8AC3E}">
        <p14:creationId xmlns:p14="http://schemas.microsoft.com/office/powerpoint/2010/main" val="273466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video>
              <p:cMediaNode vol="80000">
                <p:cTn id="12" fill="hold" display="0">
                  <p:stCondLst>
                    <p:cond delay="indefinite"/>
                  </p:stCondLst>
                </p:cTn>
                <p:tgtEl>
                  <p:spTgt spid="15"/>
                </p:tgtEl>
              </p:cMediaNode>
            </p:video>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EF0C7-E8D1-DD10-FC29-2D93B0FF002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2794C65-D078-21DC-3A1A-BAE6F88C8AB0}"/>
              </a:ext>
            </a:extLst>
          </p:cNvPr>
          <p:cNvSpPr/>
          <p:nvPr/>
        </p:nvSpPr>
        <p:spPr>
          <a:xfrm>
            <a:off x="126042" y="219967"/>
            <a:ext cx="1666820" cy="482412"/>
          </a:xfrm>
          <a:prstGeom prst="rect">
            <a:avLst/>
          </a:prstGeom>
          <a:solidFill>
            <a:srgbClr val="FF0000"/>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a:t>Starter</a:t>
            </a:r>
            <a:endParaRPr lang="en-AE" sz="3600"/>
          </a:p>
        </p:txBody>
      </p:sp>
      <p:sp>
        <p:nvSpPr>
          <p:cNvPr id="3" name="Rectangle: Rounded Corners 2">
            <a:extLst>
              <a:ext uri="{FF2B5EF4-FFF2-40B4-BE49-F238E27FC236}">
                <a16:creationId xmlns:a16="http://schemas.microsoft.com/office/drawing/2014/main" id="{B72488C0-551D-EAAC-49E0-7E03CF797E23}"/>
              </a:ext>
            </a:extLst>
          </p:cNvPr>
          <p:cNvSpPr/>
          <p:nvPr/>
        </p:nvSpPr>
        <p:spPr>
          <a:xfrm>
            <a:off x="1975757" y="155539"/>
            <a:ext cx="10090201"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AE" b="1">
                <a:solidFill>
                  <a:schemeClr val="tx1"/>
                </a:solidFill>
                <a:latin typeface="Congenial" panose="02000503040000020004" pitchFamily="2" charset="0"/>
              </a:rPr>
              <a:t>LO:</a:t>
            </a:r>
            <a:r>
              <a:rPr lang="en-US" b="1">
                <a:solidFill>
                  <a:schemeClr val="tx1"/>
                </a:solidFill>
                <a:latin typeface="Congenial" panose="02000503040000020004" pitchFamily="2" charset="0"/>
              </a:rPr>
              <a:t>Connect</a:t>
            </a:r>
            <a:r>
              <a:rPr lang="en-US" b="1">
                <a:latin typeface="Congenial" panose="02000503040000020004" pitchFamily="2" charset="0"/>
              </a:rPr>
              <a:t> ideas about the past and present by citing evidence from the story “A Letter to Grandmother”</a:t>
            </a:r>
          </a:p>
          <a:p>
            <a:endParaRPr lang="en-AE">
              <a:solidFill>
                <a:schemeClr val="tx1"/>
              </a:solidFill>
              <a:latin typeface="Congenial" panose="02000503040000020004" pitchFamily="2" charset="0"/>
            </a:endParaRPr>
          </a:p>
        </p:txBody>
      </p:sp>
      <p:sp>
        <p:nvSpPr>
          <p:cNvPr id="7" name="AutoShape 2">
            <a:extLst>
              <a:ext uri="{FF2B5EF4-FFF2-40B4-BE49-F238E27FC236}">
                <a16:creationId xmlns:a16="http://schemas.microsoft.com/office/drawing/2014/main" id="{94789908-91B7-41D5-4B00-48FDC64AC82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sp>
        <p:nvSpPr>
          <p:cNvPr id="8" name="TextBox 7">
            <a:extLst>
              <a:ext uri="{FF2B5EF4-FFF2-40B4-BE49-F238E27FC236}">
                <a16:creationId xmlns:a16="http://schemas.microsoft.com/office/drawing/2014/main" id="{74EFA351-FA2C-F05E-738D-3C58777A728D}"/>
              </a:ext>
            </a:extLst>
          </p:cNvPr>
          <p:cNvSpPr txBox="1"/>
          <p:nvPr/>
        </p:nvSpPr>
        <p:spPr>
          <a:xfrm>
            <a:off x="6718656" y="972718"/>
            <a:ext cx="4681951" cy="49244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600">
                <a:highlight>
                  <a:srgbClr val="FFFF00"/>
                </a:highlight>
                <a:latin typeface="Congenial" panose="02000503040000020004" pitchFamily="2" charset="0"/>
              </a:rPr>
              <a:t>Stand Up – Hand Up – Pair Up </a:t>
            </a:r>
          </a:p>
        </p:txBody>
      </p:sp>
      <p:pic>
        <p:nvPicPr>
          <p:cNvPr id="16" name="yt5s.io-2 Minute Countdown Timer">
            <a:hlinkClick r:id="" action="ppaction://media"/>
            <a:extLst>
              <a:ext uri="{FF2B5EF4-FFF2-40B4-BE49-F238E27FC236}">
                <a16:creationId xmlns:a16="http://schemas.microsoft.com/office/drawing/2014/main" id="{61A43CED-0C93-487E-B89C-D4F8FCD7853D}"/>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5473344" y="5432114"/>
            <a:ext cx="1245312" cy="724811"/>
          </a:xfrm>
          <a:prstGeom prst="rect">
            <a:avLst/>
          </a:prstGeom>
        </p:spPr>
      </p:pic>
      <p:sp>
        <p:nvSpPr>
          <p:cNvPr id="6" name="TextBox 5">
            <a:extLst>
              <a:ext uri="{FF2B5EF4-FFF2-40B4-BE49-F238E27FC236}">
                <a16:creationId xmlns:a16="http://schemas.microsoft.com/office/drawing/2014/main" id="{8558B00F-A170-13B0-6880-A995CD94CA80}"/>
              </a:ext>
            </a:extLst>
          </p:cNvPr>
          <p:cNvSpPr txBox="1"/>
          <p:nvPr/>
        </p:nvSpPr>
        <p:spPr>
          <a:xfrm>
            <a:off x="6845698" y="4886579"/>
            <a:ext cx="522026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a:latin typeface="Congenial" panose="02000503040000020004" pitchFamily="2" charset="0"/>
              </a:rPr>
              <a:t>Picture B</a:t>
            </a:r>
          </a:p>
          <a:p>
            <a:pPr algn="ctr"/>
            <a:r>
              <a:rPr lang="en-US" sz="2800">
                <a:latin typeface="Congenial" panose="02000503040000020004" pitchFamily="2" charset="0"/>
              </a:rPr>
              <a:t>(The Present)  </a:t>
            </a:r>
          </a:p>
          <a:p>
            <a:pPr algn="ctr"/>
            <a:r>
              <a:rPr lang="en-US" sz="2800">
                <a:latin typeface="Congenial" panose="02000503040000020004" pitchFamily="2" charset="0"/>
              </a:rPr>
              <a:t>---------------</a:t>
            </a:r>
          </a:p>
          <a:p>
            <a:pPr algn="ctr"/>
            <a:r>
              <a:rPr lang="en-US" sz="2800">
                <a:latin typeface="Congenial" panose="02000503040000020004" pitchFamily="2" charset="0"/>
              </a:rPr>
              <a:t>-------------------</a:t>
            </a:r>
            <a:r>
              <a:rPr lang="en-US" sz="2800">
                <a:latin typeface="Congenial" panose="02000503040000020004" pitchFamily="2" charset="0"/>
                <a:sym typeface="Wingdings" panose="05000000000000000000" pitchFamily="2" charset="2"/>
              </a:rPr>
              <a:t> RIGHT</a:t>
            </a:r>
          </a:p>
        </p:txBody>
      </p:sp>
      <p:sp>
        <p:nvSpPr>
          <p:cNvPr id="13" name="TextBox 12">
            <a:extLst>
              <a:ext uri="{FF2B5EF4-FFF2-40B4-BE49-F238E27FC236}">
                <a16:creationId xmlns:a16="http://schemas.microsoft.com/office/drawing/2014/main" id="{4A68AB43-B97D-4614-E680-1801119D605D}"/>
              </a:ext>
            </a:extLst>
          </p:cNvPr>
          <p:cNvSpPr txBox="1"/>
          <p:nvPr/>
        </p:nvSpPr>
        <p:spPr>
          <a:xfrm>
            <a:off x="126042" y="4886579"/>
            <a:ext cx="522026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a:latin typeface="Congenial" panose="02000503040000020004" pitchFamily="2" charset="0"/>
              </a:rPr>
              <a:t>Picture A</a:t>
            </a:r>
          </a:p>
          <a:p>
            <a:pPr algn="ctr"/>
            <a:r>
              <a:rPr lang="en-US" sz="2800">
                <a:latin typeface="Congenial" panose="02000503040000020004" pitchFamily="2" charset="0"/>
              </a:rPr>
              <a:t>(The Past)  </a:t>
            </a:r>
          </a:p>
          <a:p>
            <a:pPr algn="ctr"/>
            <a:r>
              <a:rPr lang="en-US" sz="2800">
                <a:latin typeface="Congenial" panose="02000503040000020004" pitchFamily="2" charset="0"/>
              </a:rPr>
              <a:t>---------------</a:t>
            </a:r>
          </a:p>
          <a:p>
            <a:pPr algn="ctr"/>
            <a:r>
              <a:rPr lang="en-US" sz="2800">
                <a:latin typeface="Congenial" panose="02000503040000020004" pitchFamily="2" charset="0"/>
                <a:sym typeface="Wingdings" panose="05000000000000000000" pitchFamily="2" charset="2"/>
              </a:rPr>
              <a:t>LEFT </a:t>
            </a:r>
            <a:r>
              <a:rPr lang="en-US" sz="2800">
                <a:latin typeface="Congenial" panose="02000503040000020004" pitchFamily="2" charset="0"/>
              </a:rPr>
              <a:t>-----------------</a:t>
            </a:r>
            <a:r>
              <a:rPr lang="en-US" sz="2800">
                <a:latin typeface="Congenial" panose="02000503040000020004" pitchFamily="2" charset="0"/>
                <a:sym typeface="Wingdings" panose="05000000000000000000" pitchFamily="2" charset="2"/>
              </a:rPr>
              <a:t> </a:t>
            </a:r>
          </a:p>
        </p:txBody>
      </p:sp>
      <p:sp>
        <p:nvSpPr>
          <p:cNvPr id="14" name="Rectangle 13">
            <a:extLst>
              <a:ext uri="{FF2B5EF4-FFF2-40B4-BE49-F238E27FC236}">
                <a16:creationId xmlns:a16="http://schemas.microsoft.com/office/drawing/2014/main" id="{D86AFD02-9477-1C03-70FD-2924AB97CA1F}"/>
              </a:ext>
            </a:extLst>
          </p:cNvPr>
          <p:cNvSpPr/>
          <p:nvPr/>
        </p:nvSpPr>
        <p:spPr>
          <a:xfrm>
            <a:off x="0" y="781838"/>
            <a:ext cx="6530570" cy="923330"/>
          </a:xfrm>
          <a:prstGeom prst="rect">
            <a:avLst/>
          </a:prstGeom>
          <a:noFill/>
        </p:spPr>
        <p:txBody>
          <a:bodyPr wrap="none" lIns="91440" tIns="45720" rIns="91440" bIns="45720">
            <a:spAutoFit/>
          </a:bodyPr>
          <a:lstStyle/>
          <a:p>
            <a:pPr algn="ctr"/>
            <a:r>
              <a:rPr lang="en-US" sz="54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Which do you prefer? </a:t>
            </a:r>
            <a:endParaRPr lang="en-US" sz="5400" b="1" cap="none" spc="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124" name="Picture 4" descr="Living by candle light">
            <a:extLst>
              <a:ext uri="{FF2B5EF4-FFF2-40B4-BE49-F238E27FC236}">
                <a16:creationId xmlns:a16="http://schemas.microsoft.com/office/drawing/2014/main" id="{38A6BA79-0029-D202-521E-0F36B948151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499"/>
          <a:stretch>
            <a:fillRect/>
          </a:stretch>
        </p:blipFill>
        <p:spPr bwMode="auto">
          <a:xfrm>
            <a:off x="754629" y="1784627"/>
            <a:ext cx="4029643" cy="2971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1" name="AutoShape 12" descr="A vibrant and futuristic classroom setting where traditional educational elements like books and blackboards seamlessly integrate with modern technology such as tablets, laptops, and digital screens. The image features symbols of innovation, including cloud computing icons, network connection graphics, and virtual reality headsets, illustrating the evolution of teaching and learning methods with bright colors to emphasize innovation and progress.">
            <a:extLst>
              <a:ext uri="{FF2B5EF4-FFF2-40B4-BE49-F238E27FC236}">
                <a16:creationId xmlns:a16="http://schemas.microsoft.com/office/drawing/2014/main" id="{EC00CCB5-A850-9A39-8E92-EE63689053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E"/>
          </a:p>
        </p:txBody>
      </p:sp>
      <p:pic>
        <p:nvPicPr>
          <p:cNvPr id="23" name="Picture 22" descr="A computer on a desk&#10;&#10;AI-generated content may be incorrect.">
            <a:extLst>
              <a:ext uri="{FF2B5EF4-FFF2-40B4-BE49-F238E27FC236}">
                <a16:creationId xmlns:a16="http://schemas.microsoft.com/office/drawing/2014/main" id="{7745F1C8-8DCC-2633-70D9-AC5D94EAD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58249" y="1791062"/>
            <a:ext cx="4029643" cy="2971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6120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076"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6"/>
                                        </p:tgtEl>
                                      </p:cBhvr>
                                    </p:cmd>
                                  </p:childTnLst>
                                </p:cTn>
                              </p:par>
                            </p:childTnLst>
                          </p:cTn>
                        </p:par>
                      </p:childTnLst>
                    </p:cTn>
                  </p:par>
                </p:childTnLst>
              </p:cTn>
              <p:nextCondLst>
                <p:cond evt="onClick" delay="0">
                  <p:tgtEl>
                    <p:spTgt spid="16"/>
                  </p:tgtEl>
                </p:cond>
              </p:nextCondLst>
            </p:seq>
            <p:video>
              <p:cMediaNode>
                <p:cTn id="12" fill="hold" display="0">
                  <p:stCondLst>
                    <p:cond delay="indefinite"/>
                  </p:stCondLst>
                </p:cTn>
                <p:tgtEl>
                  <p:spTgt spid="16"/>
                </p:tgtEl>
              </p:cMediaNode>
            </p:vide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Up 2">
            <a:extLst>
              <a:ext uri="{FF2B5EF4-FFF2-40B4-BE49-F238E27FC236}">
                <a16:creationId xmlns:a16="http://schemas.microsoft.com/office/drawing/2014/main" id="{E609BA40-0EBA-9BC8-EA35-540CC048FA02}"/>
              </a:ext>
            </a:extLst>
          </p:cNvPr>
          <p:cNvSpPr/>
          <p:nvPr/>
        </p:nvSpPr>
        <p:spPr>
          <a:xfrm>
            <a:off x="327606" y="3288287"/>
            <a:ext cx="658003" cy="2694080"/>
          </a:xfrm>
          <a:prstGeom prst="up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Google Shape;61;p14">
            <a:extLst>
              <a:ext uri="{FF2B5EF4-FFF2-40B4-BE49-F238E27FC236}">
                <a16:creationId xmlns:a16="http://schemas.microsoft.com/office/drawing/2014/main" id="{CD57C4DC-A10A-CF07-9B65-C1D010AC93F2}"/>
              </a:ext>
            </a:extLst>
          </p:cNvPr>
          <p:cNvSpPr txBox="1"/>
          <p:nvPr/>
        </p:nvSpPr>
        <p:spPr>
          <a:xfrm>
            <a:off x="410618" y="1335460"/>
            <a:ext cx="11620438" cy="1687934"/>
          </a:xfrm>
          <a:prstGeom prst="rect">
            <a:avLst/>
          </a:prstGeom>
          <a:solidFill>
            <a:srgbClr val="002060"/>
          </a:solid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b="1" i="0">
                <a:solidFill>
                  <a:schemeClr val="bg1"/>
                </a:solidFill>
                <a:effectLst/>
                <a:latin typeface="Congenial" panose="02000503040000020004" pitchFamily="2" charset="0"/>
                <a:cs typeface="Calibri"/>
              </a:rPr>
              <a:t>Topic: Close Read – Citing Text Evidence </a:t>
            </a:r>
            <a:endParaRPr lang="en-US" sz="3200" b="1" i="0">
              <a:solidFill>
                <a:schemeClr val="bg1"/>
              </a:solidFill>
              <a:effectLst/>
              <a:latin typeface="Congenial" panose="02000503040000020004" pitchFamily="2"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A0F66567-D635-2A54-6C5E-F9EA209786A3}"/>
              </a:ext>
            </a:extLst>
          </p:cNvPr>
          <p:cNvGraphicFramePr>
            <a:graphicFrameLocks noGrp="1"/>
          </p:cNvGraphicFramePr>
          <p:nvPr>
            <p:extLst>
              <p:ext uri="{D42A27DB-BD31-4B8C-83A1-F6EECF244321}">
                <p14:modId xmlns:p14="http://schemas.microsoft.com/office/powerpoint/2010/main" val="2458548654"/>
              </p:ext>
            </p:extLst>
          </p:nvPr>
        </p:nvGraphicFramePr>
        <p:xfrm>
          <a:off x="1085273" y="3148134"/>
          <a:ext cx="10668000" cy="2986278"/>
        </p:xfrm>
        <a:graphic>
          <a:graphicData uri="http://schemas.openxmlformats.org/drawingml/2006/table">
            <a:tbl>
              <a:tblPr firstRow="1" bandRow="1">
                <a:tableStyleId>{5C22544A-7EE6-4342-B048-85BDC9FD1C3A}</a:tableStyleId>
              </a:tblPr>
              <a:tblGrid>
                <a:gridCol w="10668000">
                  <a:extLst>
                    <a:ext uri="{9D8B030D-6E8A-4147-A177-3AD203B41FA5}">
                      <a16:colId xmlns:a16="http://schemas.microsoft.com/office/drawing/2014/main" val="105876472"/>
                    </a:ext>
                  </a:extLst>
                </a:gridCol>
              </a:tblGrid>
              <a:tr h="788924">
                <a:tc>
                  <a:txBody>
                    <a:bodyPr/>
                    <a:lstStyle/>
                    <a:p>
                      <a:pPr marL="0" algn="ctr" rtl="0" eaLnBrk="1" fontAlgn="t" latinLnBrk="0" hangingPunct="1">
                        <a:lnSpc>
                          <a:spcPct val="200000"/>
                        </a:lnSpc>
                        <a:buNone/>
                      </a:pPr>
                      <a:r>
                        <a:rPr lang="en-US" sz="2800" b="1" i="0" u="none" strike="noStrike" kern="1200">
                          <a:solidFill>
                            <a:srgbClr val="FFFFFF"/>
                          </a:solidFill>
                          <a:effectLst/>
                          <a:latin typeface="Congenial" panose="02000503040000020004" pitchFamily="2" charset="0"/>
                          <a:cs typeface="Poppins"/>
                        </a:rPr>
                        <a:t>Success Criteria</a:t>
                      </a:r>
                      <a:endParaRPr lang="en-US" sz="1800" b="0" i="0" u="none" strike="noStrike">
                        <a:effectLst/>
                        <a:latin typeface="Congenial" panose="02000503040000020004" pitchFamily="2" charset="0"/>
                        <a:cs typeface="Poppins"/>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930229781"/>
                  </a:ext>
                </a:extLst>
              </a:tr>
              <a:tr h="680466">
                <a:tc>
                  <a:txBody>
                    <a:bodyPr/>
                    <a:lstStyle/>
                    <a:p>
                      <a:pPr marL="0" marR="0" indent="0" algn="l" rtl="0" eaLnBrk="1" fontAlgn="auto" latinLnBrk="0" hangingPunct="1">
                        <a:buNone/>
                      </a:pPr>
                      <a:r>
                        <a:rPr lang="en-US" sz="2000" b="0" i="0" u="none" strike="noStrike">
                          <a:effectLst/>
                          <a:latin typeface="Congenial" panose="02000503040000020004" pitchFamily="2" charset="0"/>
                        </a:rPr>
                        <a:t>Quote the moral of the story and how the past and present are connected.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70375087"/>
                  </a:ext>
                </a:extLst>
              </a:tr>
              <a:tr h="680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a:solidFill>
                            <a:schemeClr val="tx1"/>
                          </a:solidFill>
                          <a:effectLst/>
                          <a:latin typeface="Congenial" panose="02000503040000020004" pitchFamily="2" charset="0"/>
                          <a:ea typeface="Verdana"/>
                        </a:rPr>
                        <a:t>Explain how the  narrator feels about the past. </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91577344"/>
                  </a:ext>
                </a:extLst>
              </a:tr>
              <a:tr h="680466">
                <a:tc>
                  <a:txBody>
                    <a:bodyPr/>
                    <a:lstStyle/>
                    <a:p>
                      <a:pPr lvl="0" rtl="0"/>
                      <a:r>
                        <a:rPr lang="en-AE" sz="2000" kern="1200">
                          <a:solidFill>
                            <a:schemeClr val="dk1"/>
                          </a:solidFill>
                          <a:effectLst/>
                          <a:latin typeface="Congenial" panose="02000503040000020004" pitchFamily="2" charset="0"/>
                          <a:ea typeface="+mn-ea"/>
                          <a:cs typeface="+mn-cs"/>
                        </a:rPr>
                        <a:t> </a:t>
                      </a:r>
                      <a:r>
                        <a:rPr lang="en-US" sz="2000" kern="1200" dirty="0">
                          <a:solidFill>
                            <a:schemeClr val="dk1"/>
                          </a:solidFill>
                          <a:effectLst/>
                          <a:latin typeface="Congenial" panose="02000503040000020004" pitchFamily="2" charset="0"/>
                          <a:ea typeface="+mn-ea"/>
                          <a:cs typeface="+mn-cs"/>
                        </a:rPr>
                        <a:t>Cite evidence</a:t>
                      </a:r>
                      <a:r>
                        <a:rPr lang="en-AE" sz="2000" kern="1200">
                          <a:solidFill>
                            <a:schemeClr val="dk1"/>
                          </a:solidFill>
                          <a:effectLst/>
                          <a:latin typeface="Congenial" panose="02000503040000020004" pitchFamily="2" charset="0"/>
                          <a:ea typeface="+mn-ea"/>
                          <a:cs typeface="+mn-cs"/>
                        </a:rPr>
                        <a:t> that shows what life was like in the past.</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962811636"/>
                  </a:ext>
                </a:extLst>
              </a:tr>
            </a:tbl>
          </a:graphicData>
        </a:graphic>
      </p:graphicFrame>
      <p:pic>
        <p:nvPicPr>
          <p:cNvPr id="4" name="Picture 3">
            <a:extLst>
              <a:ext uri="{FF2B5EF4-FFF2-40B4-BE49-F238E27FC236}">
                <a16:creationId xmlns:a16="http://schemas.microsoft.com/office/drawing/2014/main" id="{CDDE794E-E4C7-2005-1144-0859EF3B58DD}"/>
              </a:ext>
            </a:extLst>
          </p:cNvPr>
          <p:cNvPicPr>
            <a:picLocks noChangeAspect="1"/>
          </p:cNvPicPr>
          <p:nvPr/>
        </p:nvPicPr>
        <p:blipFill>
          <a:blip r:embed="rId3"/>
          <a:stretch>
            <a:fillRect/>
          </a:stretch>
        </p:blipFill>
        <p:spPr>
          <a:xfrm>
            <a:off x="209930" y="364735"/>
            <a:ext cx="2414225" cy="780356"/>
          </a:xfrm>
          <a:prstGeom prst="rect">
            <a:avLst/>
          </a:prstGeom>
        </p:spPr>
      </p:pic>
      <p:sp>
        <p:nvSpPr>
          <p:cNvPr id="7" name="Rectangle: Rounded Corners 6">
            <a:extLst>
              <a:ext uri="{FF2B5EF4-FFF2-40B4-BE49-F238E27FC236}">
                <a16:creationId xmlns:a16="http://schemas.microsoft.com/office/drawing/2014/main" id="{E27DBB49-E38B-6B96-55C8-0976F08210FC}"/>
              </a:ext>
            </a:extLst>
          </p:cNvPr>
          <p:cNvSpPr/>
          <p:nvPr/>
        </p:nvSpPr>
        <p:spPr>
          <a:xfrm>
            <a:off x="505145" y="2179427"/>
            <a:ext cx="11181710" cy="587058"/>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endParaRPr lang="en-AE" sz="2000" b="1">
              <a:solidFill>
                <a:schemeClr val="tx1"/>
              </a:solidFill>
              <a:latin typeface="Congenial" panose="02000503040000020004" pitchFamily="2" charset="0"/>
            </a:endParaRPr>
          </a:p>
          <a:p>
            <a:pPr algn="ctr"/>
            <a:r>
              <a:rPr lang="en-AE" sz="2000" b="1">
                <a:solidFill>
                  <a:schemeClr val="tx1"/>
                </a:solidFill>
                <a:latin typeface="Congenial" panose="02000503040000020004" pitchFamily="2" charset="0"/>
              </a:rPr>
              <a:t>LO:</a:t>
            </a:r>
            <a:r>
              <a:rPr lang="en-US" sz="2000" b="1" dirty="0">
                <a:solidFill>
                  <a:schemeClr val="tx1"/>
                </a:solidFill>
                <a:latin typeface="Congenial" panose="02000503040000020004" pitchFamily="2" charset="0"/>
              </a:rPr>
              <a:t> Connect</a:t>
            </a:r>
            <a:r>
              <a:rPr lang="en-US" sz="2000" b="1" dirty="0">
                <a:latin typeface="Congenial" panose="02000503040000020004" pitchFamily="2" charset="0"/>
              </a:rPr>
              <a:t> ideas about the past and present by citing evidence from the text.</a:t>
            </a:r>
            <a:endParaRPr lang="en-AE">
              <a:solidFill>
                <a:schemeClr val="tx1"/>
              </a:solidFill>
              <a:latin typeface="Congenial" panose="02000503040000020004" pitchFamily="2" charset="0"/>
            </a:endParaRPr>
          </a:p>
        </p:txBody>
      </p:sp>
    </p:spTree>
    <p:extLst>
      <p:ext uri="{BB962C8B-B14F-4D97-AF65-F5344CB8AC3E}">
        <p14:creationId xmlns:p14="http://schemas.microsoft.com/office/powerpoint/2010/main" val="59213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ABFA-37A3-E37A-364A-F96ED1C78D4D}"/>
            </a:ext>
          </a:extLst>
        </p:cNvPr>
        <p:cNvGrpSpPr/>
        <p:nvPr/>
      </p:nvGrpSpPr>
      <p:grpSpPr>
        <a:xfrm>
          <a:off x="0" y="0"/>
          <a:ext cx="0" cy="0"/>
          <a:chOff x="0" y="0"/>
          <a:chExt cx="0" cy="0"/>
        </a:xfrm>
      </p:grpSpPr>
      <p:pic>
        <p:nvPicPr>
          <p:cNvPr id="12" name="yt5s.io-2 Minute Countdown Timer">
            <a:hlinkClick r:id="" action="ppaction://media"/>
            <a:extLst>
              <a:ext uri="{FF2B5EF4-FFF2-40B4-BE49-F238E27FC236}">
                <a16:creationId xmlns:a16="http://schemas.microsoft.com/office/drawing/2014/main" id="{B6F2BFE2-404F-266C-87CF-E5B93C90715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01480" y="220853"/>
            <a:ext cx="1600912" cy="931782"/>
          </a:xfrm>
          <a:prstGeom prst="rect">
            <a:avLst/>
          </a:prstGeom>
        </p:spPr>
      </p:pic>
      <p:sp>
        <p:nvSpPr>
          <p:cNvPr id="4" name="Rectangle: Rounded Corners 3">
            <a:extLst>
              <a:ext uri="{FF2B5EF4-FFF2-40B4-BE49-F238E27FC236}">
                <a16:creationId xmlns:a16="http://schemas.microsoft.com/office/drawing/2014/main" id="{7984ACAE-99C2-29E3-831E-03C1E776B90A}"/>
              </a:ext>
            </a:extLst>
          </p:cNvPr>
          <p:cNvSpPr/>
          <p:nvPr/>
        </p:nvSpPr>
        <p:spPr>
          <a:xfrm>
            <a:off x="2229854" y="220853"/>
            <a:ext cx="9715340" cy="501042"/>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AE" b="1">
                <a:solidFill>
                  <a:schemeClr val="tx1"/>
                </a:solidFill>
                <a:latin typeface="Congenial" panose="02000503040000020004" pitchFamily="2" charset="0"/>
              </a:rPr>
              <a:t>LO:</a:t>
            </a:r>
            <a:r>
              <a:rPr lang="en-US" sz="1800" b="1" dirty="0">
                <a:solidFill>
                  <a:schemeClr val="tx1"/>
                </a:solidFill>
                <a:latin typeface="Congenial" panose="02000503040000020004" pitchFamily="2" charset="0"/>
              </a:rPr>
              <a:t> Connect</a:t>
            </a:r>
            <a:r>
              <a:rPr lang="en-US" sz="1800" b="1" dirty="0">
                <a:latin typeface="Congenial" panose="02000503040000020004" pitchFamily="2" charset="0"/>
              </a:rPr>
              <a:t> ideas about the past and present by citing evidence from the text.</a:t>
            </a:r>
            <a:endParaRPr lang="en-AE">
              <a:solidFill>
                <a:schemeClr val="tx1"/>
              </a:solidFill>
              <a:latin typeface="Congenial" panose="02000503040000020004" pitchFamily="2" charset="0"/>
            </a:endParaRPr>
          </a:p>
        </p:txBody>
      </p:sp>
      <p:graphicFrame>
        <p:nvGraphicFramePr>
          <p:cNvPr id="5" name="Table 4">
            <a:extLst>
              <a:ext uri="{FF2B5EF4-FFF2-40B4-BE49-F238E27FC236}">
                <a16:creationId xmlns:a16="http://schemas.microsoft.com/office/drawing/2014/main" id="{BBBAF3E6-43D0-C8DD-7AB6-B581230B448C}"/>
              </a:ext>
            </a:extLst>
          </p:cNvPr>
          <p:cNvGraphicFramePr>
            <a:graphicFrameLocks noGrp="1"/>
          </p:cNvGraphicFramePr>
          <p:nvPr>
            <p:extLst>
              <p:ext uri="{D42A27DB-BD31-4B8C-83A1-F6EECF244321}">
                <p14:modId xmlns:p14="http://schemas.microsoft.com/office/powerpoint/2010/main" val="1301495227"/>
              </p:ext>
            </p:extLst>
          </p:nvPr>
        </p:nvGraphicFramePr>
        <p:xfrm>
          <a:off x="201857" y="1922010"/>
          <a:ext cx="11788286" cy="4715137"/>
        </p:xfrm>
        <a:graphic>
          <a:graphicData uri="http://schemas.openxmlformats.org/drawingml/2006/table">
            <a:tbl>
              <a:tblPr>
                <a:tableStyleId>{69C7853C-536D-4A76-A0AE-DD22124D55A5}</a:tableStyleId>
              </a:tblPr>
              <a:tblGrid>
                <a:gridCol w="2705554">
                  <a:extLst>
                    <a:ext uri="{9D8B030D-6E8A-4147-A177-3AD203B41FA5}">
                      <a16:colId xmlns:a16="http://schemas.microsoft.com/office/drawing/2014/main" val="142416430"/>
                    </a:ext>
                  </a:extLst>
                </a:gridCol>
                <a:gridCol w="9082732">
                  <a:extLst>
                    <a:ext uri="{9D8B030D-6E8A-4147-A177-3AD203B41FA5}">
                      <a16:colId xmlns:a16="http://schemas.microsoft.com/office/drawing/2014/main" val="2967852550"/>
                    </a:ext>
                  </a:extLst>
                </a:gridCol>
              </a:tblGrid>
              <a:tr h="245146">
                <a:tc>
                  <a:txBody>
                    <a:bodyPr/>
                    <a:lstStyle/>
                    <a:p>
                      <a:pPr>
                        <a:buNone/>
                      </a:pPr>
                      <a:r>
                        <a:rPr lang="en-US" sz="2400" b="1" u="sng">
                          <a:latin typeface="Congenial" panose="02000503040000020004" pitchFamily="2" charset="0"/>
                        </a:rPr>
                        <a:t>Word</a:t>
                      </a:r>
                      <a:endParaRPr lang="en-US" sz="2400" u="sng">
                        <a:latin typeface="Congenial" panose="02000503040000020004" pitchFamily="2" charset="0"/>
                      </a:endParaRPr>
                    </a:p>
                  </a:txBody>
                  <a:tcPr marL="61286" marR="61286" marT="30643" marB="30643" anchor="ctr"/>
                </a:tc>
                <a:tc>
                  <a:txBody>
                    <a:bodyPr/>
                    <a:lstStyle/>
                    <a:p>
                      <a:pPr>
                        <a:buNone/>
                      </a:pPr>
                      <a:r>
                        <a:rPr lang="en-US" sz="2400" b="1" u="sng">
                          <a:latin typeface="Congenial" panose="02000503040000020004" pitchFamily="2" charset="0"/>
                        </a:rPr>
                        <a:t>Meaning</a:t>
                      </a:r>
                      <a:endParaRPr lang="en-US" sz="2400" u="sng">
                        <a:latin typeface="Congenial" panose="02000503040000020004" pitchFamily="2" charset="0"/>
                      </a:endParaRPr>
                    </a:p>
                  </a:txBody>
                  <a:tcPr marL="61286" marR="61286" marT="30643" marB="30643" anchor="ctr"/>
                </a:tc>
                <a:extLst>
                  <a:ext uri="{0D108BD9-81ED-4DB2-BD59-A6C34878D82A}">
                    <a16:rowId xmlns:a16="http://schemas.microsoft.com/office/drawing/2014/main" val="3812499021"/>
                  </a:ext>
                </a:extLst>
              </a:tr>
              <a:tr h="429005">
                <a:tc>
                  <a:txBody>
                    <a:bodyPr/>
                    <a:lstStyle/>
                    <a:p>
                      <a:pPr>
                        <a:buNone/>
                      </a:pPr>
                      <a:r>
                        <a:rPr lang="en-US" sz="2400" b="1">
                          <a:latin typeface="Congenial" panose="02000503040000020004" pitchFamily="2" charset="0"/>
                        </a:rPr>
                        <a:t>Past</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Time that has already happened.</a:t>
                      </a:r>
                    </a:p>
                  </a:txBody>
                  <a:tcPr marL="61286" marR="61286" marT="30643" marB="30643" anchor="ctr"/>
                </a:tc>
                <a:extLst>
                  <a:ext uri="{0D108BD9-81ED-4DB2-BD59-A6C34878D82A}">
                    <a16:rowId xmlns:a16="http://schemas.microsoft.com/office/drawing/2014/main" val="2095187632"/>
                  </a:ext>
                </a:extLst>
              </a:tr>
              <a:tr h="429005">
                <a:tc>
                  <a:txBody>
                    <a:bodyPr/>
                    <a:lstStyle/>
                    <a:p>
                      <a:pPr>
                        <a:buNone/>
                      </a:pPr>
                      <a:r>
                        <a:rPr lang="en-US" sz="2400" b="1">
                          <a:latin typeface="Congenial" panose="02000503040000020004" pitchFamily="2" charset="0"/>
                        </a:rPr>
                        <a:t>Present</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The time now.</a:t>
                      </a:r>
                    </a:p>
                  </a:txBody>
                  <a:tcPr marL="61286" marR="61286" marT="30643" marB="30643" anchor="ctr"/>
                </a:tc>
                <a:extLst>
                  <a:ext uri="{0D108BD9-81ED-4DB2-BD59-A6C34878D82A}">
                    <a16:rowId xmlns:a16="http://schemas.microsoft.com/office/drawing/2014/main" val="2995416353"/>
                  </a:ext>
                </a:extLst>
              </a:tr>
              <a:tr h="429005">
                <a:tc>
                  <a:txBody>
                    <a:bodyPr/>
                    <a:lstStyle/>
                    <a:p>
                      <a:pPr>
                        <a:buNone/>
                      </a:pPr>
                      <a:r>
                        <a:rPr lang="en-US" sz="2400" b="1">
                          <a:latin typeface="Congenial" panose="02000503040000020004" pitchFamily="2" charset="0"/>
                        </a:rPr>
                        <a:t>Letter</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A written message sent to someone.</a:t>
                      </a:r>
                    </a:p>
                  </a:txBody>
                  <a:tcPr marL="61286" marR="61286" marT="30643" marB="30643" anchor="ctr"/>
                </a:tc>
                <a:extLst>
                  <a:ext uri="{0D108BD9-81ED-4DB2-BD59-A6C34878D82A}">
                    <a16:rowId xmlns:a16="http://schemas.microsoft.com/office/drawing/2014/main" val="1396498877"/>
                  </a:ext>
                </a:extLst>
              </a:tr>
              <a:tr h="429005">
                <a:tc>
                  <a:txBody>
                    <a:bodyPr/>
                    <a:lstStyle/>
                    <a:p>
                      <a:pPr>
                        <a:buNone/>
                      </a:pPr>
                      <a:r>
                        <a:rPr lang="en-US" sz="2400" b="1">
                          <a:latin typeface="Congenial" panose="02000503040000020004" pitchFamily="2" charset="0"/>
                        </a:rPr>
                        <a:t>Grateful</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Feeling thankful or happy for something.</a:t>
                      </a:r>
                    </a:p>
                  </a:txBody>
                  <a:tcPr marL="61286" marR="61286" marT="30643" marB="30643" anchor="ctr"/>
                </a:tc>
                <a:extLst>
                  <a:ext uri="{0D108BD9-81ED-4DB2-BD59-A6C34878D82A}">
                    <a16:rowId xmlns:a16="http://schemas.microsoft.com/office/drawing/2014/main" val="1237465710"/>
                  </a:ext>
                </a:extLst>
              </a:tr>
              <a:tr h="429005">
                <a:tc>
                  <a:txBody>
                    <a:bodyPr/>
                    <a:lstStyle/>
                    <a:p>
                      <a:pPr>
                        <a:buNone/>
                      </a:pPr>
                      <a:r>
                        <a:rPr lang="en-US" sz="2400" b="1">
                          <a:latin typeface="Congenial" panose="02000503040000020004" pitchFamily="2" charset="0"/>
                        </a:rPr>
                        <a:t>Evidence</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Proof from the story that supports an idea.</a:t>
                      </a:r>
                    </a:p>
                  </a:txBody>
                  <a:tcPr marL="61286" marR="61286" marT="30643" marB="30643" anchor="ctr"/>
                </a:tc>
                <a:extLst>
                  <a:ext uri="{0D108BD9-81ED-4DB2-BD59-A6C34878D82A}">
                    <a16:rowId xmlns:a16="http://schemas.microsoft.com/office/drawing/2014/main" val="610910885"/>
                  </a:ext>
                </a:extLst>
              </a:tr>
              <a:tr h="245146">
                <a:tc>
                  <a:txBody>
                    <a:bodyPr/>
                    <a:lstStyle/>
                    <a:p>
                      <a:pPr>
                        <a:buNone/>
                      </a:pPr>
                      <a:r>
                        <a:rPr lang="en-US" sz="2400" b="1">
                          <a:latin typeface="Congenial" panose="02000503040000020004" pitchFamily="2" charset="0"/>
                        </a:rPr>
                        <a:t>Narrator</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The person who tells the story.</a:t>
                      </a:r>
                    </a:p>
                  </a:txBody>
                  <a:tcPr marL="61286" marR="61286" marT="30643" marB="30643" anchor="ctr"/>
                </a:tc>
                <a:extLst>
                  <a:ext uri="{0D108BD9-81ED-4DB2-BD59-A6C34878D82A}">
                    <a16:rowId xmlns:a16="http://schemas.microsoft.com/office/drawing/2014/main" val="2264506743"/>
                  </a:ext>
                </a:extLst>
              </a:tr>
              <a:tr h="429005">
                <a:tc>
                  <a:txBody>
                    <a:bodyPr/>
                    <a:lstStyle/>
                    <a:p>
                      <a:pPr>
                        <a:buNone/>
                      </a:pPr>
                      <a:r>
                        <a:rPr lang="en-US" sz="2400" b="1">
                          <a:latin typeface="Congenial" panose="02000503040000020004" pitchFamily="2" charset="0"/>
                        </a:rPr>
                        <a:t>Connection</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A link or relationship between two things.</a:t>
                      </a:r>
                    </a:p>
                  </a:txBody>
                  <a:tcPr marL="61286" marR="61286" marT="30643" marB="30643" anchor="ctr"/>
                </a:tc>
                <a:extLst>
                  <a:ext uri="{0D108BD9-81ED-4DB2-BD59-A6C34878D82A}">
                    <a16:rowId xmlns:a16="http://schemas.microsoft.com/office/drawing/2014/main" val="2313473875"/>
                  </a:ext>
                </a:extLst>
              </a:tr>
              <a:tr h="429005">
                <a:tc>
                  <a:txBody>
                    <a:bodyPr/>
                    <a:lstStyle/>
                    <a:p>
                      <a:pPr>
                        <a:buNone/>
                      </a:pPr>
                      <a:r>
                        <a:rPr lang="en-US" sz="2400" b="1">
                          <a:latin typeface="Congenial" panose="02000503040000020004" pitchFamily="2" charset="0"/>
                        </a:rPr>
                        <a:t>Lesson</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Something you learn from an experience.</a:t>
                      </a:r>
                    </a:p>
                  </a:txBody>
                  <a:tcPr marL="61286" marR="61286" marT="30643" marB="30643" anchor="ctr"/>
                </a:tc>
                <a:extLst>
                  <a:ext uri="{0D108BD9-81ED-4DB2-BD59-A6C34878D82A}">
                    <a16:rowId xmlns:a16="http://schemas.microsoft.com/office/drawing/2014/main" val="1026965722"/>
                  </a:ext>
                </a:extLst>
              </a:tr>
              <a:tr h="429005">
                <a:tc>
                  <a:txBody>
                    <a:bodyPr/>
                    <a:lstStyle/>
                    <a:p>
                      <a:pPr>
                        <a:buNone/>
                      </a:pPr>
                      <a:r>
                        <a:rPr lang="en-US" sz="2400" b="1">
                          <a:latin typeface="Congenial" panose="02000503040000020004" pitchFamily="2" charset="0"/>
                        </a:rPr>
                        <a:t>Reflect</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To think carefully about something.</a:t>
                      </a:r>
                    </a:p>
                  </a:txBody>
                  <a:tcPr marL="61286" marR="61286" marT="30643" marB="30643" anchor="ctr"/>
                </a:tc>
                <a:extLst>
                  <a:ext uri="{0D108BD9-81ED-4DB2-BD59-A6C34878D82A}">
                    <a16:rowId xmlns:a16="http://schemas.microsoft.com/office/drawing/2014/main" val="2207886285"/>
                  </a:ext>
                </a:extLst>
              </a:tr>
              <a:tr h="429005">
                <a:tc>
                  <a:txBody>
                    <a:bodyPr/>
                    <a:lstStyle/>
                    <a:p>
                      <a:pPr>
                        <a:buNone/>
                      </a:pPr>
                      <a:r>
                        <a:rPr lang="en-US" sz="2400" b="1">
                          <a:latin typeface="Congenial" panose="02000503040000020004" pitchFamily="2" charset="0"/>
                        </a:rPr>
                        <a:t>Appreciate</a:t>
                      </a:r>
                      <a:endParaRPr lang="en-US" sz="2400">
                        <a:latin typeface="Congenial" panose="02000503040000020004" pitchFamily="2" charset="0"/>
                      </a:endParaRPr>
                    </a:p>
                  </a:txBody>
                  <a:tcPr marL="61286" marR="61286" marT="30643" marB="30643" anchor="ctr"/>
                </a:tc>
                <a:tc>
                  <a:txBody>
                    <a:bodyPr/>
                    <a:lstStyle/>
                    <a:p>
                      <a:pPr>
                        <a:buNone/>
                      </a:pPr>
                      <a:r>
                        <a:rPr lang="en-US" sz="2400">
                          <a:latin typeface="Congenial" panose="02000503040000020004" pitchFamily="2" charset="0"/>
                        </a:rPr>
                        <a:t>To understand why something is special or important.</a:t>
                      </a:r>
                    </a:p>
                  </a:txBody>
                  <a:tcPr marL="61286" marR="61286" marT="30643" marB="30643" anchor="ctr"/>
                </a:tc>
                <a:extLst>
                  <a:ext uri="{0D108BD9-81ED-4DB2-BD59-A6C34878D82A}">
                    <a16:rowId xmlns:a16="http://schemas.microsoft.com/office/drawing/2014/main" val="426505"/>
                  </a:ext>
                </a:extLst>
              </a:tr>
            </a:tbl>
          </a:graphicData>
        </a:graphic>
      </p:graphicFrame>
      <p:sp>
        <p:nvSpPr>
          <p:cNvPr id="6" name="Rectangle 5">
            <a:extLst>
              <a:ext uri="{FF2B5EF4-FFF2-40B4-BE49-F238E27FC236}">
                <a16:creationId xmlns:a16="http://schemas.microsoft.com/office/drawing/2014/main" id="{120B4717-C5B9-5352-2B4F-71833B6FF37C}"/>
              </a:ext>
            </a:extLst>
          </p:cNvPr>
          <p:cNvSpPr/>
          <p:nvPr/>
        </p:nvSpPr>
        <p:spPr>
          <a:xfrm>
            <a:off x="4782378" y="860287"/>
            <a:ext cx="3236848" cy="923330"/>
          </a:xfrm>
          <a:prstGeom prst="rect">
            <a:avLst/>
          </a:prstGeom>
          <a:noFill/>
        </p:spPr>
        <p:txBody>
          <a:bodyPr wrap="none" lIns="91440" tIns="45720" rIns="91440" bIns="45720">
            <a:spAutoFit/>
          </a:bodyPr>
          <a:lstStyle/>
          <a:p>
            <a:pPr algn="ctr"/>
            <a:r>
              <a:rPr lang="en-US" sz="5400" b="1" u="sng" cap="none" spc="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Key Words</a:t>
            </a:r>
          </a:p>
        </p:txBody>
      </p:sp>
    </p:spTree>
    <p:extLst>
      <p:ext uri="{BB962C8B-B14F-4D97-AF65-F5344CB8AC3E}">
        <p14:creationId xmlns:p14="http://schemas.microsoft.com/office/powerpoint/2010/main" val="3826520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076"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2"/>
                                        </p:tgtEl>
                                      </p:cBhvr>
                                    </p:cmd>
                                  </p:childTnLst>
                                </p:cTn>
                              </p:par>
                            </p:childTnLst>
                          </p:cTn>
                        </p:par>
                      </p:childTnLst>
                    </p:cTn>
                  </p:par>
                </p:childTnLst>
              </p:cTn>
              <p:nextCondLst>
                <p:cond evt="onClick" delay="0">
                  <p:tgtEl>
                    <p:spTgt spid="12"/>
                  </p:tgtEl>
                </p:cond>
              </p:nextCondLst>
            </p:seq>
            <p:video>
              <p:cMediaNode>
                <p:cTn id="12" fill="hold" display="0">
                  <p:stCondLst>
                    <p:cond delay="indefinite"/>
                  </p:stCondLst>
                </p:cTn>
                <p:tgtEl>
                  <p:spTgt spid="12"/>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ABFA-37A3-E37A-364A-F96ED1C78D4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1D940B-8AFB-E9F5-5A81-A1C75BE135D7}"/>
              </a:ext>
            </a:extLst>
          </p:cNvPr>
          <p:cNvPicPr>
            <a:picLocks noChangeAspect="1"/>
          </p:cNvPicPr>
          <p:nvPr/>
        </p:nvPicPr>
        <p:blipFill>
          <a:blip r:embed="rId4"/>
          <a:stretch>
            <a:fillRect/>
          </a:stretch>
        </p:blipFill>
        <p:spPr>
          <a:xfrm>
            <a:off x="10655213" y="5321213"/>
            <a:ext cx="1536787" cy="1536787"/>
          </a:xfrm>
          <a:prstGeom prst="rect">
            <a:avLst/>
          </a:prstGeom>
        </p:spPr>
      </p:pic>
      <p:sp>
        <p:nvSpPr>
          <p:cNvPr id="7" name="TextBox 6">
            <a:extLst>
              <a:ext uri="{FF2B5EF4-FFF2-40B4-BE49-F238E27FC236}">
                <a16:creationId xmlns:a16="http://schemas.microsoft.com/office/drawing/2014/main" id="{40ECB98B-63F3-8448-9B3B-DD7BAB8AC13F}"/>
              </a:ext>
            </a:extLst>
          </p:cNvPr>
          <p:cNvSpPr txBox="1"/>
          <p:nvPr/>
        </p:nvSpPr>
        <p:spPr>
          <a:xfrm>
            <a:off x="554066" y="1092765"/>
            <a:ext cx="8989717" cy="646331"/>
          </a:xfrm>
          <a:prstGeom prst="rect">
            <a:avLst/>
          </a:prstGeom>
          <a:noFill/>
        </p:spPr>
        <p:txBody>
          <a:bodyPr wrap="square">
            <a:spAutoFit/>
          </a:bodyPr>
          <a:lstStyle/>
          <a:p>
            <a:pPr>
              <a:spcBef>
                <a:spcPct val="20000"/>
              </a:spcBef>
              <a:spcAft>
                <a:spcPts val="300"/>
              </a:spcAft>
              <a:buClr>
                <a:schemeClr val="accent6">
                  <a:lumMod val="75000"/>
                </a:schemeClr>
              </a:buClr>
              <a:buSzPct val="130000"/>
            </a:pPr>
            <a:r>
              <a:rPr lang="en-US" sz="3600" b="1">
                <a:solidFill>
                  <a:srgbClr val="000099"/>
                </a:solidFill>
                <a:latin typeface="Congenial" panose="02000503040000020004" pitchFamily="2" charset="0"/>
                <a:ea typeface="Verdana"/>
              </a:rPr>
              <a:t>Question of the day/Big question: </a:t>
            </a:r>
          </a:p>
        </p:txBody>
      </p:sp>
      <p:sp>
        <p:nvSpPr>
          <p:cNvPr id="9" name="TextBox 8">
            <a:extLst>
              <a:ext uri="{FF2B5EF4-FFF2-40B4-BE49-F238E27FC236}">
                <a16:creationId xmlns:a16="http://schemas.microsoft.com/office/drawing/2014/main" id="{221A46D7-C16E-149B-9E6B-22C6B0112AB7}"/>
              </a:ext>
            </a:extLst>
          </p:cNvPr>
          <p:cNvSpPr txBox="1"/>
          <p:nvPr/>
        </p:nvSpPr>
        <p:spPr>
          <a:xfrm>
            <a:off x="4052276" y="2615415"/>
            <a:ext cx="7726851" cy="2308324"/>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nchor="t">
            <a:spAutoFit/>
          </a:bodyPr>
          <a:lstStyle/>
          <a:p>
            <a:pPr algn="ctr">
              <a:buNone/>
            </a:pPr>
            <a:r>
              <a:rPr lang="en-US" sz="48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genial"/>
              </a:rPr>
              <a:t>“How are events from the past and present connected?” </a:t>
            </a:r>
            <a:endParaRPr lang="en-US" sz="4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ongenial"/>
            </a:endParaRPr>
          </a:p>
        </p:txBody>
      </p:sp>
      <p:sp>
        <p:nvSpPr>
          <p:cNvPr id="5" name="Rectangle: Rounded Corners 4">
            <a:extLst>
              <a:ext uri="{FF2B5EF4-FFF2-40B4-BE49-F238E27FC236}">
                <a16:creationId xmlns:a16="http://schemas.microsoft.com/office/drawing/2014/main" id="{DF23B05D-6DC1-1D97-1B3D-E6ED2BADAD68}"/>
              </a:ext>
            </a:extLst>
          </p:cNvPr>
          <p:cNvSpPr/>
          <p:nvPr/>
        </p:nvSpPr>
        <p:spPr>
          <a:xfrm>
            <a:off x="187900" y="324371"/>
            <a:ext cx="11740243"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r>
              <a:rPr lang="en-US" b="1" dirty="0">
                <a:solidFill>
                  <a:schemeClr val="tx1"/>
                </a:solidFill>
                <a:latin typeface="Congenial" panose="02000503040000020004" pitchFamily="2" charset="0"/>
              </a:rPr>
              <a:t>LO: </a:t>
            </a:r>
            <a:r>
              <a:rPr lang="en-US" sz="1800" b="1" dirty="0">
                <a:solidFill>
                  <a:schemeClr val="tx1"/>
                </a:solidFill>
                <a:latin typeface="Congenial" panose="02000503040000020004" pitchFamily="2" charset="0"/>
              </a:rPr>
              <a:t>Connect</a:t>
            </a:r>
            <a:r>
              <a:rPr lang="en-US" sz="1800" b="1" dirty="0">
                <a:latin typeface="Congenial" panose="02000503040000020004" pitchFamily="2" charset="0"/>
              </a:rPr>
              <a:t> ideas about the past and present by citing evidence from the text.</a:t>
            </a:r>
            <a:endParaRPr lang="en-US" b="1" dirty="0">
              <a:latin typeface="Congenial" panose="02000503040000020004" pitchFamily="2" charset="0"/>
            </a:endParaRPr>
          </a:p>
          <a:p>
            <a:endParaRPr lang="en-AE">
              <a:solidFill>
                <a:schemeClr val="tx1"/>
              </a:solidFill>
              <a:latin typeface="Congenial" panose="02000503040000020004" pitchFamily="2" charset="0"/>
            </a:endParaRPr>
          </a:p>
        </p:txBody>
      </p:sp>
      <p:pic>
        <p:nvPicPr>
          <p:cNvPr id="6146" name="Picture 2" descr="Colorful Question Mark Clipart Template ...">
            <a:extLst>
              <a:ext uri="{FF2B5EF4-FFF2-40B4-BE49-F238E27FC236}">
                <a16:creationId xmlns:a16="http://schemas.microsoft.com/office/drawing/2014/main" id="{50036354-A9F8-2F86-1B09-AD3950D265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00" y="2188097"/>
            <a:ext cx="3798434" cy="379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3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89E4B-35BF-B4B6-05F6-D9FE5650365C}"/>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CCB38C49-4CA8-9F0E-3E2C-D5D32565DCA7}"/>
              </a:ext>
            </a:extLst>
          </p:cNvPr>
          <p:cNvSpPr/>
          <p:nvPr/>
        </p:nvSpPr>
        <p:spPr>
          <a:xfrm>
            <a:off x="157933" y="177304"/>
            <a:ext cx="1170124" cy="587057"/>
          </a:xfrm>
          <a:prstGeom prst="rect">
            <a:avLst/>
          </a:prstGeom>
          <a:solidFill>
            <a:srgbClr val="FF0000"/>
          </a:solidFill>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2400"/>
              <a:t>I DO</a:t>
            </a:r>
            <a:endParaRPr lang="en-AE" sz="2400"/>
          </a:p>
        </p:txBody>
      </p:sp>
      <p:sp>
        <p:nvSpPr>
          <p:cNvPr id="8" name="TextBox 7">
            <a:extLst>
              <a:ext uri="{FF2B5EF4-FFF2-40B4-BE49-F238E27FC236}">
                <a16:creationId xmlns:a16="http://schemas.microsoft.com/office/drawing/2014/main" id="{2ABCFDD3-CFC0-7AA1-E5D9-E71F99611061}"/>
              </a:ext>
            </a:extLst>
          </p:cNvPr>
          <p:cNvSpPr txBox="1"/>
          <p:nvPr/>
        </p:nvSpPr>
        <p:spPr>
          <a:xfrm>
            <a:off x="157933" y="2916045"/>
            <a:ext cx="5508081" cy="27853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3500">
                <a:highlight>
                  <a:srgbClr val="00FFFF"/>
                </a:highlight>
                <a:latin typeface="Congenial" panose="02000503040000020004" pitchFamily="2" charset="0"/>
              </a:rPr>
              <a:t>“There were no phones, no computers, and electricity was rare. </a:t>
            </a:r>
            <a:r>
              <a:rPr lang="en-US" sz="3500">
                <a:highlight>
                  <a:srgbClr val="00FF00"/>
                </a:highlight>
                <a:latin typeface="Congenial" panose="02000503040000020004" pitchFamily="2" charset="0"/>
              </a:rPr>
              <a:t>I felt grateful for the comforts of my modern life.”</a:t>
            </a:r>
            <a:endParaRPr lang="en-AE" sz="3500">
              <a:highlight>
                <a:srgbClr val="00FF00"/>
              </a:highlight>
              <a:latin typeface="Congenial" panose="02000503040000020004" pitchFamily="2" charset="0"/>
            </a:endParaRPr>
          </a:p>
        </p:txBody>
      </p:sp>
      <p:sp>
        <p:nvSpPr>
          <p:cNvPr id="11" name="TextBox 10">
            <a:extLst>
              <a:ext uri="{FF2B5EF4-FFF2-40B4-BE49-F238E27FC236}">
                <a16:creationId xmlns:a16="http://schemas.microsoft.com/office/drawing/2014/main" id="{604C0589-814E-47DC-9E50-4E4272EFE3F5}"/>
              </a:ext>
            </a:extLst>
          </p:cNvPr>
          <p:cNvSpPr txBox="1"/>
          <p:nvPr/>
        </p:nvSpPr>
        <p:spPr>
          <a:xfrm>
            <a:off x="158788" y="2192263"/>
            <a:ext cx="3356301"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a:latin typeface="Congenial" panose="02000503040000020004" pitchFamily="2" charset="0"/>
              </a:rPr>
              <a:t>See this example: </a:t>
            </a:r>
            <a:endParaRPr lang="en-AE" sz="2800">
              <a:latin typeface="Congenial" panose="02000503040000020004" pitchFamily="2" charset="0"/>
            </a:endParaRPr>
          </a:p>
        </p:txBody>
      </p:sp>
      <p:sp>
        <p:nvSpPr>
          <p:cNvPr id="14" name="TextBox 13">
            <a:extLst>
              <a:ext uri="{FF2B5EF4-FFF2-40B4-BE49-F238E27FC236}">
                <a16:creationId xmlns:a16="http://schemas.microsoft.com/office/drawing/2014/main" id="{454A986D-9E74-14B3-7A46-2FA716A0F1E7}"/>
              </a:ext>
            </a:extLst>
          </p:cNvPr>
          <p:cNvSpPr txBox="1"/>
          <p:nvPr/>
        </p:nvSpPr>
        <p:spPr>
          <a:xfrm>
            <a:off x="157932" y="954683"/>
            <a:ext cx="11756569" cy="95410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sz="2800"/>
              <a:t>When we close read — we read carefully and look for proof from the text. </a:t>
            </a:r>
          </a:p>
          <a:p>
            <a:pPr>
              <a:buNone/>
            </a:pPr>
            <a:r>
              <a:rPr lang="en-US" sz="2800">
                <a:highlight>
                  <a:srgbClr val="FFFF00"/>
                </a:highlight>
              </a:rPr>
              <a:t>Proof is called </a:t>
            </a:r>
            <a:r>
              <a:rPr lang="en-US" sz="2800" i="1">
                <a:highlight>
                  <a:srgbClr val="FFFF00"/>
                </a:highlight>
              </a:rPr>
              <a:t>evidence.</a:t>
            </a:r>
            <a:endParaRPr lang="en-US" sz="2800">
              <a:highlight>
                <a:srgbClr val="FFFF00"/>
              </a:highlight>
              <a:latin typeface="Congenial" panose="02000503040000020004" pitchFamily="2" charset="0"/>
            </a:endParaRPr>
          </a:p>
        </p:txBody>
      </p:sp>
      <p:sp>
        <p:nvSpPr>
          <p:cNvPr id="17" name="Rectangle: Folded Corner 16">
            <a:extLst>
              <a:ext uri="{FF2B5EF4-FFF2-40B4-BE49-F238E27FC236}">
                <a16:creationId xmlns:a16="http://schemas.microsoft.com/office/drawing/2014/main" id="{52A4EFFD-1B05-FFBB-E979-5D53584304CC}"/>
              </a:ext>
            </a:extLst>
          </p:cNvPr>
          <p:cNvSpPr/>
          <p:nvPr/>
        </p:nvSpPr>
        <p:spPr>
          <a:xfrm>
            <a:off x="141605" y="5853966"/>
            <a:ext cx="11756570" cy="871041"/>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a:latin typeface="Congenial" panose="02000503040000020004" pitchFamily="2" charset="0"/>
              </a:rPr>
              <a:t>How does the two ideas connect: </a:t>
            </a:r>
            <a:r>
              <a:rPr lang="en-US" sz="2400">
                <a:latin typeface="Congenial" panose="02000503040000020004" pitchFamily="2" charset="0"/>
              </a:rPr>
              <a:t>The narrator learns to appreciate the present after understanding the past.</a:t>
            </a:r>
            <a:endParaRPr lang="en-AE" sz="2400">
              <a:latin typeface="Congenial" panose="02000503040000020004" pitchFamily="2" charset="0"/>
            </a:endParaRPr>
          </a:p>
        </p:txBody>
      </p:sp>
      <p:sp>
        <p:nvSpPr>
          <p:cNvPr id="2" name="Rectangle: Rounded Corners 1">
            <a:extLst>
              <a:ext uri="{FF2B5EF4-FFF2-40B4-BE49-F238E27FC236}">
                <a16:creationId xmlns:a16="http://schemas.microsoft.com/office/drawing/2014/main" id="{C62EDE52-0297-9F98-68C7-7A548068CE81}"/>
              </a:ext>
            </a:extLst>
          </p:cNvPr>
          <p:cNvSpPr/>
          <p:nvPr/>
        </p:nvSpPr>
        <p:spPr>
          <a:xfrm>
            <a:off x="1666369" y="221077"/>
            <a:ext cx="10090201"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US" b="1" dirty="0">
                <a:solidFill>
                  <a:schemeClr val="tx1"/>
                </a:solidFill>
                <a:latin typeface="Congenial" panose="02000503040000020004" pitchFamily="2" charset="0"/>
              </a:rPr>
              <a:t>LO: </a:t>
            </a:r>
            <a:r>
              <a:rPr lang="en-US" sz="1800" b="1" dirty="0">
                <a:solidFill>
                  <a:schemeClr val="tx1"/>
                </a:solidFill>
                <a:latin typeface="Congenial" panose="02000503040000020004" pitchFamily="2" charset="0"/>
              </a:rPr>
              <a:t>Connect</a:t>
            </a:r>
            <a:r>
              <a:rPr lang="en-US" sz="1800" b="1" dirty="0">
                <a:latin typeface="Congenial" panose="02000503040000020004" pitchFamily="2" charset="0"/>
              </a:rPr>
              <a:t> ideas about the past and present by citing evidence from the text.</a:t>
            </a:r>
            <a:endParaRPr lang="en-US" b="1" dirty="0">
              <a:latin typeface="Congenial" panose="02000503040000020004" pitchFamily="2" charset="0"/>
            </a:endParaRPr>
          </a:p>
          <a:p>
            <a:endParaRPr lang="en-AE">
              <a:solidFill>
                <a:schemeClr val="tx1"/>
              </a:solidFill>
              <a:latin typeface="Congenial" panose="02000503040000020004" pitchFamily="2" charset="0"/>
            </a:endParaRPr>
          </a:p>
        </p:txBody>
      </p:sp>
      <p:sp>
        <p:nvSpPr>
          <p:cNvPr id="4" name="Callout: Bent Line 3">
            <a:extLst>
              <a:ext uri="{FF2B5EF4-FFF2-40B4-BE49-F238E27FC236}">
                <a16:creationId xmlns:a16="http://schemas.microsoft.com/office/drawing/2014/main" id="{7F05E664-A7D2-27E7-35CE-2363A5FC8E82}"/>
              </a:ext>
            </a:extLst>
          </p:cNvPr>
          <p:cNvSpPr/>
          <p:nvPr/>
        </p:nvSpPr>
        <p:spPr>
          <a:xfrm>
            <a:off x="6792683" y="2202930"/>
            <a:ext cx="4506685" cy="1634919"/>
          </a:xfrm>
          <a:prstGeom prst="borderCallout2">
            <a:avLst>
              <a:gd name="adj1" fmla="val 18750"/>
              <a:gd name="adj2" fmla="val -8333"/>
              <a:gd name="adj3" fmla="val 18750"/>
              <a:gd name="adj4" fmla="val -16667"/>
              <a:gd name="adj5" fmla="val 69554"/>
              <a:gd name="adj6" fmla="val -3181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a:highlight>
                  <a:srgbClr val="00FFFF"/>
                </a:highlight>
                <a:latin typeface="Congenial" panose="02000503040000020004" pitchFamily="2" charset="0"/>
              </a:rPr>
              <a:t>… it shows what life was like in the past.</a:t>
            </a:r>
            <a:endParaRPr lang="en-AE" sz="3600">
              <a:highlight>
                <a:srgbClr val="00FFFF"/>
              </a:highlight>
              <a:latin typeface="Congenial" panose="02000503040000020004" pitchFamily="2" charset="0"/>
            </a:endParaRPr>
          </a:p>
        </p:txBody>
      </p:sp>
      <p:sp>
        <p:nvSpPr>
          <p:cNvPr id="5" name="Callout: Bent Line 4">
            <a:extLst>
              <a:ext uri="{FF2B5EF4-FFF2-40B4-BE49-F238E27FC236}">
                <a16:creationId xmlns:a16="http://schemas.microsoft.com/office/drawing/2014/main" id="{E608E12B-3200-79CE-5DEF-58CFB034D7CF}"/>
              </a:ext>
            </a:extLst>
          </p:cNvPr>
          <p:cNvSpPr/>
          <p:nvPr/>
        </p:nvSpPr>
        <p:spPr>
          <a:xfrm>
            <a:off x="6776780" y="3974063"/>
            <a:ext cx="4506685" cy="1634919"/>
          </a:xfrm>
          <a:prstGeom prst="borderCallout2">
            <a:avLst>
              <a:gd name="adj1" fmla="val 18750"/>
              <a:gd name="adj2" fmla="val -8333"/>
              <a:gd name="adj3" fmla="val 18750"/>
              <a:gd name="adj4" fmla="val -16667"/>
              <a:gd name="adj5" fmla="val 58568"/>
              <a:gd name="adj6" fmla="val -2782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a:highlight>
                  <a:srgbClr val="00FF00"/>
                </a:highlight>
                <a:latin typeface="Congenial" panose="02000503040000020004" pitchFamily="2" charset="0"/>
              </a:rPr>
              <a:t>… it shows how the narrator feels. </a:t>
            </a:r>
            <a:endParaRPr lang="en-AE" sz="3600">
              <a:highlight>
                <a:srgbClr val="00FF00"/>
              </a:highlight>
              <a:latin typeface="Congenial" panose="02000503040000020004" pitchFamily="2" charset="0"/>
            </a:endParaRPr>
          </a:p>
        </p:txBody>
      </p:sp>
      <p:sp>
        <p:nvSpPr>
          <p:cNvPr id="7" name="Rectangle 2">
            <a:extLst>
              <a:ext uri="{FF2B5EF4-FFF2-40B4-BE49-F238E27FC236}">
                <a16:creationId xmlns:a16="http://schemas.microsoft.com/office/drawing/2014/main" id="{2ED91E6E-3C4A-6923-23A0-354C447AAFF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because it shows how the narrator feels.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516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89E4B-35BF-B4B6-05F6-D9FE5650365C}"/>
            </a:ext>
          </a:extLst>
        </p:cNvPr>
        <p:cNvGrpSpPr/>
        <p:nvPr/>
      </p:nvGrpSpPr>
      <p:grpSpPr>
        <a:xfrm>
          <a:off x="0" y="0"/>
          <a:ext cx="0" cy="0"/>
          <a:chOff x="0" y="0"/>
          <a:chExt cx="0" cy="0"/>
        </a:xfrm>
      </p:grpSpPr>
      <p:pic>
        <p:nvPicPr>
          <p:cNvPr id="14" name="yt5s.io-2 Minute Countdown Timer">
            <a:hlinkClick r:id="" action="ppaction://media"/>
            <a:extLst>
              <a:ext uri="{FF2B5EF4-FFF2-40B4-BE49-F238E27FC236}">
                <a16:creationId xmlns:a16="http://schemas.microsoft.com/office/drawing/2014/main" id="{779C6A21-F9DC-C137-E916-4558690814D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38988" y="949319"/>
            <a:ext cx="1600912" cy="931782"/>
          </a:xfrm>
          <a:prstGeom prst="rect">
            <a:avLst/>
          </a:prstGeom>
        </p:spPr>
      </p:pic>
      <p:sp>
        <p:nvSpPr>
          <p:cNvPr id="22" name="Rectangle 21">
            <a:extLst>
              <a:ext uri="{FF2B5EF4-FFF2-40B4-BE49-F238E27FC236}">
                <a16:creationId xmlns:a16="http://schemas.microsoft.com/office/drawing/2014/main" id="{CCB38C49-4CA8-9F0E-3E2C-D5D32565DCA7}"/>
              </a:ext>
            </a:extLst>
          </p:cNvPr>
          <p:cNvSpPr/>
          <p:nvPr/>
        </p:nvSpPr>
        <p:spPr>
          <a:xfrm>
            <a:off x="138987" y="65314"/>
            <a:ext cx="2045415" cy="741182"/>
          </a:xfrm>
          <a:prstGeom prst="rect">
            <a:avLst/>
          </a:prstGeom>
          <a:solidFill>
            <a:srgbClr val="FF0000"/>
          </a:solidFill>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2400"/>
              <a:t>We do</a:t>
            </a:r>
            <a:endParaRPr lang="en-AE" sz="2400"/>
          </a:p>
        </p:txBody>
      </p:sp>
      <p:sp>
        <p:nvSpPr>
          <p:cNvPr id="2" name="Rectangle: Rounded Corners 1">
            <a:extLst>
              <a:ext uri="{FF2B5EF4-FFF2-40B4-BE49-F238E27FC236}">
                <a16:creationId xmlns:a16="http://schemas.microsoft.com/office/drawing/2014/main" id="{22C21DCF-FAEB-09A5-6042-D7D28E3E41A2}"/>
              </a:ext>
            </a:extLst>
          </p:cNvPr>
          <p:cNvSpPr/>
          <p:nvPr/>
        </p:nvSpPr>
        <p:spPr>
          <a:xfrm>
            <a:off x="2573036" y="219438"/>
            <a:ext cx="9174464"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US" b="1" dirty="0">
                <a:solidFill>
                  <a:schemeClr val="tx1"/>
                </a:solidFill>
                <a:latin typeface="Congenial" panose="02000503040000020004" pitchFamily="2" charset="0"/>
              </a:rPr>
              <a:t>LO: </a:t>
            </a:r>
            <a:r>
              <a:rPr lang="en-US" sz="1800" b="1" dirty="0">
                <a:solidFill>
                  <a:schemeClr val="tx1"/>
                </a:solidFill>
                <a:latin typeface="Congenial" panose="02000503040000020004" pitchFamily="2" charset="0"/>
              </a:rPr>
              <a:t>Connect</a:t>
            </a:r>
            <a:r>
              <a:rPr lang="en-US" sz="1800" b="1" dirty="0">
                <a:latin typeface="Congenial" panose="02000503040000020004" pitchFamily="2" charset="0"/>
              </a:rPr>
              <a:t> ideas about the past and present by citing evidence from the text.</a:t>
            </a:r>
            <a:endParaRPr lang="en-US" b="1" dirty="0">
              <a:latin typeface="Congenial" panose="02000503040000020004" pitchFamily="2" charset="0"/>
            </a:endParaRPr>
          </a:p>
        </p:txBody>
      </p:sp>
      <p:graphicFrame>
        <p:nvGraphicFramePr>
          <p:cNvPr id="6" name="Table 5">
            <a:extLst>
              <a:ext uri="{FF2B5EF4-FFF2-40B4-BE49-F238E27FC236}">
                <a16:creationId xmlns:a16="http://schemas.microsoft.com/office/drawing/2014/main" id="{60AC1567-3B2F-86AF-17ED-39FE3CF11DC7}"/>
              </a:ext>
            </a:extLst>
          </p:cNvPr>
          <p:cNvGraphicFramePr>
            <a:graphicFrameLocks noGrp="1"/>
          </p:cNvGraphicFramePr>
          <p:nvPr>
            <p:extLst>
              <p:ext uri="{D42A27DB-BD31-4B8C-83A1-F6EECF244321}">
                <p14:modId xmlns:p14="http://schemas.microsoft.com/office/powerpoint/2010/main" val="4288745832"/>
              </p:ext>
            </p:extLst>
          </p:nvPr>
        </p:nvGraphicFramePr>
        <p:xfrm>
          <a:off x="254381" y="2159726"/>
          <a:ext cx="11683237" cy="4632960"/>
        </p:xfrm>
        <a:graphic>
          <a:graphicData uri="http://schemas.openxmlformats.org/drawingml/2006/table">
            <a:tbl>
              <a:tblPr>
                <a:tableStyleId>{08FB837D-C827-4EFA-A057-4D05807E0F7C}</a:tableStyleId>
              </a:tblPr>
              <a:tblGrid>
                <a:gridCol w="4389135">
                  <a:extLst>
                    <a:ext uri="{9D8B030D-6E8A-4147-A177-3AD203B41FA5}">
                      <a16:colId xmlns:a16="http://schemas.microsoft.com/office/drawing/2014/main" val="3029895146"/>
                    </a:ext>
                  </a:extLst>
                </a:gridCol>
                <a:gridCol w="2181079">
                  <a:extLst>
                    <a:ext uri="{9D8B030D-6E8A-4147-A177-3AD203B41FA5}">
                      <a16:colId xmlns:a16="http://schemas.microsoft.com/office/drawing/2014/main" val="3351830010"/>
                    </a:ext>
                  </a:extLst>
                </a:gridCol>
                <a:gridCol w="5113023">
                  <a:extLst>
                    <a:ext uri="{9D8B030D-6E8A-4147-A177-3AD203B41FA5}">
                      <a16:colId xmlns:a16="http://schemas.microsoft.com/office/drawing/2014/main" val="1908097012"/>
                    </a:ext>
                  </a:extLst>
                </a:gridCol>
              </a:tblGrid>
              <a:tr h="514055">
                <a:tc>
                  <a:txBody>
                    <a:bodyPr/>
                    <a:lstStyle/>
                    <a:p>
                      <a:pPr>
                        <a:buNone/>
                      </a:pPr>
                      <a:r>
                        <a:rPr lang="en-US" sz="2800" b="1" u="sng">
                          <a:latin typeface="Congenial" panose="02000503040000020004" pitchFamily="2" charset="0"/>
                        </a:rPr>
                        <a:t>Quote from the Story</a:t>
                      </a:r>
                      <a:endParaRPr lang="en-US" sz="2800" u="sng">
                        <a:latin typeface="Congenial" panose="02000503040000020004" pitchFamily="2" charset="0"/>
                      </a:endParaRPr>
                    </a:p>
                  </a:txBody>
                  <a:tcPr anchor="ctr"/>
                </a:tc>
                <a:tc>
                  <a:txBody>
                    <a:bodyPr/>
                    <a:lstStyle/>
                    <a:p>
                      <a:pPr>
                        <a:buNone/>
                      </a:pPr>
                      <a:endParaRPr lang="en-US" sz="2800" u="sng">
                        <a:latin typeface="Congenial" panose="02000503040000020004" pitchFamily="2" charset="0"/>
                      </a:endParaRPr>
                    </a:p>
                  </a:txBody>
                  <a:tcPr anchor="ctr"/>
                </a:tc>
                <a:tc>
                  <a:txBody>
                    <a:bodyPr/>
                    <a:lstStyle/>
                    <a:p>
                      <a:pPr>
                        <a:buNone/>
                      </a:pPr>
                      <a:r>
                        <a:rPr lang="en-US" sz="2800" b="1" u="sng">
                          <a:latin typeface="Congenial" panose="02000503040000020004" pitchFamily="2" charset="0"/>
                        </a:rPr>
                        <a:t>What it Shows</a:t>
                      </a:r>
                      <a:endParaRPr lang="en-US" sz="2800" u="sng">
                        <a:latin typeface="Congenial" panose="02000503040000020004" pitchFamily="2" charset="0"/>
                      </a:endParaRPr>
                    </a:p>
                  </a:txBody>
                  <a:tcPr anchor="ctr"/>
                </a:tc>
                <a:extLst>
                  <a:ext uri="{0D108BD9-81ED-4DB2-BD59-A6C34878D82A}">
                    <a16:rowId xmlns:a16="http://schemas.microsoft.com/office/drawing/2014/main" val="1363050869"/>
                  </a:ext>
                </a:extLst>
              </a:tr>
              <a:tr h="899595">
                <a:tc>
                  <a:txBody>
                    <a:bodyPr/>
                    <a:lstStyle/>
                    <a:p>
                      <a:pPr>
                        <a:buNone/>
                      </a:pPr>
                      <a:r>
                        <a:rPr lang="en-US" sz="2800">
                          <a:latin typeface="Congenial" panose="02000503040000020004" pitchFamily="2" charset="0"/>
                        </a:rPr>
                        <a:t>“There were no phones, no computers, and electricity was rare.”</a:t>
                      </a:r>
                    </a:p>
                  </a:txBody>
                  <a:tcPr anchor="ctr">
                    <a:solidFill>
                      <a:schemeClr val="tx2">
                        <a:lumMod val="20000"/>
                        <a:lumOff val="80000"/>
                      </a:schemeClr>
                    </a:solidFill>
                  </a:tcPr>
                </a:tc>
                <a:tc>
                  <a:txBody>
                    <a:bodyPr/>
                    <a:lstStyle/>
                    <a:p>
                      <a:pPr>
                        <a:buNone/>
                      </a:pPr>
                      <a:endParaRPr lang="en-US" sz="2800">
                        <a:latin typeface="Congenial" panose="02000503040000020004" pitchFamily="2" charset="0"/>
                      </a:endParaRPr>
                    </a:p>
                  </a:txBody>
                  <a:tcPr anchor="ctr">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ongenial" panose="02000503040000020004" pitchFamily="2" charset="0"/>
                        </a:rPr>
                        <a:t>Lesson or Connection </a:t>
                      </a:r>
                      <a:r>
                        <a:rPr lang="en-AE" sz="2800">
                          <a:latin typeface="Congenial" panose="02000503040000020004" pitchFamily="2" charset="0"/>
                        </a:rPr>
                        <a:t>📘</a:t>
                      </a:r>
                    </a:p>
                  </a:txBody>
                  <a:tcPr anchor="ctr">
                    <a:solidFill>
                      <a:schemeClr val="tx2">
                        <a:lumMod val="20000"/>
                        <a:lumOff val="80000"/>
                      </a:schemeClr>
                    </a:solidFill>
                  </a:tcPr>
                </a:tc>
                <a:extLst>
                  <a:ext uri="{0D108BD9-81ED-4DB2-BD59-A6C34878D82A}">
                    <a16:rowId xmlns:a16="http://schemas.microsoft.com/office/drawing/2014/main" val="1218812262"/>
                  </a:ext>
                </a:extLst>
              </a:tr>
              <a:tr h="899595">
                <a:tc>
                  <a:txBody>
                    <a:bodyPr/>
                    <a:lstStyle/>
                    <a:p>
                      <a:pPr>
                        <a:buNone/>
                      </a:pPr>
                      <a:r>
                        <a:rPr lang="en-US" sz="2800">
                          <a:latin typeface="Congenial" panose="02000503040000020004" pitchFamily="2" charset="0"/>
                        </a:rPr>
                        <a:t>“I felt grateful for the comforts of my modern life.”</a:t>
                      </a:r>
                    </a:p>
                  </a:txBody>
                  <a:tcPr anchor="ctr">
                    <a:solidFill>
                      <a:schemeClr val="accent4">
                        <a:lumMod val="20000"/>
                        <a:lumOff val="80000"/>
                      </a:schemeClr>
                    </a:solidFill>
                  </a:tcPr>
                </a:tc>
                <a:tc>
                  <a:txBody>
                    <a:bodyPr/>
                    <a:lstStyle/>
                    <a:p>
                      <a:pPr>
                        <a:buNone/>
                      </a:pPr>
                      <a:endParaRPr lang="en-AE" sz="2800">
                        <a:latin typeface="Congenial" panose="02000503040000020004" pitchFamily="2" charset="0"/>
                      </a:endParaRPr>
                    </a:p>
                  </a:txBody>
                  <a:tcPr anchor="ct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ongenial" panose="02000503040000020004" pitchFamily="2" charset="0"/>
                        </a:rPr>
                        <a:t>Life in the Past 🕯️</a:t>
                      </a:r>
                    </a:p>
                  </a:txBody>
                  <a:tcPr anchor="ctr">
                    <a:solidFill>
                      <a:schemeClr val="accent4">
                        <a:lumMod val="20000"/>
                        <a:lumOff val="80000"/>
                      </a:schemeClr>
                    </a:solidFill>
                  </a:tcPr>
                </a:tc>
                <a:extLst>
                  <a:ext uri="{0D108BD9-81ED-4DB2-BD59-A6C34878D82A}">
                    <a16:rowId xmlns:a16="http://schemas.microsoft.com/office/drawing/2014/main" val="2943190160"/>
                  </a:ext>
                </a:extLst>
              </a:tr>
              <a:tr h="899595">
                <a:tc>
                  <a:txBody>
                    <a:bodyPr/>
                    <a:lstStyle/>
                    <a:p>
                      <a:pPr>
                        <a:buNone/>
                      </a:pPr>
                      <a:r>
                        <a:rPr lang="en-US" sz="2800">
                          <a:latin typeface="Congenial" panose="02000503040000020004" pitchFamily="2" charset="0"/>
                        </a:rPr>
                        <a:t>“Reading the letter helped me understand how lucky I am today.”</a:t>
                      </a:r>
                    </a:p>
                  </a:txBody>
                  <a:tcPr anchor="ctr">
                    <a:solidFill>
                      <a:schemeClr val="accent2">
                        <a:lumMod val="20000"/>
                        <a:lumOff val="80000"/>
                      </a:schemeClr>
                    </a:solidFill>
                  </a:tcPr>
                </a:tc>
                <a:tc>
                  <a:txBody>
                    <a:bodyPr/>
                    <a:lstStyle/>
                    <a:p>
                      <a:pPr>
                        <a:buNone/>
                      </a:pPr>
                      <a:endParaRPr lang="en-AE" sz="2800">
                        <a:latin typeface="Congenial" panose="02000503040000020004" pitchFamily="2" charset="0"/>
                      </a:endParaRPr>
                    </a:p>
                  </a:txBody>
                  <a:tcPr anchor="c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latin typeface="Congenial" panose="02000503040000020004" pitchFamily="2" charset="0"/>
                        </a:rPr>
                        <a:t>Feeling or Emotion </a:t>
                      </a:r>
                      <a:r>
                        <a:rPr lang="en-AE" sz="2800">
                          <a:latin typeface="Congenial" panose="02000503040000020004" pitchFamily="2" charset="0"/>
                        </a:rPr>
                        <a:t>💭</a:t>
                      </a:r>
                      <a:endParaRPr lang="en-US" sz="2800" dirty="0">
                        <a:latin typeface="Congenial" panose="02000503040000020004" pitchFamily="2" charset="0"/>
                      </a:endParaRPr>
                    </a:p>
                  </a:txBody>
                  <a:tcPr anchor="ctr">
                    <a:solidFill>
                      <a:schemeClr val="accent2">
                        <a:lumMod val="20000"/>
                        <a:lumOff val="80000"/>
                      </a:schemeClr>
                    </a:solidFill>
                  </a:tcPr>
                </a:tc>
                <a:extLst>
                  <a:ext uri="{0D108BD9-81ED-4DB2-BD59-A6C34878D82A}">
                    <a16:rowId xmlns:a16="http://schemas.microsoft.com/office/drawing/2014/main" val="1434119608"/>
                  </a:ext>
                </a:extLst>
              </a:tr>
            </a:tbl>
          </a:graphicData>
        </a:graphic>
      </p:graphicFrame>
      <p:sp>
        <p:nvSpPr>
          <p:cNvPr id="7" name="Rectangle 6">
            <a:extLst>
              <a:ext uri="{FF2B5EF4-FFF2-40B4-BE49-F238E27FC236}">
                <a16:creationId xmlns:a16="http://schemas.microsoft.com/office/drawing/2014/main" id="{0A1D8872-1CB6-02BF-2905-4C0E7CB11FA8}"/>
              </a:ext>
            </a:extLst>
          </p:cNvPr>
          <p:cNvSpPr/>
          <p:nvPr/>
        </p:nvSpPr>
        <p:spPr>
          <a:xfrm>
            <a:off x="2094673" y="957771"/>
            <a:ext cx="937859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Match what the quote shows … </a:t>
            </a:r>
            <a:endParaRPr lang="en-AE" sz="5400" b="1" cap="none" spc="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45570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076"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3" restart="whenNotActive" fill="hold" evtFilter="cancelBubble" nodeType="interactiveSeq">
                <p:stCondLst>
                  <p:cond evt="onClick" delay="0">
                    <p:tgtEl>
                      <p:spTgt spid="14"/>
                    </p:tgtEl>
                  </p:cond>
                </p:stCondLst>
                <p:endSync evt="end" delay="0">
                  <p:rtn val="all"/>
                </p:endSync>
                <p:childTnLst>
                  <p:par>
                    <p:cTn id="14" fill="hold">
                      <p:stCondLst>
                        <p:cond delay="0"/>
                      </p:stCondLst>
                      <p:childTnLst>
                        <p:par>
                          <p:cTn id="15" fill="hold">
                            <p:stCondLst>
                              <p:cond delay="0"/>
                            </p:stCondLst>
                            <p:childTnLst>
                              <p:par>
                                <p:cTn id="16" presetID="2" presetClass="mediacall" presetSubtype="0" fill="hold" nodeType="clickEffect">
                                  <p:stCondLst>
                                    <p:cond delay="0"/>
                                  </p:stCondLst>
                                  <p:childTnLst>
                                    <p:cmd type="call" cmd="togglePause">
                                      <p:cBhvr>
                                        <p:cTn id="17" dur="1" fill="hold"/>
                                        <p:tgtEl>
                                          <p:spTgt spid="14"/>
                                        </p:tgtEl>
                                      </p:cBhvr>
                                    </p:cmd>
                                  </p:childTnLst>
                                </p:cTn>
                              </p:par>
                            </p:childTnLst>
                          </p:cTn>
                        </p:par>
                      </p:childTnLst>
                    </p:cTn>
                  </p:par>
                </p:childTnLst>
              </p:cTn>
              <p:nextCondLst>
                <p:cond evt="onClick" delay="0">
                  <p:tgtEl>
                    <p:spTgt spid="14"/>
                  </p:tgtEl>
                </p:cond>
              </p:nextCondLst>
            </p:seq>
            <p:video>
              <p:cMediaNode>
                <p:cTn id="18" fill="hold" display="0">
                  <p:stCondLst>
                    <p:cond delay="indefinite"/>
                  </p:stCondLst>
                </p:cTn>
                <p:tgtEl>
                  <p:spTgt spid="1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7454EBEE-96C6-5320-61C6-7066062D91EE}"/>
              </a:ext>
            </a:extLst>
          </p:cNvPr>
          <p:cNvSpPr>
            <a:spLocks noChangeArrowheads="1"/>
          </p:cNvSpPr>
          <p:nvPr/>
        </p:nvSpPr>
        <p:spPr bwMode="auto">
          <a:xfrm>
            <a:off x="0" y="-184666"/>
            <a:ext cx="3738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1A1B68F-F156-3B3D-2511-4E59DECEBF5B}"/>
              </a:ext>
            </a:extLst>
          </p:cNvPr>
          <p:cNvSpPr/>
          <p:nvPr/>
        </p:nvSpPr>
        <p:spPr>
          <a:xfrm>
            <a:off x="186910" y="152575"/>
            <a:ext cx="2967797" cy="468516"/>
          </a:xfrm>
          <a:prstGeom prst="rect">
            <a:avLst/>
          </a:prstGeom>
          <a:solidFill>
            <a:srgbClr val="FF0000"/>
          </a:solidFill>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pPr algn="ctr"/>
            <a:r>
              <a:rPr lang="en-US" sz="2400"/>
              <a:t>AFL: progress check</a:t>
            </a:r>
            <a:endParaRPr lang="en-AE" sz="2400"/>
          </a:p>
        </p:txBody>
      </p:sp>
      <p:sp>
        <p:nvSpPr>
          <p:cNvPr id="11" name="TextBox 10">
            <a:extLst>
              <a:ext uri="{FF2B5EF4-FFF2-40B4-BE49-F238E27FC236}">
                <a16:creationId xmlns:a16="http://schemas.microsoft.com/office/drawing/2014/main" id="{AF63C92D-C7CE-4E9D-0F77-F7B3548EEDAE}"/>
              </a:ext>
            </a:extLst>
          </p:cNvPr>
          <p:cNvSpPr txBox="1"/>
          <p:nvPr/>
        </p:nvSpPr>
        <p:spPr>
          <a:xfrm>
            <a:off x="144578" y="856297"/>
            <a:ext cx="6785611"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a:latin typeface="Congenial" panose="02000503040000020004" pitchFamily="2" charset="0"/>
              </a:rPr>
              <a:t>Instructions:</a:t>
            </a:r>
          </a:p>
          <a:p>
            <a:pPr>
              <a:buNone/>
            </a:pPr>
            <a:r>
              <a:rPr lang="en-US">
                <a:latin typeface="Congenial" panose="02000503040000020004" pitchFamily="2" charset="0"/>
              </a:rPr>
              <a:t>Read each question carefully and write it on your white board.  </a:t>
            </a:r>
          </a:p>
        </p:txBody>
      </p:sp>
      <p:sp>
        <p:nvSpPr>
          <p:cNvPr id="14" name="TextBox 13">
            <a:extLst>
              <a:ext uri="{FF2B5EF4-FFF2-40B4-BE49-F238E27FC236}">
                <a16:creationId xmlns:a16="http://schemas.microsoft.com/office/drawing/2014/main" id="{0F33042B-B2FB-BE74-97EB-9B4BA04106B3}"/>
              </a:ext>
            </a:extLst>
          </p:cNvPr>
          <p:cNvSpPr txBox="1"/>
          <p:nvPr/>
        </p:nvSpPr>
        <p:spPr>
          <a:xfrm>
            <a:off x="4178583" y="1749310"/>
            <a:ext cx="3489059"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latin typeface="Congenial" panose="02000503040000020004" pitchFamily="2" charset="0"/>
              </a:rPr>
              <a:t>Question 2:</a:t>
            </a:r>
          </a:p>
          <a:p>
            <a:r>
              <a:rPr lang="en-US" sz="2000" dirty="0">
                <a:latin typeface="Congenial" panose="02000503040000020004" pitchFamily="2" charset="0"/>
              </a:rPr>
              <a:t>Which sentence shows </a:t>
            </a:r>
            <a:r>
              <a:rPr lang="en-US" sz="2000" b="1" dirty="0">
                <a:latin typeface="Congenial" panose="02000503040000020004" pitchFamily="2" charset="0"/>
              </a:rPr>
              <a:t>how the narrator feels</a:t>
            </a:r>
            <a:r>
              <a:rPr lang="en-US" sz="2000" dirty="0">
                <a:latin typeface="Congenial" panose="02000503040000020004" pitchFamily="2" charset="0"/>
              </a:rPr>
              <a:t>?</a:t>
            </a:r>
          </a:p>
          <a:p>
            <a:br>
              <a:rPr lang="en-US" sz="2000" dirty="0">
                <a:latin typeface="Congenial" panose="02000503040000020004" pitchFamily="2" charset="0"/>
              </a:rPr>
            </a:br>
            <a:r>
              <a:rPr lang="en-US" sz="2000" dirty="0">
                <a:latin typeface="Congenial" panose="02000503040000020004" pitchFamily="2" charset="0"/>
              </a:rPr>
              <a:t>a) “I felt happy to have electricity and phones.” </a:t>
            </a:r>
            <a:br>
              <a:rPr lang="en-US" sz="2000" dirty="0">
                <a:latin typeface="Congenial" panose="02000503040000020004" pitchFamily="2" charset="0"/>
              </a:rPr>
            </a:br>
            <a:r>
              <a:rPr lang="en-US" sz="2000" dirty="0">
                <a:latin typeface="Congenial" panose="02000503040000020004" pitchFamily="2" charset="0"/>
              </a:rPr>
              <a:t>b) “The letter was on the table.”</a:t>
            </a:r>
            <a:br>
              <a:rPr lang="en-US" sz="2000" dirty="0">
                <a:latin typeface="Congenial" panose="02000503040000020004" pitchFamily="2" charset="0"/>
              </a:rPr>
            </a:br>
            <a:r>
              <a:rPr lang="en-US" sz="2000" dirty="0">
                <a:latin typeface="Congenial" panose="02000503040000020004" pitchFamily="2" charset="0"/>
              </a:rPr>
              <a:t>c) “The sky was dark and cloudy.</a:t>
            </a:r>
            <a:endParaRPr lang="en-US" sz="2000" b="1" dirty="0">
              <a:latin typeface="Congenial" panose="02000503040000020004" pitchFamily="2" charset="0"/>
            </a:endParaRPr>
          </a:p>
        </p:txBody>
      </p:sp>
      <p:graphicFrame>
        <p:nvGraphicFramePr>
          <p:cNvPr id="21" name="Table 20">
            <a:extLst>
              <a:ext uri="{FF2B5EF4-FFF2-40B4-BE49-F238E27FC236}">
                <a16:creationId xmlns:a16="http://schemas.microsoft.com/office/drawing/2014/main" id="{6F82C310-367E-568A-7657-0D870158501B}"/>
              </a:ext>
            </a:extLst>
          </p:cNvPr>
          <p:cNvGraphicFramePr>
            <a:graphicFrameLocks noGrp="1"/>
          </p:cNvGraphicFramePr>
          <p:nvPr>
            <p:extLst>
              <p:ext uri="{D42A27DB-BD31-4B8C-83A1-F6EECF244321}">
                <p14:modId xmlns:p14="http://schemas.microsoft.com/office/powerpoint/2010/main" val="3339352888"/>
              </p:ext>
            </p:extLst>
          </p:nvPr>
        </p:nvGraphicFramePr>
        <p:xfrm>
          <a:off x="2934974" y="5083229"/>
          <a:ext cx="8724341" cy="1685782"/>
        </p:xfrm>
        <a:graphic>
          <a:graphicData uri="http://schemas.openxmlformats.org/drawingml/2006/table">
            <a:tbl>
              <a:tblPr firstRow="1" bandRow="1">
                <a:tableStyleId>{5940675A-B579-460E-94D1-54222C63F5DA}</a:tableStyleId>
              </a:tblPr>
              <a:tblGrid>
                <a:gridCol w="2951411">
                  <a:extLst>
                    <a:ext uri="{9D8B030D-6E8A-4147-A177-3AD203B41FA5}">
                      <a16:colId xmlns:a16="http://schemas.microsoft.com/office/drawing/2014/main" val="2936184860"/>
                    </a:ext>
                  </a:extLst>
                </a:gridCol>
                <a:gridCol w="2864815">
                  <a:extLst>
                    <a:ext uri="{9D8B030D-6E8A-4147-A177-3AD203B41FA5}">
                      <a16:colId xmlns:a16="http://schemas.microsoft.com/office/drawing/2014/main" val="3962972005"/>
                    </a:ext>
                  </a:extLst>
                </a:gridCol>
                <a:gridCol w="2908115">
                  <a:extLst>
                    <a:ext uri="{9D8B030D-6E8A-4147-A177-3AD203B41FA5}">
                      <a16:colId xmlns:a16="http://schemas.microsoft.com/office/drawing/2014/main" val="1070076539"/>
                    </a:ext>
                  </a:extLst>
                </a:gridCol>
              </a:tblGrid>
              <a:tr h="455161">
                <a:tc>
                  <a:txBody>
                    <a:bodyPr/>
                    <a:lstStyle/>
                    <a:p>
                      <a:r>
                        <a:rPr lang="en-US" sz="1600">
                          <a:latin typeface="Congenial" panose="02000503040000020004" pitchFamily="2" charset="0"/>
                        </a:rPr>
                        <a:t>Questions</a:t>
                      </a:r>
                      <a:endParaRPr lang="en-AE" sz="1600">
                        <a:latin typeface="Congenial" panose="02000503040000020004" pitchFamily="2" charset="0"/>
                      </a:endParaRPr>
                    </a:p>
                  </a:txBody>
                  <a:tcPr/>
                </a:tc>
                <a:tc>
                  <a:txBody>
                    <a:bodyPr/>
                    <a:lstStyle/>
                    <a:p>
                      <a:r>
                        <a:rPr lang="en-US" sz="1600">
                          <a:latin typeface="Congenial" panose="02000503040000020004" pitchFamily="2" charset="0"/>
                        </a:rPr>
                        <a:t>How many got it correctly?</a:t>
                      </a:r>
                      <a:endParaRPr lang="en-AE" sz="1600">
                        <a:latin typeface="Congenial" panose="02000503040000020004" pitchFamily="2" charset="0"/>
                      </a:endParaRPr>
                    </a:p>
                  </a:txBody>
                  <a:tcPr>
                    <a:solidFill>
                      <a:srgbClr val="92D050"/>
                    </a:solidFill>
                  </a:tcPr>
                </a:tc>
                <a:tc>
                  <a:txBody>
                    <a:bodyPr/>
                    <a:lstStyle/>
                    <a:p>
                      <a:r>
                        <a:rPr lang="en-US" sz="1600">
                          <a:latin typeface="Congenial" panose="02000503040000020004" pitchFamily="2" charset="0"/>
                        </a:rPr>
                        <a:t>How many got it wrong?</a:t>
                      </a:r>
                      <a:endParaRPr lang="en-AE" sz="1600">
                        <a:latin typeface="Congenial" panose="02000503040000020004" pitchFamily="2" charset="0"/>
                      </a:endParaRPr>
                    </a:p>
                  </a:txBody>
                  <a:tcPr>
                    <a:solidFill>
                      <a:srgbClr val="FF0000"/>
                    </a:solidFill>
                  </a:tcPr>
                </a:tc>
                <a:extLst>
                  <a:ext uri="{0D108BD9-81ED-4DB2-BD59-A6C34878D82A}">
                    <a16:rowId xmlns:a16="http://schemas.microsoft.com/office/drawing/2014/main" val="2643922987"/>
                  </a:ext>
                </a:extLst>
              </a:tr>
              <a:tr h="410207">
                <a:tc>
                  <a:txBody>
                    <a:bodyPr/>
                    <a:lstStyle/>
                    <a:p>
                      <a:r>
                        <a:rPr lang="en-US" sz="1800"/>
                        <a:t>1</a:t>
                      </a:r>
                      <a:endParaRPr lang="en-AE" sz="1800"/>
                    </a:p>
                  </a:txBody>
                  <a:tcPr/>
                </a:tc>
                <a:tc>
                  <a:txBody>
                    <a:bodyPr/>
                    <a:lstStyle/>
                    <a:p>
                      <a:endParaRPr lang="en-AE" sz="1800"/>
                    </a:p>
                  </a:txBody>
                  <a:tcPr/>
                </a:tc>
                <a:tc>
                  <a:txBody>
                    <a:bodyPr/>
                    <a:lstStyle/>
                    <a:p>
                      <a:endParaRPr lang="en-AE" sz="1800"/>
                    </a:p>
                  </a:txBody>
                  <a:tcPr/>
                </a:tc>
                <a:extLst>
                  <a:ext uri="{0D108BD9-81ED-4DB2-BD59-A6C34878D82A}">
                    <a16:rowId xmlns:a16="http://schemas.microsoft.com/office/drawing/2014/main" val="4000374104"/>
                  </a:ext>
                </a:extLst>
              </a:tr>
              <a:tr h="410207">
                <a:tc>
                  <a:txBody>
                    <a:bodyPr/>
                    <a:lstStyle/>
                    <a:p>
                      <a:r>
                        <a:rPr lang="en-US" sz="1800"/>
                        <a:t>2</a:t>
                      </a:r>
                      <a:endParaRPr lang="en-AE" sz="1800"/>
                    </a:p>
                  </a:txBody>
                  <a:tcPr/>
                </a:tc>
                <a:tc>
                  <a:txBody>
                    <a:bodyPr/>
                    <a:lstStyle/>
                    <a:p>
                      <a:endParaRPr lang="en-AE" sz="1800"/>
                    </a:p>
                  </a:txBody>
                  <a:tcPr/>
                </a:tc>
                <a:tc>
                  <a:txBody>
                    <a:bodyPr/>
                    <a:lstStyle/>
                    <a:p>
                      <a:endParaRPr lang="en-AE" sz="1800"/>
                    </a:p>
                  </a:txBody>
                  <a:tcPr/>
                </a:tc>
                <a:extLst>
                  <a:ext uri="{0D108BD9-81ED-4DB2-BD59-A6C34878D82A}">
                    <a16:rowId xmlns:a16="http://schemas.microsoft.com/office/drawing/2014/main" val="1072197610"/>
                  </a:ext>
                </a:extLst>
              </a:tr>
              <a:tr h="410207">
                <a:tc>
                  <a:txBody>
                    <a:bodyPr/>
                    <a:lstStyle/>
                    <a:p>
                      <a:r>
                        <a:rPr lang="en-US" sz="1800"/>
                        <a:t>3</a:t>
                      </a:r>
                      <a:endParaRPr lang="en-AE" sz="1800"/>
                    </a:p>
                  </a:txBody>
                  <a:tcPr/>
                </a:tc>
                <a:tc>
                  <a:txBody>
                    <a:bodyPr/>
                    <a:lstStyle/>
                    <a:p>
                      <a:endParaRPr lang="en-AE" sz="1800"/>
                    </a:p>
                  </a:txBody>
                  <a:tcPr/>
                </a:tc>
                <a:tc>
                  <a:txBody>
                    <a:bodyPr/>
                    <a:lstStyle/>
                    <a:p>
                      <a:endParaRPr lang="en-AE" sz="1800"/>
                    </a:p>
                  </a:txBody>
                  <a:tcPr/>
                </a:tc>
                <a:extLst>
                  <a:ext uri="{0D108BD9-81ED-4DB2-BD59-A6C34878D82A}">
                    <a16:rowId xmlns:a16="http://schemas.microsoft.com/office/drawing/2014/main" val="4180883962"/>
                  </a:ext>
                </a:extLst>
              </a:tr>
            </a:tbl>
          </a:graphicData>
        </a:graphic>
      </p:graphicFrame>
      <p:sp>
        <p:nvSpPr>
          <p:cNvPr id="2" name="Rectangle: Rounded Corners 1">
            <a:extLst>
              <a:ext uri="{FF2B5EF4-FFF2-40B4-BE49-F238E27FC236}">
                <a16:creationId xmlns:a16="http://schemas.microsoft.com/office/drawing/2014/main" id="{B82579C3-E3F7-1796-0931-9CCBCFEDD0C6}"/>
              </a:ext>
            </a:extLst>
          </p:cNvPr>
          <p:cNvSpPr/>
          <p:nvPr/>
        </p:nvSpPr>
        <p:spPr>
          <a:xfrm>
            <a:off x="3341617" y="155539"/>
            <a:ext cx="8724341"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AE" b="1">
                <a:solidFill>
                  <a:schemeClr val="tx1"/>
                </a:solidFill>
                <a:latin typeface="Congenial" panose="02000503040000020004" pitchFamily="2" charset="0"/>
              </a:rPr>
              <a:t>LO:</a:t>
            </a:r>
            <a:r>
              <a:rPr lang="en-US" b="1">
                <a:solidFill>
                  <a:schemeClr val="tx1"/>
                </a:solidFill>
                <a:latin typeface="Congenial" panose="02000503040000020004" pitchFamily="2" charset="0"/>
              </a:rPr>
              <a:t>Connect</a:t>
            </a:r>
            <a:r>
              <a:rPr lang="en-US" b="1">
                <a:latin typeface="Congenial" panose="02000503040000020004" pitchFamily="2" charset="0"/>
              </a:rPr>
              <a:t> ideas about the past and present by citing evidence from the story “A Letter to Grandmother”</a:t>
            </a:r>
          </a:p>
          <a:p>
            <a:endParaRPr lang="en-AE">
              <a:solidFill>
                <a:schemeClr val="tx1"/>
              </a:solidFill>
              <a:latin typeface="Congenial" panose="02000503040000020004" pitchFamily="2" charset="0"/>
            </a:endParaRPr>
          </a:p>
        </p:txBody>
      </p:sp>
      <p:pic>
        <p:nvPicPr>
          <p:cNvPr id="3" name="Picture 2" descr="Serve Good – Sustainable Seafood | US Foods">
            <a:extLst>
              <a:ext uri="{FF2B5EF4-FFF2-40B4-BE49-F238E27FC236}">
                <a16:creationId xmlns:a16="http://schemas.microsoft.com/office/drawing/2014/main" id="{F8578301-DBEE-873F-B82F-74C2C34D9885}"/>
              </a:ext>
            </a:extLst>
          </p:cNvPr>
          <p:cNvPicPr>
            <a:picLocks noChangeAspect="1"/>
          </p:cNvPicPr>
          <p:nvPr/>
        </p:nvPicPr>
        <p:blipFill>
          <a:blip r:embed="rId4"/>
          <a:stretch>
            <a:fillRect/>
          </a:stretch>
        </p:blipFill>
        <p:spPr>
          <a:xfrm>
            <a:off x="999264" y="5069839"/>
            <a:ext cx="1108637" cy="1083746"/>
          </a:xfrm>
          <a:prstGeom prst="rect">
            <a:avLst/>
          </a:prstGeom>
        </p:spPr>
      </p:pic>
      <p:sp>
        <p:nvSpPr>
          <p:cNvPr id="7" name="TextBox 6">
            <a:extLst>
              <a:ext uri="{FF2B5EF4-FFF2-40B4-BE49-F238E27FC236}">
                <a16:creationId xmlns:a16="http://schemas.microsoft.com/office/drawing/2014/main" id="{67E55CD2-FD3F-0DE3-E282-FE3E8A727182}"/>
              </a:ext>
            </a:extLst>
          </p:cNvPr>
          <p:cNvSpPr txBox="1"/>
          <p:nvPr/>
        </p:nvSpPr>
        <p:spPr>
          <a:xfrm>
            <a:off x="186910" y="1749310"/>
            <a:ext cx="3489059" cy="31700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latin typeface="Congenial" panose="02000503040000020004" pitchFamily="2" charset="0"/>
              </a:rPr>
              <a:t>Question 1:</a:t>
            </a:r>
          </a:p>
          <a:p>
            <a:r>
              <a:rPr lang="en-US" sz="2000" dirty="0">
                <a:latin typeface="Congenial" panose="02000503040000020004" pitchFamily="2" charset="0"/>
              </a:rPr>
              <a:t>Which sentence shows </a:t>
            </a:r>
            <a:r>
              <a:rPr lang="en-US" sz="2000" b="1" dirty="0">
                <a:latin typeface="Congenial" panose="02000503040000020004" pitchFamily="2" charset="0"/>
              </a:rPr>
              <a:t>life in the past</a:t>
            </a:r>
            <a:r>
              <a:rPr lang="en-US" sz="2000" dirty="0">
                <a:latin typeface="Congenial" panose="02000503040000020004" pitchFamily="2" charset="0"/>
              </a:rPr>
              <a:t>?</a:t>
            </a:r>
          </a:p>
          <a:p>
            <a:br>
              <a:rPr lang="en-US" sz="2000" dirty="0">
                <a:latin typeface="Congenial" panose="02000503040000020004" pitchFamily="2" charset="0"/>
              </a:rPr>
            </a:br>
            <a:r>
              <a:rPr lang="en-US" sz="2000" dirty="0">
                <a:latin typeface="Congenial" panose="02000503040000020004" pitchFamily="2" charset="0"/>
              </a:rPr>
              <a:t>a) “People wrote letters and used candles for light.” </a:t>
            </a:r>
            <a:br>
              <a:rPr lang="en-US" sz="2000" dirty="0">
                <a:latin typeface="Congenial" panose="02000503040000020004" pitchFamily="2" charset="0"/>
              </a:rPr>
            </a:br>
            <a:r>
              <a:rPr lang="en-US" sz="2000" dirty="0">
                <a:latin typeface="Congenial" panose="02000503040000020004" pitchFamily="2" charset="0"/>
              </a:rPr>
              <a:t>b) “I played a game on my phone.”</a:t>
            </a:r>
            <a:br>
              <a:rPr lang="en-US" sz="2000" dirty="0">
                <a:latin typeface="Congenial" panose="02000503040000020004" pitchFamily="2" charset="0"/>
              </a:rPr>
            </a:br>
            <a:r>
              <a:rPr lang="en-US" sz="2000" dirty="0">
                <a:latin typeface="Congenial" panose="02000503040000020004" pitchFamily="2" charset="0"/>
              </a:rPr>
              <a:t>c) “The city lights were very bright.”</a:t>
            </a:r>
            <a:endParaRPr lang="en-US" sz="2000" b="1" dirty="0">
              <a:latin typeface="Congenial" panose="02000503040000020004" pitchFamily="2" charset="0"/>
            </a:endParaRPr>
          </a:p>
        </p:txBody>
      </p:sp>
      <p:sp>
        <p:nvSpPr>
          <p:cNvPr id="9" name="TextBox 8">
            <a:extLst>
              <a:ext uri="{FF2B5EF4-FFF2-40B4-BE49-F238E27FC236}">
                <a16:creationId xmlns:a16="http://schemas.microsoft.com/office/drawing/2014/main" id="{68717100-2EDF-3E81-BD0E-F3DE675BAF1B}"/>
              </a:ext>
            </a:extLst>
          </p:cNvPr>
          <p:cNvSpPr txBox="1"/>
          <p:nvPr/>
        </p:nvSpPr>
        <p:spPr>
          <a:xfrm>
            <a:off x="8170256" y="1749309"/>
            <a:ext cx="3489059"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b="1" dirty="0">
                <a:latin typeface="Congenial" panose="02000503040000020004" pitchFamily="2" charset="0"/>
              </a:rPr>
              <a:t>Question 3:</a:t>
            </a:r>
          </a:p>
          <a:p>
            <a:r>
              <a:rPr lang="en-US" sz="2000" dirty="0">
                <a:latin typeface="Congenial" panose="02000503040000020004" pitchFamily="2" charset="0"/>
              </a:rPr>
              <a:t>Which sentence shows a </a:t>
            </a:r>
            <a:r>
              <a:rPr lang="en-US" sz="2000" b="1" dirty="0">
                <a:latin typeface="Congenial" panose="02000503040000020004" pitchFamily="2" charset="0"/>
              </a:rPr>
              <a:t>connection between past and present</a:t>
            </a:r>
            <a:r>
              <a:rPr lang="en-US" sz="2000" dirty="0">
                <a:latin typeface="Congenial" panose="02000503040000020004" pitchFamily="2" charset="0"/>
              </a:rPr>
              <a:t>?</a:t>
            </a:r>
            <a:br>
              <a:rPr lang="en-US" sz="2000" dirty="0">
                <a:latin typeface="Congenial" panose="02000503040000020004" pitchFamily="2" charset="0"/>
              </a:rPr>
            </a:br>
            <a:r>
              <a:rPr lang="en-US" sz="2000" dirty="0">
                <a:latin typeface="Congenial" panose="02000503040000020004" pitchFamily="2" charset="0"/>
              </a:rPr>
              <a:t>a) “The old letter made me think about my life today.” </a:t>
            </a:r>
            <a:br>
              <a:rPr lang="en-US" sz="2000" dirty="0">
                <a:latin typeface="Congenial" panose="02000503040000020004" pitchFamily="2" charset="0"/>
              </a:rPr>
            </a:br>
            <a:r>
              <a:rPr lang="en-US" sz="2000" dirty="0">
                <a:latin typeface="Congenial" panose="02000503040000020004" pitchFamily="2" charset="0"/>
              </a:rPr>
              <a:t>b) “I closed the book and went to sleep.”</a:t>
            </a:r>
            <a:br>
              <a:rPr lang="en-US" sz="2000" dirty="0">
                <a:latin typeface="Congenial" panose="02000503040000020004" pitchFamily="2" charset="0"/>
              </a:rPr>
            </a:br>
            <a:r>
              <a:rPr lang="en-US" sz="2000" dirty="0">
                <a:latin typeface="Congenial" panose="02000503040000020004" pitchFamily="2" charset="0"/>
              </a:rPr>
              <a:t>c) “The past is far away.”</a:t>
            </a:r>
            <a:endParaRPr lang="en-US" sz="2000" b="1" dirty="0">
              <a:latin typeface="Congenial" panose="02000503040000020004" pitchFamily="2" charset="0"/>
            </a:endParaRPr>
          </a:p>
        </p:txBody>
      </p:sp>
    </p:spTree>
    <p:extLst>
      <p:ext uri="{BB962C8B-B14F-4D97-AF65-F5344CB8AC3E}">
        <p14:creationId xmlns:p14="http://schemas.microsoft.com/office/powerpoint/2010/main" val="159840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88245-FBC5-4A11-BEEB-83ED1EA40A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7816A5-6508-8C56-EFE1-66C250E955D5}"/>
              </a:ext>
            </a:extLst>
          </p:cNvPr>
          <p:cNvSpPr txBox="1"/>
          <p:nvPr/>
        </p:nvSpPr>
        <p:spPr>
          <a:xfrm>
            <a:off x="92619" y="119366"/>
            <a:ext cx="324774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atin typeface="Congenial" panose="02000503040000020004" pitchFamily="2" charset="0"/>
              </a:rPr>
              <a:t>You Do. Independent Task. Use your ELA copy book.  </a:t>
            </a:r>
            <a:endParaRPr lang="en-AE">
              <a:latin typeface="Congenial" panose="02000503040000020004" pitchFamily="2" charset="0"/>
            </a:endParaRPr>
          </a:p>
        </p:txBody>
      </p:sp>
      <p:graphicFrame>
        <p:nvGraphicFramePr>
          <p:cNvPr id="3" name="Table 20">
            <a:extLst>
              <a:ext uri="{FF2B5EF4-FFF2-40B4-BE49-F238E27FC236}">
                <a16:creationId xmlns:a16="http://schemas.microsoft.com/office/drawing/2014/main" id="{00C11023-E9BD-4CAA-BFFC-C4A4E281975A}"/>
              </a:ext>
            </a:extLst>
          </p:cNvPr>
          <p:cNvGraphicFramePr>
            <a:graphicFrameLocks noGrp="1"/>
          </p:cNvGraphicFramePr>
          <p:nvPr>
            <p:extLst>
              <p:ext uri="{D42A27DB-BD31-4B8C-83A1-F6EECF244321}">
                <p14:modId xmlns:p14="http://schemas.microsoft.com/office/powerpoint/2010/main" val="4288563505"/>
              </p:ext>
            </p:extLst>
          </p:nvPr>
        </p:nvGraphicFramePr>
        <p:xfrm>
          <a:off x="190913" y="908628"/>
          <a:ext cx="11861387" cy="5893464"/>
        </p:xfrm>
        <a:graphic>
          <a:graphicData uri="http://schemas.openxmlformats.org/drawingml/2006/table">
            <a:tbl>
              <a:tblPr firstRow="1" bandRow="1">
                <a:tableStyleId>{D7AC3CCA-C797-4891-BE02-D94E43425B78}</a:tableStyleId>
              </a:tblPr>
              <a:tblGrid>
                <a:gridCol w="3727944">
                  <a:extLst>
                    <a:ext uri="{9D8B030D-6E8A-4147-A177-3AD203B41FA5}">
                      <a16:colId xmlns:a16="http://schemas.microsoft.com/office/drawing/2014/main" val="389646307"/>
                    </a:ext>
                  </a:extLst>
                </a:gridCol>
                <a:gridCol w="8133443">
                  <a:extLst>
                    <a:ext uri="{9D8B030D-6E8A-4147-A177-3AD203B41FA5}">
                      <a16:colId xmlns:a16="http://schemas.microsoft.com/office/drawing/2014/main" val="2636962365"/>
                    </a:ext>
                  </a:extLst>
                </a:gridCol>
              </a:tblGrid>
              <a:tr h="462972">
                <a:tc>
                  <a:txBody>
                    <a:bodyPr/>
                    <a:lstStyle/>
                    <a:p>
                      <a:r>
                        <a:rPr lang="en-US" sz="1600" kern="1200" dirty="0">
                          <a:solidFill>
                            <a:schemeClr val="dk1"/>
                          </a:solidFill>
                          <a:latin typeface="Congenial" panose="02000503040000020004" pitchFamily="2" charset="0"/>
                          <a:ea typeface="+mn-ea"/>
                          <a:cs typeface="+mn-cs"/>
                        </a:rPr>
                        <a:t>Task 1:</a:t>
                      </a:r>
                    </a:p>
                  </a:txBody>
                  <a:tcPr>
                    <a:solidFill>
                      <a:schemeClr val="accent2">
                        <a:lumMod val="20000"/>
                        <a:lumOff val="80000"/>
                      </a:schemeClr>
                    </a:solidFill>
                  </a:tcPr>
                </a:tc>
                <a:tc>
                  <a:txBody>
                    <a:bodyPr/>
                    <a:lstStyle/>
                    <a:p>
                      <a:r>
                        <a:rPr lang="en-US" sz="1600" kern="1200" dirty="0">
                          <a:solidFill>
                            <a:schemeClr val="dk1"/>
                          </a:solidFill>
                          <a:latin typeface="Congenial" panose="02000503040000020004" pitchFamily="2" charset="0"/>
                          <a:ea typeface="+mn-ea"/>
                          <a:cs typeface="+mn-cs"/>
                        </a:rPr>
                        <a:t>Task 2:</a:t>
                      </a:r>
                    </a:p>
                  </a:txBody>
                  <a:tcPr>
                    <a:solidFill>
                      <a:srgbClr val="FFCCFF"/>
                    </a:solidFill>
                  </a:tcPr>
                </a:tc>
                <a:extLst>
                  <a:ext uri="{0D108BD9-81ED-4DB2-BD59-A6C34878D82A}">
                    <a16:rowId xmlns:a16="http://schemas.microsoft.com/office/drawing/2014/main" val="3153625569"/>
                  </a:ext>
                </a:extLst>
              </a:tr>
              <a:tr h="947057">
                <a:tc rowSpan="5">
                  <a:txBody>
                    <a:bodyPr/>
                    <a:lstStyle/>
                    <a:p>
                      <a:r>
                        <a:rPr lang="en-US" sz="1600" b="1" kern="1200">
                          <a:solidFill>
                            <a:schemeClr val="dk1"/>
                          </a:solidFill>
                          <a:effectLst/>
                          <a:latin typeface="Congenial" panose="02000503040000020004" pitchFamily="2" charset="0"/>
                          <a:ea typeface="+mn-ea"/>
                          <a:cs typeface="+mn-cs"/>
                        </a:rPr>
                        <a:t>Multiple Choice Activity:</a:t>
                      </a:r>
                      <a:br>
                        <a:rPr lang="en-US" sz="1600" b="1" kern="1200">
                          <a:solidFill>
                            <a:schemeClr val="dk1"/>
                          </a:solidFill>
                          <a:effectLst/>
                          <a:latin typeface="Congenial" panose="02000503040000020004" pitchFamily="2" charset="0"/>
                          <a:ea typeface="+mn-ea"/>
                          <a:cs typeface="+mn-cs"/>
                        </a:rPr>
                      </a:br>
                      <a:r>
                        <a:rPr lang="en-US" sz="1600" b="1" kern="1200">
                          <a:solidFill>
                            <a:schemeClr val="dk1"/>
                          </a:solidFill>
                          <a:effectLst/>
                          <a:latin typeface="Congenial" panose="02000503040000020004" pitchFamily="2" charset="0"/>
                          <a:ea typeface="+mn-ea"/>
                          <a:cs typeface="+mn-cs"/>
                        </a:rPr>
                        <a:t>Read each question and circle the best answer.</a:t>
                      </a:r>
                    </a:p>
                    <a:p>
                      <a:endParaRPr lang="en-US" sz="1600" b="1" kern="1200">
                        <a:solidFill>
                          <a:schemeClr val="dk1"/>
                        </a:solidFill>
                        <a:effectLst/>
                        <a:latin typeface="Congenial" panose="02000503040000020004" pitchFamily="2" charset="0"/>
                        <a:ea typeface="+mn-ea"/>
                        <a:cs typeface="+mn-cs"/>
                      </a:endParaRPr>
                    </a:p>
                    <a:p>
                      <a:r>
                        <a:rPr lang="en-US" sz="1600" b="1">
                          <a:latin typeface="Congenial" panose="02000503040000020004" pitchFamily="2" charset="0"/>
                        </a:rPr>
                        <a:t>Question 1:</a:t>
                      </a:r>
                      <a:r>
                        <a:rPr lang="en-US" sz="1600">
                          <a:latin typeface="Congenial" panose="02000503040000020004" pitchFamily="2" charset="0"/>
                        </a:rPr>
                        <a:t> Which sentence shows life in the past?</a:t>
                      </a:r>
                      <a:br>
                        <a:rPr lang="en-US" sz="1600">
                          <a:latin typeface="Congenial" panose="02000503040000020004" pitchFamily="2" charset="0"/>
                        </a:rPr>
                      </a:br>
                      <a:r>
                        <a:rPr lang="en-US" sz="1600">
                          <a:latin typeface="Congenial" panose="02000503040000020004" pitchFamily="2" charset="0"/>
                        </a:rPr>
                        <a:t>a) “There were no phones, no computers, and electricity was rare.” </a:t>
                      </a:r>
                      <a:br>
                        <a:rPr lang="en-US" sz="1600">
                          <a:latin typeface="Congenial" panose="02000503040000020004" pitchFamily="2" charset="0"/>
                        </a:rPr>
                      </a:br>
                      <a:r>
                        <a:rPr lang="en-US" sz="1600">
                          <a:latin typeface="Congenial" panose="02000503040000020004" pitchFamily="2" charset="0"/>
                        </a:rPr>
                        <a:t>b) “I love playing games on my phone.”</a:t>
                      </a:r>
                      <a:br>
                        <a:rPr lang="en-US" sz="1600">
                          <a:latin typeface="Congenial" panose="02000503040000020004" pitchFamily="2" charset="0"/>
                        </a:rPr>
                      </a:br>
                      <a:r>
                        <a:rPr lang="en-US" sz="1600">
                          <a:latin typeface="Congenial" panose="02000503040000020004" pitchFamily="2" charset="0"/>
                        </a:rPr>
                        <a:t>c) “We visited the city mall.”</a:t>
                      </a:r>
                      <a:br>
                        <a:rPr lang="en-US" sz="1600">
                          <a:latin typeface="Congenial" panose="02000503040000020004" pitchFamily="2" charset="0"/>
                        </a:rPr>
                      </a:br>
                      <a:br>
                        <a:rPr lang="en-US" sz="1600">
                          <a:latin typeface="Congenial" panose="02000503040000020004" pitchFamily="2" charset="0"/>
                        </a:rPr>
                      </a:br>
                      <a:r>
                        <a:rPr lang="en-US" sz="1600" b="1">
                          <a:latin typeface="Congenial" panose="02000503040000020004" pitchFamily="2" charset="0"/>
                        </a:rPr>
                        <a:t>Question 2:</a:t>
                      </a:r>
                      <a:r>
                        <a:rPr lang="en-US" sz="1600">
                          <a:latin typeface="Congenial" panose="02000503040000020004" pitchFamily="2" charset="0"/>
                        </a:rPr>
                        <a:t> Which quote shows how the narrator feels?</a:t>
                      </a:r>
                      <a:br>
                        <a:rPr lang="en-US" sz="1600">
                          <a:latin typeface="Congenial" panose="02000503040000020004" pitchFamily="2" charset="0"/>
                        </a:rPr>
                      </a:br>
                      <a:r>
                        <a:rPr lang="en-US" sz="1600">
                          <a:latin typeface="Congenial" panose="02000503040000020004" pitchFamily="2" charset="0"/>
                        </a:rPr>
                        <a:t>a) “I felt grateful for the comforts of my modern life.” </a:t>
                      </a:r>
                      <a:br>
                        <a:rPr lang="en-US" sz="1600">
                          <a:latin typeface="Congenial" panose="02000503040000020004" pitchFamily="2" charset="0"/>
                        </a:rPr>
                      </a:br>
                      <a:r>
                        <a:rPr lang="en-US" sz="1600">
                          <a:latin typeface="Congenial" panose="02000503040000020004" pitchFamily="2" charset="0"/>
                        </a:rPr>
                        <a:t>b) “I wanted to move to the village.”</a:t>
                      </a:r>
                      <a:br>
                        <a:rPr lang="en-US" sz="1600">
                          <a:latin typeface="Congenial" panose="02000503040000020004" pitchFamily="2" charset="0"/>
                        </a:rPr>
                      </a:br>
                      <a:r>
                        <a:rPr lang="en-US" sz="1600">
                          <a:latin typeface="Congenial" panose="02000503040000020004" pitchFamily="2" charset="0"/>
                        </a:rPr>
                        <a:t>c) “The letter was torn and old.”</a:t>
                      </a:r>
                      <a:br>
                        <a:rPr lang="en-US" sz="1600" kern="1200">
                          <a:solidFill>
                            <a:schemeClr val="dk1"/>
                          </a:solidFill>
                          <a:effectLst/>
                          <a:latin typeface="Congenial" panose="02000503040000020004" pitchFamily="2" charset="0"/>
                          <a:ea typeface="+mn-ea"/>
                          <a:cs typeface="+mn-cs"/>
                        </a:rPr>
                      </a:br>
                      <a:br>
                        <a:rPr lang="en-US" sz="1600" b="1" kern="1200">
                          <a:solidFill>
                            <a:schemeClr val="dk1"/>
                          </a:solidFill>
                          <a:effectLst/>
                          <a:latin typeface="Congenial" panose="02000503040000020004" pitchFamily="2" charset="0"/>
                          <a:ea typeface="+mn-ea"/>
                          <a:cs typeface="+mn-cs"/>
                        </a:rPr>
                      </a:br>
                      <a:endParaRPr lang="en-US" sz="1600" kern="1200">
                        <a:solidFill>
                          <a:schemeClr val="dk1"/>
                        </a:solidFill>
                        <a:latin typeface="Congenial" panose="02000503040000020004" pitchFamily="2" charset="0"/>
                        <a:ea typeface="+mn-ea"/>
                        <a:cs typeface="+mn-cs"/>
                      </a:endParaRPr>
                    </a:p>
                  </a:txBody>
                  <a:tcPr>
                    <a:solidFill>
                      <a:schemeClr val="accent2">
                        <a:lumMod val="20000"/>
                        <a:lumOff val="80000"/>
                      </a:schemeClr>
                    </a:solidFill>
                  </a:tcPr>
                </a:tc>
                <a:tc>
                  <a:txBody>
                    <a:bodyPr/>
                    <a:lstStyle/>
                    <a:p>
                      <a:r>
                        <a:rPr lang="en-US" sz="1600" b="1">
                          <a:latin typeface="Congenial" panose="02000503040000020004" pitchFamily="2" charset="0"/>
                        </a:rPr>
                        <a:t>Copy and complete the sentences: </a:t>
                      </a:r>
                    </a:p>
                    <a:p>
                      <a:endParaRPr lang="en-US" sz="1600">
                        <a:latin typeface="Congenial" panose="02000503040000020004" pitchFamily="2" charset="0"/>
                      </a:endParaRPr>
                    </a:p>
                    <a:p>
                      <a:pPr marL="0" indent="0">
                        <a:buNone/>
                      </a:pPr>
                      <a:r>
                        <a:rPr lang="en-US" sz="1600">
                          <a:latin typeface="Congenial" panose="02000503040000020004" pitchFamily="2" charset="0"/>
                        </a:rPr>
                        <a:t>The narrator felt ___________ because _____________which shows ____________.</a:t>
                      </a:r>
                    </a:p>
                    <a:p>
                      <a:pPr marL="0" indent="0">
                        <a:buNone/>
                      </a:pPr>
                      <a:r>
                        <a:rPr lang="en-US" sz="1600">
                          <a:latin typeface="Congenial" panose="02000503040000020004" pitchFamily="2" charset="0"/>
                        </a:rPr>
                        <a:t>This makes me think _______________.</a:t>
                      </a:r>
                      <a:br>
                        <a:rPr lang="en-US" sz="1600" kern="1200">
                          <a:solidFill>
                            <a:schemeClr val="dk1"/>
                          </a:solidFill>
                          <a:effectLst/>
                          <a:latin typeface="Congenial" panose="02000503040000020004" pitchFamily="2" charset="0"/>
                          <a:ea typeface="+mn-ea"/>
                          <a:cs typeface="+mn-cs"/>
                        </a:rPr>
                      </a:br>
                      <a:endParaRPr lang="en-US" sz="1600" kern="1200">
                        <a:solidFill>
                          <a:schemeClr val="dk1"/>
                        </a:solidFill>
                        <a:latin typeface="Congenial" panose="02000503040000020004" pitchFamily="2" charset="0"/>
                        <a:ea typeface="+mn-ea"/>
                        <a:cs typeface="+mn-cs"/>
                      </a:endParaRPr>
                    </a:p>
                  </a:txBody>
                  <a:tcPr>
                    <a:solidFill>
                      <a:srgbClr val="FFCCFF"/>
                    </a:solidFill>
                  </a:tcPr>
                </a:tc>
                <a:extLst>
                  <a:ext uri="{0D108BD9-81ED-4DB2-BD59-A6C34878D82A}">
                    <a16:rowId xmlns:a16="http://schemas.microsoft.com/office/drawing/2014/main" val="1432621142"/>
                  </a:ext>
                </a:extLst>
              </a:tr>
              <a:tr h="568798">
                <a:tc vMerge="1">
                  <a:txBody>
                    <a:bodyPr/>
                    <a:lstStyle/>
                    <a:p>
                      <a:endParaRPr lang="en-US" sz="1800" kern="1200">
                        <a:solidFill>
                          <a:schemeClr val="dk1"/>
                        </a:solidFill>
                        <a:latin typeface="Congenial" panose="02000503040000020004" pitchFamily="2" charset="0"/>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Congenial" panose="02000503040000020004" pitchFamily="2" charset="0"/>
                          <a:ea typeface="+mn-ea"/>
                          <a:cs typeface="+mn-cs"/>
                        </a:rPr>
                        <a:t>Task 3:</a:t>
                      </a:r>
                    </a:p>
                  </a:txBody>
                  <a:tcPr>
                    <a:solidFill>
                      <a:schemeClr val="accent6">
                        <a:lumMod val="20000"/>
                        <a:lumOff val="80000"/>
                      </a:schemeClr>
                    </a:solidFill>
                  </a:tcPr>
                </a:tc>
                <a:extLst>
                  <a:ext uri="{0D108BD9-81ED-4DB2-BD59-A6C34878D82A}">
                    <a16:rowId xmlns:a16="http://schemas.microsoft.com/office/drawing/2014/main" val="329854649"/>
                  </a:ext>
                </a:extLst>
              </a:tr>
              <a:tr h="929774">
                <a:tc vMerge="1">
                  <a:txBody>
                    <a:bodyPr/>
                    <a:lstStyle/>
                    <a:p>
                      <a:endParaRPr lang="en-US" sz="1800" kern="1200">
                        <a:solidFill>
                          <a:schemeClr val="dk1"/>
                        </a:solidFill>
                        <a:latin typeface="Congenial" panose="02000503040000020004" pitchFamily="2" charset="0"/>
                        <a:ea typeface="+mn-ea"/>
                        <a:cs typeface="+mn-cs"/>
                      </a:endParaRPr>
                    </a:p>
                  </a:txBody>
                  <a:tcPr>
                    <a:solidFill>
                      <a:schemeClr val="bg1"/>
                    </a:solidFill>
                  </a:tcPr>
                </a:tc>
                <a:tc>
                  <a:txBody>
                    <a:bodyPr/>
                    <a:lstStyle/>
                    <a:p>
                      <a:r>
                        <a:rPr lang="en-US" sz="1600">
                          <a:latin typeface="Congenial" panose="02000503040000020004" pitchFamily="2" charset="0"/>
                        </a:rPr>
                        <a:t>1. What does the narrator learn from reading the letter?</a:t>
                      </a:r>
                    </a:p>
                    <a:p>
                      <a:r>
                        <a:rPr lang="en-US" sz="1600">
                          <a:latin typeface="Congenial" panose="02000503040000020004" pitchFamily="2" charset="0"/>
                        </a:rPr>
                        <a:t>2. How does the story show the connection between the past and present?</a:t>
                      </a:r>
                    </a:p>
                    <a:p>
                      <a:r>
                        <a:rPr lang="en-US" sz="1600">
                          <a:latin typeface="Congenial" panose="02000503040000020004" pitchFamily="2" charset="0"/>
                        </a:rPr>
                        <a:t>3. Why do you think the author included old and new experiences?</a:t>
                      </a:r>
                      <a:endParaRPr lang="en-US" sz="1600" b="1" kern="1200">
                        <a:solidFill>
                          <a:schemeClr val="dk1"/>
                        </a:solidFill>
                        <a:latin typeface="Congenial" panose="02000503040000020004" pitchFamily="2" charset="0"/>
                        <a:ea typeface="+mn-ea"/>
                        <a:cs typeface="+mn-cs"/>
                      </a:endParaRPr>
                    </a:p>
                  </a:txBody>
                  <a:tcPr>
                    <a:solidFill>
                      <a:schemeClr val="accent6">
                        <a:lumMod val="20000"/>
                        <a:lumOff val="80000"/>
                      </a:schemeClr>
                    </a:solidFill>
                  </a:tcPr>
                </a:tc>
                <a:extLst>
                  <a:ext uri="{0D108BD9-81ED-4DB2-BD59-A6C34878D82A}">
                    <a16:rowId xmlns:a16="http://schemas.microsoft.com/office/drawing/2014/main" val="463835881"/>
                  </a:ext>
                </a:extLst>
              </a:tr>
              <a:tr h="257918">
                <a:tc vMerge="1">
                  <a:txBody>
                    <a:bodyPr/>
                    <a:lstStyle/>
                    <a:p>
                      <a:endParaRPr lang="en-AE"/>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Congenial" panose="02000503040000020004" pitchFamily="2" charset="0"/>
                          <a:ea typeface="+mn-ea"/>
                          <a:cs typeface="+mn-cs"/>
                        </a:rPr>
                        <a:t>Challenge:</a:t>
                      </a:r>
                    </a:p>
                    <a:p>
                      <a:endParaRPr lang="en-US" sz="1600" kern="1200" dirty="0">
                        <a:solidFill>
                          <a:schemeClr val="dk1"/>
                        </a:solidFill>
                        <a:latin typeface="Congenial" panose="02000503040000020004" pitchFamily="2" charset="0"/>
                        <a:ea typeface="+mn-ea"/>
                        <a:cs typeface="+mn-cs"/>
                      </a:endParaRPr>
                    </a:p>
                  </a:txBody>
                  <a:tcPr>
                    <a:solidFill>
                      <a:schemeClr val="accent1">
                        <a:lumMod val="20000"/>
                        <a:lumOff val="80000"/>
                      </a:schemeClr>
                    </a:solidFill>
                  </a:tcPr>
                </a:tc>
                <a:extLst>
                  <a:ext uri="{0D108BD9-81ED-4DB2-BD59-A6C34878D82A}">
                    <a16:rowId xmlns:a16="http://schemas.microsoft.com/office/drawing/2014/main" val="4134675548"/>
                  </a:ext>
                </a:extLst>
              </a:tr>
              <a:tr h="0">
                <a:tc vMerge="1">
                  <a:txBody>
                    <a:bodyPr/>
                    <a:lstStyle/>
                    <a:p>
                      <a:endParaRPr lang="en-US" sz="1800" kern="1200">
                        <a:solidFill>
                          <a:schemeClr val="dk1"/>
                        </a:solidFill>
                        <a:latin typeface="Congenial" panose="02000503040000020004" pitchFamily="2" charset="0"/>
                        <a:ea typeface="+mn-ea"/>
                        <a:cs typeface="+mn-cs"/>
                      </a:endParaRPr>
                    </a:p>
                  </a:txBody>
                  <a:tcPr>
                    <a:solidFill>
                      <a:schemeClr val="bg1"/>
                    </a:solidFill>
                  </a:tcPr>
                </a:tc>
                <a:tc>
                  <a:txBody>
                    <a:bodyPr/>
                    <a:lstStyle/>
                    <a:p>
                      <a:r>
                        <a:rPr lang="en-US" sz="1600" b="1" dirty="0">
                          <a:latin typeface="Congenial" panose="02000503040000020004" pitchFamily="2" charset="0"/>
                        </a:rPr>
                        <a:t>Prompt:</a:t>
                      </a:r>
                      <a:r>
                        <a:rPr lang="en-US" sz="1600" dirty="0">
                          <a:latin typeface="Congenial" panose="02000503040000020004" pitchFamily="2" charset="0"/>
                        </a:rPr>
                        <a:t> Write one well-developed paragraph (5–6 sentences).</a:t>
                      </a:r>
                      <a:br>
                        <a:rPr lang="en-US" sz="1600" dirty="0">
                          <a:latin typeface="Congenial" panose="02000503040000020004" pitchFamily="2" charset="0"/>
                        </a:rPr>
                      </a:br>
                      <a:r>
                        <a:rPr lang="en-US" sz="1600" dirty="0">
                          <a:latin typeface="Congenial" panose="02000503040000020004" pitchFamily="2" charset="0"/>
                        </a:rPr>
                        <a:t>Explain how the narrator’s feelings about the past change their understanding of the present. Include </a:t>
                      </a:r>
                      <a:r>
                        <a:rPr lang="en-US" sz="1600" b="1" dirty="0">
                          <a:latin typeface="Congenial" panose="02000503040000020004" pitchFamily="2" charset="0"/>
                        </a:rPr>
                        <a:t>two pieces of text evidence</a:t>
                      </a:r>
                      <a:r>
                        <a:rPr lang="en-US" sz="1600" dirty="0">
                          <a:latin typeface="Congenial" panose="02000503040000020004" pitchFamily="2" charset="0"/>
                        </a:rPr>
                        <a:t> and explain what lesson the narrator learns.</a:t>
                      </a:r>
                      <a:br>
                        <a:rPr lang="en-US" sz="1600" dirty="0">
                          <a:latin typeface="Congenial" panose="02000503040000020004" pitchFamily="2" charset="0"/>
                        </a:rPr>
                      </a:br>
                      <a:r>
                        <a:rPr lang="en-US" sz="1600" b="1" dirty="0">
                          <a:latin typeface="Congenial" panose="02000503040000020004" pitchFamily="2" charset="0"/>
                        </a:rPr>
                        <a:t>Sentence starters (optional):</a:t>
                      </a:r>
                      <a:br>
                        <a:rPr lang="en-US" sz="1600" dirty="0">
                          <a:latin typeface="Congenial" panose="02000503040000020004" pitchFamily="2" charset="0"/>
                        </a:rPr>
                      </a:br>
                      <a:r>
                        <a:rPr lang="en-US" sz="1600" dirty="0">
                          <a:latin typeface="Congenial" panose="02000503040000020004" pitchFamily="2" charset="0"/>
                        </a:rPr>
                        <a:t>– In the story, the narrator realizes </a:t>
                      </a:r>
                      <a:r>
                        <a:rPr lang="en-US" sz="1600" b="1" i="1" dirty="0">
                          <a:latin typeface="Congenial" panose="02000503040000020004" pitchFamily="2" charset="0"/>
                        </a:rPr>
                        <a:t>.&lt;</a:t>
                      </a:r>
                      <a:r>
                        <a:rPr lang="en-US" sz="1600" b="1" i="1" dirty="0" err="1">
                          <a:latin typeface="Congenial" panose="02000503040000020004" pitchFamily="2" charset="0"/>
                        </a:rPr>
                        <a:t>br</a:t>
                      </a:r>
                      <a:r>
                        <a:rPr lang="en-US" sz="1600" b="1" i="1" dirty="0">
                          <a:latin typeface="Congenial" panose="02000503040000020004" pitchFamily="2" charset="0"/>
                        </a:rPr>
                        <a:t>&gt;– The quote “</a:t>
                      </a:r>
                      <a:r>
                        <a:rPr lang="en-US" sz="1600" dirty="0">
                          <a:latin typeface="Congenial" panose="02000503040000020004" pitchFamily="2" charset="0"/>
                        </a:rPr>
                        <a:t>” shows ___.</a:t>
                      </a:r>
                      <a:br>
                        <a:rPr lang="en-US" sz="1600" dirty="0">
                          <a:latin typeface="Congenial" panose="02000503040000020004" pitchFamily="2" charset="0"/>
                        </a:rPr>
                      </a:br>
                      <a:r>
                        <a:rPr lang="en-US" sz="1600" dirty="0">
                          <a:latin typeface="Congenial" panose="02000503040000020004" pitchFamily="2" charset="0"/>
                        </a:rPr>
                        <a:t>– This teaches the reader ___ about appreciating the past. </a:t>
                      </a:r>
                      <a:endParaRPr lang="en-US" sz="1600" kern="1200" dirty="0">
                        <a:solidFill>
                          <a:schemeClr val="dk1"/>
                        </a:solidFill>
                        <a:latin typeface="Congenial" panose="02000503040000020004" pitchFamily="2" charset="0"/>
                        <a:ea typeface="+mn-ea"/>
                        <a:cs typeface="+mn-cs"/>
                      </a:endParaRPr>
                    </a:p>
                  </a:txBody>
                  <a:tcPr>
                    <a:solidFill>
                      <a:schemeClr val="accent1">
                        <a:lumMod val="20000"/>
                        <a:lumOff val="80000"/>
                      </a:schemeClr>
                    </a:solidFill>
                  </a:tcPr>
                </a:tc>
                <a:extLst>
                  <a:ext uri="{0D108BD9-81ED-4DB2-BD59-A6C34878D82A}">
                    <a16:rowId xmlns:a16="http://schemas.microsoft.com/office/drawing/2014/main" val="1804530183"/>
                  </a:ext>
                </a:extLst>
              </a:tr>
            </a:tbl>
          </a:graphicData>
        </a:graphic>
      </p:graphicFrame>
      <p:sp>
        <p:nvSpPr>
          <p:cNvPr id="2" name="Rectangle: Rounded Corners 1">
            <a:extLst>
              <a:ext uri="{FF2B5EF4-FFF2-40B4-BE49-F238E27FC236}">
                <a16:creationId xmlns:a16="http://schemas.microsoft.com/office/drawing/2014/main" id="{5C6234E1-1D61-BD98-0163-23792B5ACAAC}"/>
              </a:ext>
            </a:extLst>
          </p:cNvPr>
          <p:cNvSpPr/>
          <p:nvPr/>
        </p:nvSpPr>
        <p:spPr>
          <a:xfrm>
            <a:off x="3616657" y="155539"/>
            <a:ext cx="8449301" cy="587058"/>
          </a:xfrm>
          <a:prstGeom prst="roundRect">
            <a:avLst/>
          </a:prstGeom>
        </p:spPr>
        <p:style>
          <a:lnRef idx="1">
            <a:schemeClr val="accent2"/>
          </a:lnRef>
          <a:fillRef idx="2">
            <a:schemeClr val="accent2"/>
          </a:fillRef>
          <a:effectRef idx="1">
            <a:schemeClr val="accent2"/>
          </a:effectRef>
          <a:fontRef idx="minor">
            <a:schemeClr val="dk1"/>
          </a:fontRef>
        </p:style>
        <p:txBody>
          <a:bodyPr lIns="91440" tIns="45720" rIns="91440" bIns="45720" rtlCol="0" anchor="ctr"/>
          <a:lstStyle/>
          <a:p>
            <a:endParaRPr lang="en-AE" b="1">
              <a:solidFill>
                <a:schemeClr val="tx1"/>
              </a:solidFill>
              <a:latin typeface="Congenial" panose="02000503040000020004" pitchFamily="2" charset="0"/>
            </a:endParaRPr>
          </a:p>
          <a:p>
            <a:r>
              <a:rPr lang="en-AE" b="1">
                <a:solidFill>
                  <a:schemeClr val="tx1"/>
                </a:solidFill>
                <a:latin typeface="Congenial" panose="02000503040000020004" pitchFamily="2" charset="0"/>
              </a:rPr>
              <a:t>LO:</a:t>
            </a:r>
            <a:r>
              <a:rPr lang="en-US" b="1">
                <a:solidFill>
                  <a:schemeClr val="tx1"/>
                </a:solidFill>
                <a:latin typeface="Congenial" panose="02000503040000020004" pitchFamily="2" charset="0"/>
              </a:rPr>
              <a:t>Connect</a:t>
            </a:r>
            <a:r>
              <a:rPr lang="en-US" b="1">
                <a:latin typeface="Congenial" panose="02000503040000020004" pitchFamily="2" charset="0"/>
              </a:rPr>
              <a:t> ideas about the past and present by citing evidence from the story “A Letter to Grandmother”</a:t>
            </a:r>
          </a:p>
          <a:p>
            <a:endParaRPr lang="en-AE">
              <a:solidFill>
                <a:schemeClr val="tx1"/>
              </a:solidFill>
              <a:latin typeface="Congenial" panose="02000503040000020004" pitchFamily="2" charset="0"/>
            </a:endParaRPr>
          </a:p>
        </p:txBody>
      </p:sp>
    </p:spTree>
    <p:extLst>
      <p:ext uri="{BB962C8B-B14F-4D97-AF65-F5344CB8AC3E}">
        <p14:creationId xmlns:p14="http://schemas.microsoft.com/office/powerpoint/2010/main" val="111982440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029162FFFB2F40B2DEA5892103B8EF" ma:contentTypeVersion="13" ma:contentTypeDescription="Create a new document." ma:contentTypeScope="" ma:versionID="a5db657ab5b91449fe01847544672d73">
  <xsd:schema xmlns:xsd="http://www.w3.org/2001/XMLSchema" xmlns:xs="http://www.w3.org/2001/XMLSchema" xmlns:p="http://schemas.microsoft.com/office/2006/metadata/properties" xmlns:ns2="5c5e75db-5067-4b85-9e6f-af3be01b37fc" xmlns:ns3="4f34c181-fe78-4b50-b89f-9207be5cf80f" targetNamespace="http://schemas.microsoft.com/office/2006/metadata/properties" ma:root="true" ma:fieldsID="307ab6ae0dc7982a2f3c5cc1e9a56852" ns2:_="" ns3:_="">
    <xsd:import namespace="5c5e75db-5067-4b85-9e6f-af3be01b37fc"/>
    <xsd:import namespace="4f34c181-fe78-4b50-b89f-9207be5cf80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MediaServiceBillingMetadata"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e75db-5067-4b85-9e6f-af3be01b37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5" nillable="true" ma:displayName="MediaServiceBillingMetadata" ma:hidden="true" ma:internalName="MediaServiceBillingMetadata"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2ce25c4-9eae-412e-afce-509ca5bbcdb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34c181-fe78-4b50-b89f-9207be5cf80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cce129c-599d-487e-8d20-c1c004bf7a1c}" ma:internalName="TaxCatchAll" ma:showField="CatchAllData" ma:web="4f34c181-fe78-4b50-b89f-9207be5cf8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c5e75db-5067-4b85-9e6f-af3be01b37fc">
      <Terms xmlns="http://schemas.microsoft.com/office/infopath/2007/PartnerControls"/>
    </lcf76f155ced4ddcb4097134ff3c332f>
    <TaxCatchAll xmlns="4f34c181-fe78-4b50-b89f-9207be5cf80f" xsi:nil="true"/>
  </documentManagement>
</p:properties>
</file>

<file path=customXml/itemProps1.xml><?xml version="1.0" encoding="utf-8"?>
<ds:datastoreItem xmlns:ds="http://schemas.openxmlformats.org/officeDocument/2006/customXml" ds:itemID="{B2D9F476-D803-4A88-90AF-3D3B60315054}">
  <ds:schemaRefs>
    <ds:schemaRef ds:uri="4f34c181-fe78-4b50-b89f-9207be5cf80f"/>
    <ds:schemaRef ds:uri="5c5e75db-5067-4b85-9e6f-af3be01b37f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DE64E0-8887-4FFC-8E81-8B43118F5B2B}">
  <ds:schemaRefs>
    <ds:schemaRef ds:uri="http://schemas.microsoft.com/sharepoint/v3/contenttype/forms"/>
  </ds:schemaRefs>
</ds:datastoreItem>
</file>

<file path=customXml/itemProps3.xml><?xml version="1.0" encoding="utf-8"?>
<ds:datastoreItem xmlns:ds="http://schemas.openxmlformats.org/officeDocument/2006/customXml" ds:itemID="{0826B506-98E3-495B-9CAB-3841CD8C606A}">
  <ds:schemaRefs>
    <ds:schemaRef ds:uri="4f34c181-fe78-4b50-b89f-9207be5cf80f"/>
    <ds:schemaRef ds:uri="5c5e75db-5067-4b85-9e6f-af3be01b37fc"/>
    <ds:schemaRef ds:uri="a9cdb810-722e-41a6-a3ba-e2cff863bff1"/>
    <ds:schemaRef ds:uri="c7c507c3-92ab-476d-b7ee-29149ea82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1d4ad205-f61e-404c-9c5a-80c28e78ac38}" enabled="0" method="" siteId="{1d4ad205-f61e-404c-9c5a-80c28e78ac38}" removed="1"/>
</clbl:labelList>
</file>

<file path=docProps/app.xml><?xml version="1.0" encoding="utf-8"?>
<Properties xmlns="http://schemas.openxmlformats.org/officeDocument/2006/extended-properties" xmlns:vt="http://schemas.openxmlformats.org/officeDocument/2006/docPropsVTypes">
  <TotalTime>0</TotalTime>
  <Words>1511</Words>
  <Application>Microsoft Macintosh PowerPoint</Application>
  <PresentationFormat>Widescreen</PresentationFormat>
  <Paragraphs>174</Paragraphs>
  <Slides>11</Slides>
  <Notes>9</Notes>
  <HiddenSlides>0</HiddenSlides>
  <MMClips>4</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Arial</vt:lpstr>
      <vt:lpstr>Calibri</vt:lpstr>
      <vt:lpstr>Calibri Light</vt:lpstr>
      <vt:lpstr>Cambria</vt:lpstr>
      <vt:lpstr>Congenial</vt:lpstr>
      <vt:lpstr>Georgia</vt:lpstr>
      <vt:lpstr>Helvetica</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Desirae Henry</dc:creator>
  <cp:lastModifiedBy>saraelgamal1988@outlook.com</cp:lastModifiedBy>
  <cp:revision>3</cp:revision>
  <dcterms:created xsi:type="dcterms:W3CDTF">2023-11-21T05:33:34Z</dcterms:created>
  <dcterms:modified xsi:type="dcterms:W3CDTF">2025-10-29T00:16:15Z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0x0101009E029162FFFB2F40B2DEA5892103B8EF</vt:lpwstr>
  </property>
  <property fmtid="{D5CDD505-2E9C-101B-9397-08002B2CF9AE}" pid="3" name="MediaServiceImageTags">
    <vt:lpwstr/>
  </property>
</Properties>
</file>