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4" r:id="rId1"/>
  </p:sldMasterIdLst>
  <p:sldIdLst>
    <p:sldId id="257" r:id="rId2"/>
    <p:sldId id="299" r:id="rId3"/>
    <p:sldId id="292" r:id="rId4"/>
    <p:sldId id="285" r:id="rId5"/>
    <p:sldId id="270" r:id="rId6"/>
    <p:sldId id="279" r:id="rId7"/>
    <p:sldId id="281" r:id="rId8"/>
    <p:sldId id="291" r:id="rId9"/>
    <p:sldId id="295" r:id="rId10"/>
    <p:sldId id="297" r:id="rId11"/>
    <p:sldId id="294" r:id="rId12"/>
    <p:sldId id="298" r:id="rId13"/>
    <p:sldId id="286" r:id="rId14"/>
    <p:sldId id="27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7364-2371-4BD4-B178-B7863FA4AB54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60A7D-3204-4DCD-91FE-9E5798EB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68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7364-2371-4BD4-B178-B7863FA4AB54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60A7D-3204-4DCD-91FE-9E5798EB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98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7364-2371-4BD4-B178-B7863FA4AB54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60A7D-3204-4DCD-91FE-9E5798EB99A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2450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7364-2371-4BD4-B178-B7863FA4AB54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60A7D-3204-4DCD-91FE-9E5798EB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05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7364-2371-4BD4-B178-B7863FA4AB54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60A7D-3204-4DCD-91FE-9E5798EB99A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4892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7364-2371-4BD4-B178-B7863FA4AB54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60A7D-3204-4DCD-91FE-9E5798EB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7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7364-2371-4BD4-B178-B7863FA4AB54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60A7D-3204-4DCD-91FE-9E5798EB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47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7364-2371-4BD4-B178-B7863FA4AB54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60A7D-3204-4DCD-91FE-9E5798EB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17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7364-2371-4BD4-B178-B7863FA4AB54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60A7D-3204-4DCD-91FE-9E5798EB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96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7364-2371-4BD4-B178-B7863FA4AB54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60A7D-3204-4DCD-91FE-9E5798EB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7364-2371-4BD4-B178-B7863FA4AB54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60A7D-3204-4DCD-91FE-9E5798EB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753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7364-2371-4BD4-B178-B7863FA4AB54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60A7D-3204-4DCD-91FE-9E5798EB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499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7364-2371-4BD4-B178-B7863FA4AB54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60A7D-3204-4DCD-91FE-9E5798EB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18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7364-2371-4BD4-B178-B7863FA4AB54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60A7D-3204-4DCD-91FE-9E5798EB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7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7364-2371-4BD4-B178-B7863FA4AB54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60A7D-3204-4DCD-91FE-9E5798EB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170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7364-2371-4BD4-B178-B7863FA4AB54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60A7D-3204-4DCD-91FE-9E5798EB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74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37364-2371-4BD4-B178-B7863FA4AB54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9F60A7D-3204-4DCD-91FE-9E5798EB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882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  <p:sldLayoutId id="2147483916" r:id="rId12"/>
    <p:sldLayoutId id="2147483917" r:id="rId13"/>
    <p:sldLayoutId id="2147483918" r:id="rId14"/>
    <p:sldLayoutId id="2147483919" r:id="rId15"/>
    <p:sldLayoutId id="214748392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cancer-genetic-mutation.herokuapp.com/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3.0/" TargetMode="External"/><Relationship Id="rId2" Type="http://schemas.openxmlformats.org/officeDocument/2006/relationships/hyperlink" Target="https://commons.wikimedia.org/wiki/File:FAQ_icon.svg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3F4232-E29B-4150-A845-B280FF755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4791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38D9469-F27A-482A-B76A-B1ADA21487EB}"/>
              </a:ext>
            </a:extLst>
          </p:cNvPr>
          <p:cNvSpPr/>
          <p:nvPr/>
        </p:nvSpPr>
        <p:spPr>
          <a:xfrm>
            <a:off x="8468748" y="3016622"/>
            <a:ext cx="382964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By: Reema Ratnani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1726BF-E4C6-49E5-B12C-E5FC50094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7416" y="3666451"/>
            <a:ext cx="1697920" cy="27000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6A654B1-A97E-493E-9B6E-120A6B52EC28}"/>
              </a:ext>
            </a:extLst>
          </p:cNvPr>
          <p:cNvSpPr/>
          <p:nvPr/>
        </p:nvSpPr>
        <p:spPr>
          <a:xfrm>
            <a:off x="386293" y="1200740"/>
            <a:ext cx="4115999" cy="415498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NATURAL </a:t>
            </a:r>
          </a:p>
          <a:p>
            <a:pPr algn="ctr"/>
            <a:r>
              <a:rPr lang="en-US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LANGUAGE </a:t>
            </a:r>
          </a:p>
          <a:p>
            <a:pPr algn="ctr"/>
            <a:r>
              <a:rPr lang="en-US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PROCESSING</a:t>
            </a:r>
          </a:p>
          <a:p>
            <a:pPr algn="ctr"/>
            <a:endParaRPr lang="en-US" sz="1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en-US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</a:t>
            </a:r>
          </a:p>
          <a:p>
            <a:pPr algn="ctr"/>
            <a:endParaRPr lang="en-US" sz="1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en-US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HEALTH CARE</a:t>
            </a:r>
          </a:p>
        </p:txBody>
      </p:sp>
    </p:spTree>
    <p:extLst>
      <p:ext uri="{BB962C8B-B14F-4D97-AF65-F5344CB8AC3E}">
        <p14:creationId xmlns:p14="http://schemas.microsoft.com/office/powerpoint/2010/main" val="594979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FF3A5B71-DE2D-4EEA-A4F7-2693A0795373}"/>
              </a:ext>
            </a:extLst>
          </p:cNvPr>
          <p:cNvSpPr txBox="1">
            <a:spLocks/>
          </p:cNvSpPr>
          <p:nvPr/>
        </p:nvSpPr>
        <p:spPr>
          <a:xfrm>
            <a:off x="847702" y="247592"/>
            <a:ext cx="3591775" cy="7969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829F54-216C-44B3-919B-721B7A23B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337" y="1543929"/>
            <a:ext cx="6450489" cy="377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89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A01775F-64F1-420A-9023-6EE0D757E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529" y="1173487"/>
            <a:ext cx="6060627" cy="486950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06D88C7-F78F-4E44-B1DE-D88223D98EA3}"/>
              </a:ext>
            </a:extLst>
          </p:cNvPr>
          <p:cNvSpPr txBox="1">
            <a:spLocks/>
          </p:cNvSpPr>
          <p:nvPr/>
        </p:nvSpPr>
        <p:spPr>
          <a:xfrm>
            <a:off x="847702" y="247592"/>
            <a:ext cx="5380820" cy="7969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Keras-LSTM Model</a:t>
            </a:r>
          </a:p>
        </p:txBody>
      </p:sp>
    </p:spTree>
    <p:extLst>
      <p:ext uri="{BB962C8B-B14F-4D97-AF65-F5344CB8AC3E}">
        <p14:creationId xmlns:p14="http://schemas.microsoft.com/office/powerpoint/2010/main" val="1519898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06D88C7-F78F-4E44-B1DE-D88223D98EA3}"/>
              </a:ext>
            </a:extLst>
          </p:cNvPr>
          <p:cNvSpPr txBox="1">
            <a:spLocks/>
          </p:cNvSpPr>
          <p:nvPr/>
        </p:nvSpPr>
        <p:spPr>
          <a:xfrm>
            <a:off x="847702" y="247592"/>
            <a:ext cx="5380820" cy="7969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Keras-LSTM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9BA063-B44A-404C-937A-7419CE3A2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830" y="1160329"/>
            <a:ext cx="5834040" cy="491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41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F8092F4-17C8-42F5-B75D-998A81BD3575}"/>
              </a:ext>
            </a:extLst>
          </p:cNvPr>
          <p:cNvSpPr txBox="1">
            <a:spLocks/>
          </p:cNvSpPr>
          <p:nvPr/>
        </p:nvSpPr>
        <p:spPr>
          <a:xfrm>
            <a:off x="847702" y="247592"/>
            <a:ext cx="5380820" cy="7969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Link</a:t>
            </a:r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7F7190E3-7A50-4764-B87A-0E955A244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361" y="2022441"/>
            <a:ext cx="6038850" cy="234315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</p:pic>
    </p:spTree>
    <p:extLst>
      <p:ext uri="{BB962C8B-B14F-4D97-AF65-F5344CB8AC3E}">
        <p14:creationId xmlns:p14="http://schemas.microsoft.com/office/powerpoint/2010/main" val="416858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66690CE-163A-4F32-B337-2F3F3F0E3F54}"/>
              </a:ext>
            </a:extLst>
          </p:cNvPr>
          <p:cNvSpPr txBox="1"/>
          <p:nvPr/>
        </p:nvSpPr>
        <p:spPr>
          <a:xfrm>
            <a:off x="1370164" y="6977690"/>
            <a:ext cx="6287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2" tooltip="https://commons.wikimedia.org/wiki/File:FAQ_icon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3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8E4B15-C90D-4906-80AE-22792E949C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111" y="1213565"/>
            <a:ext cx="6662489" cy="495175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D7A05AA-F36E-408F-8AD0-600BDDE1D3EA}"/>
              </a:ext>
            </a:extLst>
          </p:cNvPr>
          <p:cNvSpPr txBox="1">
            <a:spLocks/>
          </p:cNvSpPr>
          <p:nvPr/>
        </p:nvSpPr>
        <p:spPr>
          <a:xfrm>
            <a:off x="847702" y="247592"/>
            <a:ext cx="5380820" cy="7969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4269954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B0AC586-459D-4953-B7F6-693176C2DF7E}"/>
              </a:ext>
            </a:extLst>
          </p:cNvPr>
          <p:cNvSpPr txBox="1">
            <a:spLocks/>
          </p:cNvSpPr>
          <p:nvPr/>
        </p:nvSpPr>
        <p:spPr>
          <a:xfrm>
            <a:off x="847703" y="247592"/>
            <a:ext cx="2253306" cy="796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E1594-C744-4485-840E-0CFDC8C17AA6}"/>
              </a:ext>
            </a:extLst>
          </p:cNvPr>
          <p:cNvSpPr txBox="1"/>
          <p:nvPr/>
        </p:nvSpPr>
        <p:spPr>
          <a:xfrm>
            <a:off x="847702" y="1122614"/>
            <a:ext cx="7805968" cy="52251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/>
              <a:t>Natural Language Processing or NLP is a field of Artificial Intelligence that gives the machines the ability to read, understand and derive meaning from human languages.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/>
              <a:t>In this Project NPL is utilized to develop a text-based classification algorithm that can use a knowledge base to learn and classify the genetic mutations automatically. 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/>
              <a:t>An attempt was made to answer questions through exploratory data analysis and explore cancer gene mutation dataset with an interactive dashboard.</a:t>
            </a:r>
          </a:p>
        </p:txBody>
      </p:sp>
    </p:spTree>
    <p:extLst>
      <p:ext uri="{BB962C8B-B14F-4D97-AF65-F5344CB8AC3E}">
        <p14:creationId xmlns:p14="http://schemas.microsoft.com/office/powerpoint/2010/main" val="209779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46B3A5-79D6-4A47-AEEF-B4023D21D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21" y="1905321"/>
            <a:ext cx="9073247" cy="264472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B0AC586-459D-4953-B7F6-693176C2DF7E}"/>
              </a:ext>
            </a:extLst>
          </p:cNvPr>
          <p:cNvSpPr txBox="1">
            <a:spLocks/>
          </p:cNvSpPr>
          <p:nvPr/>
        </p:nvSpPr>
        <p:spPr>
          <a:xfrm>
            <a:off x="847703" y="247592"/>
            <a:ext cx="2253306" cy="796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2417324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newspaper&#10;&#10;Description automatically generated">
            <a:extLst>
              <a:ext uri="{FF2B5EF4-FFF2-40B4-BE49-F238E27FC236}">
                <a16:creationId xmlns:a16="http://schemas.microsoft.com/office/drawing/2014/main" id="{A90CB7EE-F5B8-4491-B059-7619BF8D2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01" y="1698340"/>
            <a:ext cx="8513987" cy="406635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8FA1BCA-C1BD-430B-9853-0FAEC4CE5584}"/>
              </a:ext>
            </a:extLst>
          </p:cNvPr>
          <p:cNvSpPr txBox="1">
            <a:spLocks/>
          </p:cNvSpPr>
          <p:nvPr/>
        </p:nvSpPr>
        <p:spPr>
          <a:xfrm>
            <a:off x="847702" y="247592"/>
            <a:ext cx="3446001" cy="878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Sample</a:t>
            </a:r>
          </a:p>
        </p:txBody>
      </p:sp>
    </p:spTree>
    <p:extLst>
      <p:ext uri="{BB962C8B-B14F-4D97-AF65-F5344CB8AC3E}">
        <p14:creationId xmlns:p14="http://schemas.microsoft.com/office/powerpoint/2010/main" val="184066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58AC3D4-63A1-47D6-9A37-F2790EA6D2FC}"/>
              </a:ext>
            </a:extLst>
          </p:cNvPr>
          <p:cNvSpPr txBox="1"/>
          <p:nvPr/>
        </p:nvSpPr>
        <p:spPr>
          <a:xfrm>
            <a:off x="6449622" y="2978431"/>
            <a:ext cx="2934714" cy="1355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Identify the unique target classes and their proportion in the train data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F264A1-8B0A-4FEE-AB09-32BD45DB4D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" r="3" b="3"/>
          <a:stretch/>
        </p:blipFill>
        <p:spPr>
          <a:xfrm>
            <a:off x="800115" y="1770026"/>
            <a:ext cx="5423429" cy="3882362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24175634-38A8-4325-8EF3-5645941A205E}"/>
              </a:ext>
            </a:extLst>
          </p:cNvPr>
          <p:cNvSpPr txBox="1">
            <a:spLocks/>
          </p:cNvSpPr>
          <p:nvPr/>
        </p:nvSpPr>
        <p:spPr>
          <a:xfrm>
            <a:off x="847702" y="247592"/>
            <a:ext cx="3591775" cy="7969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179631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3178F16-1CA6-48CD-B6A2-7B539E099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26" y="1764061"/>
            <a:ext cx="5427655" cy="388077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58AC3D4-63A1-47D6-9A37-F2790EA6D2FC}"/>
              </a:ext>
            </a:extLst>
          </p:cNvPr>
          <p:cNvSpPr txBox="1"/>
          <p:nvPr/>
        </p:nvSpPr>
        <p:spPr>
          <a:xfrm>
            <a:off x="6317213" y="1706632"/>
            <a:ext cx="292718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 classes have most counts in between 0 to 20K.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Length could be useful to discriminate some of the classes 3, 6 from others.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1DC5EC0E-D836-4338-A493-10EA4C46091B}"/>
              </a:ext>
            </a:extLst>
          </p:cNvPr>
          <p:cNvSpPr txBox="1">
            <a:spLocks/>
          </p:cNvSpPr>
          <p:nvPr/>
        </p:nvSpPr>
        <p:spPr>
          <a:xfrm>
            <a:off x="847702" y="247592"/>
            <a:ext cx="3591775" cy="7969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388481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A0DFD5C2-88B2-4056-824D-421C3711A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01" y="1298449"/>
            <a:ext cx="2377440" cy="2312061"/>
          </a:xfrm>
          <a:prstGeom prst="rect">
            <a:avLst/>
          </a:prstGeom>
        </p:spPr>
      </p:pic>
      <p:pic>
        <p:nvPicPr>
          <p:cNvPr id="6" name="Picture 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1E2CAB6-5306-42C7-863B-87151938F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597" y="1265759"/>
            <a:ext cx="2377440" cy="2377440"/>
          </a:xfrm>
          <a:prstGeom prst="rect">
            <a:avLst/>
          </a:prstGeom>
        </p:spPr>
      </p:pic>
      <p:pic>
        <p:nvPicPr>
          <p:cNvPr id="8" name="Picture 7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83BBC154-EB24-458C-AB2A-60EAE2DBDB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989" y="1265759"/>
            <a:ext cx="2430272" cy="2377440"/>
          </a:xfrm>
          <a:prstGeom prst="rect">
            <a:avLst/>
          </a:prstGeom>
        </p:spPr>
      </p:pic>
      <p:pic>
        <p:nvPicPr>
          <p:cNvPr id="10" name="Picture 9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C6294334-A3DB-42EE-88C4-45610B9906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67" y="3867157"/>
            <a:ext cx="2377440" cy="2377440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2E53DC-D658-4357-BFA9-E3B4910942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597" y="3840534"/>
            <a:ext cx="2398178" cy="2404063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750A2F8-2EDC-477E-B22E-6DCA3397EF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935" y="3867157"/>
            <a:ext cx="2438624" cy="2377440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C67DEE9F-0296-4CD7-AC2A-27EF33DD1460}"/>
              </a:ext>
            </a:extLst>
          </p:cNvPr>
          <p:cNvSpPr txBox="1">
            <a:spLocks/>
          </p:cNvSpPr>
          <p:nvPr/>
        </p:nvSpPr>
        <p:spPr>
          <a:xfrm>
            <a:off x="847702" y="247592"/>
            <a:ext cx="3591775" cy="7969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4056488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9783B14-EA94-4A1E-9F9E-8D11D164E9DB}"/>
              </a:ext>
            </a:extLst>
          </p:cNvPr>
          <p:cNvSpPr txBox="1"/>
          <p:nvPr/>
        </p:nvSpPr>
        <p:spPr>
          <a:xfrm>
            <a:off x="847702" y="1498588"/>
            <a:ext cx="5071049" cy="4745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000" dirty="0"/>
              <a:t>Tokenization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000" dirty="0"/>
              <a:t>Stemming : Bringing word back to its original form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000" dirty="0"/>
              <a:t> Lemmatization: Grouping the different forms of a word into a single token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000" dirty="0"/>
              <a:t>Stop word removal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000" dirty="0"/>
              <a:t>Count Vector : Bag of words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000" dirty="0"/>
              <a:t>Term Frequency – Inverse Document Frequency(</a:t>
            </a:r>
            <a:r>
              <a:rPr lang="en-US" sz="2000" dirty="0" err="1"/>
              <a:t>tfidf</a:t>
            </a:r>
            <a:r>
              <a:rPr lang="en-US" sz="2000" dirty="0"/>
              <a:t>): Reduces the importance of commonly occurring word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A658BB6-9427-4905-A5AE-B6D68D8DB140}"/>
              </a:ext>
            </a:extLst>
          </p:cNvPr>
          <p:cNvSpPr txBox="1">
            <a:spLocks/>
          </p:cNvSpPr>
          <p:nvPr/>
        </p:nvSpPr>
        <p:spPr>
          <a:xfrm>
            <a:off x="847702" y="247592"/>
            <a:ext cx="4717366" cy="7969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Processing </a:t>
            </a:r>
          </a:p>
        </p:txBody>
      </p:sp>
    </p:spTree>
    <p:extLst>
      <p:ext uri="{BB962C8B-B14F-4D97-AF65-F5344CB8AC3E}">
        <p14:creationId xmlns:p14="http://schemas.microsoft.com/office/powerpoint/2010/main" val="347827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C13A0CC-5900-4123-B3AF-1E75B012D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8" y="1734457"/>
            <a:ext cx="8643937" cy="2566236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F3A5B71-DE2D-4EEA-A4F7-2693A0795373}"/>
              </a:ext>
            </a:extLst>
          </p:cNvPr>
          <p:cNvSpPr txBox="1">
            <a:spLocks/>
          </p:cNvSpPr>
          <p:nvPr/>
        </p:nvSpPr>
        <p:spPr>
          <a:xfrm>
            <a:off x="847702" y="247592"/>
            <a:ext cx="3591775" cy="7969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Classifier</a:t>
            </a:r>
          </a:p>
        </p:txBody>
      </p:sp>
    </p:spTree>
    <p:extLst>
      <p:ext uri="{BB962C8B-B14F-4D97-AF65-F5344CB8AC3E}">
        <p14:creationId xmlns:p14="http://schemas.microsoft.com/office/powerpoint/2010/main" val="3373726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132</Words>
  <Application>Microsoft Office PowerPoint</Application>
  <PresentationFormat>Widescreen</PresentationFormat>
  <Paragraphs>38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Reema R</dc:creator>
  <cp:lastModifiedBy>Reema R</cp:lastModifiedBy>
  <cp:revision>25</cp:revision>
  <dcterms:created xsi:type="dcterms:W3CDTF">2019-06-10T23:14:20Z</dcterms:created>
  <dcterms:modified xsi:type="dcterms:W3CDTF">2019-06-11T06:43:18Z</dcterms:modified>
</cp:coreProperties>
</file>