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75" r:id="rId15"/>
    <p:sldId id="269" r:id="rId16"/>
    <p:sldId id="270" r:id="rId17"/>
    <p:sldId id="276"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40A102-EB0D-4DB2-A6D0-C05A0A0EEAD9}" type="doc">
      <dgm:prSet loTypeId="urn:microsoft.com/office/officeart/2005/8/layout/hProcess11" loCatId="process" qsTypeId="urn:microsoft.com/office/officeart/2005/8/quickstyle/simple5" qsCatId="simple" csTypeId="urn:microsoft.com/office/officeart/2005/8/colors/colorful1" csCatId="colorful" phldr="1"/>
      <dgm:spPr/>
      <dgm:t>
        <a:bodyPr/>
        <a:lstStyle/>
        <a:p>
          <a:endParaRPr lang="en-IN"/>
        </a:p>
      </dgm:t>
    </dgm:pt>
    <dgm:pt modelId="{07A057C7-6E3E-402E-805B-3BB594F0F89B}">
      <dgm:prSet phldrT="[Text]"/>
      <dgm:spPr/>
      <dgm:t>
        <a:bodyPr/>
        <a:lstStyle/>
        <a:p>
          <a:r>
            <a:rPr lang="en-US" dirty="0"/>
            <a:t>Data distribution of features</a:t>
          </a:r>
          <a:endParaRPr lang="en-IN" dirty="0"/>
        </a:p>
      </dgm:t>
    </dgm:pt>
    <dgm:pt modelId="{7C8806FD-A3CD-4BE6-83AE-A293B02C4DE7}" type="parTrans" cxnId="{6EFB5DB4-298F-4D4F-9E61-1929E8884A69}">
      <dgm:prSet/>
      <dgm:spPr/>
      <dgm:t>
        <a:bodyPr/>
        <a:lstStyle/>
        <a:p>
          <a:endParaRPr lang="en-IN"/>
        </a:p>
      </dgm:t>
    </dgm:pt>
    <dgm:pt modelId="{0C9E77E2-A796-44BD-BF23-FF9DC1428266}" type="sibTrans" cxnId="{6EFB5DB4-298F-4D4F-9E61-1929E8884A69}">
      <dgm:prSet/>
      <dgm:spPr/>
      <dgm:t>
        <a:bodyPr/>
        <a:lstStyle/>
        <a:p>
          <a:endParaRPr lang="en-IN"/>
        </a:p>
      </dgm:t>
    </dgm:pt>
    <dgm:pt modelId="{BE7DDE06-28A3-4738-96BB-72ED3A5A50E0}">
      <dgm:prSet phldrT="[Text]"/>
      <dgm:spPr/>
      <dgm:t>
        <a:bodyPr/>
        <a:lstStyle/>
        <a:p>
          <a:r>
            <a:rPr lang="en-US" dirty="0"/>
            <a:t>Deal with multicollinearity</a:t>
          </a:r>
          <a:endParaRPr lang="en-IN" dirty="0"/>
        </a:p>
      </dgm:t>
    </dgm:pt>
    <dgm:pt modelId="{1B54BFF2-3C62-4A1C-9932-ED0E9E4B8CE0}" type="parTrans" cxnId="{2CB2D176-7BED-49E2-A61D-9F5A3DEC2F58}">
      <dgm:prSet/>
      <dgm:spPr/>
      <dgm:t>
        <a:bodyPr/>
        <a:lstStyle/>
        <a:p>
          <a:endParaRPr lang="en-IN"/>
        </a:p>
      </dgm:t>
    </dgm:pt>
    <dgm:pt modelId="{D0606612-38FB-45EB-89C0-D06EFCC06157}" type="sibTrans" cxnId="{2CB2D176-7BED-49E2-A61D-9F5A3DEC2F58}">
      <dgm:prSet/>
      <dgm:spPr/>
      <dgm:t>
        <a:bodyPr/>
        <a:lstStyle/>
        <a:p>
          <a:endParaRPr lang="en-IN"/>
        </a:p>
      </dgm:t>
    </dgm:pt>
    <dgm:pt modelId="{F3995193-AE41-4190-B7F5-F05EC45B8DD7}">
      <dgm:prSet phldrT="[Text]"/>
      <dgm:spPr/>
      <dgm:t>
        <a:bodyPr/>
        <a:lstStyle/>
        <a:p>
          <a:r>
            <a:rPr lang="en-US" dirty="0"/>
            <a:t>Separate dependent and independent features</a:t>
          </a:r>
          <a:endParaRPr lang="en-IN" dirty="0"/>
        </a:p>
      </dgm:t>
    </dgm:pt>
    <dgm:pt modelId="{5BB9040A-EECF-4880-9C8C-AE2E0400D68B}" type="parTrans" cxnId="{5C33841B-058B-4E7A-8064-1050DA7F8025}">
      <dgm:prSet/>
      <dgm:spPr/>
      <dgm:t>
        <a:bodyPr/>
        <a:lstStyle/>
        <a:p>
          <a:endParaRPr lang="en-IN"/>
        </a:p>
      </dgm:t>
    </dgm:pt>
    <dgm:pt modelId="{6CCEA77D-8B77-4D75-BFE3-124A7FE4AAB7}" type="sibTrans" cxnId="{5C33841B-058B-4E7A-8064-1050DA7F8025}">
      <dgm:prSet/>
      <dgm:spPr/>
      <dgm:t>
        <a:bodyPr/>
        <a:lstStyle/>
        <a:p>
          <a:endParaRPr lang="en-IN"/>
        </a:p>
      </dgm:t>
    </dgm:pt>
    <dgm:pt modelId="{77B5A3C3-ECC1-41EB-90F6-F15F5686A295}">
      <dgm:prSet phldrT="[Text]"/>
      <dgm:spPr/>
      <dgm:t>
        <a:bodyPr/>
        <a:lstStyle/>
        <a:p>
          <a:r>
            <a:rPr lang="en-US" b="1" dirty="0">
              <a:solidFill>
                <a:srgbClr val="C00000"/>
              </a:solidFill>
            </a:rPr>
            <a:t>EDA</a:t>
          </a:r>
          <a:endParaRPr lang="en-IN" b="1" dirty="0">
            <a:solidFill>
              <a:srgbClr val="C00000"/>
            </a:solidFill>
          </a:endParaRPr>
        </a:p>
      </dgm:t>
    </dgm:pt>
    <dgm:pt modelId="{9DA2AAFB-7A4F-4494-B0D7-71922BBCE8DA}" type="sibTrans" cxnId="{CB9B6771-69FC-4781-A121-7E4027D97275}">
      <dgm:prSet/>
      <dgm:spPr/>
      <dgm:t>
        <a:bodyPr/>
        <a:lstStyle/>
        <a:p>
          <a:endParaRPr lang="en-IN"/>
        </a:p>
      </dgm:t>
    </dgm:pt>
    <dgm:pt modelId="{DE92A6C2-58F8-45B5-90EB-A58843946C2A}" type="parTrans" cxnId="{CB9B6771-69FC-4781-A121-7E4027D97275}">
      <dgm:prSet/>
      <dgm:spPr/>
      <dgm:t>
        <a:bodyPr/>
        <a:lstStyle/>
        <a:p>
          <a:endParaRPr lang="en-IN"/>
        </a:p>
      </dgm:t>
    </dgm:pt>
    <dgm:pt modelId="{D9908391-CB76-44D3-895F-7C414AF95379}">
      <dgm:prSet phldrT="[Text]"/>
      <dgm:spPr/>
      <dgm:t>
        <a:bodyPr/>
        <a:lstStyle/>
        <a:p>
          <a:r>
            <a:rPr lang="en-US" b="1" dirty="0">
              <a:solidFill>
                <a:srgbClr val="C00000"/>
              </a:solidFill>
            </a:rPr>
            <a:t>Model building</a:t>
          </a:r>
          <a:endParaRPr lang="en-IN" b="1" dirty="0">
            <a:solidFill>
              <a:srgbClr val="C00000"/>
            </a:solidFill>
          </a:endParaRPr>
        </a:p>
      </dgm:t>
    </dgm:pt>
    <dgm:pt modelId="{DE34851C-4EA3-4E85-B9B3-11FE6B20EDBC}" type="parTrans" cxnId="{2949C0C3-B1E6-4D72-BC21-8E993E6C256D}">
      <dgm:prSet/>
      <dgm:spPr/>
      <dgm:t>
        <a:bodyPr/>
        <a:lstStyle/>
        <a:p>
          <a:endParaRPr lang="en-IN"/>
        </a:p>
      </dgm:t>
    </dgm:pt>
    <dgm:pt modelId="{88BFF0C8-9B01-48B0-A8A7-395D43848A0E}" type="sibTrans" cxnId="{2949C0C3-B1E6-4D72-BC21-8E993E6C256D}">
      <dgm:prSet/>
      <dgm:spPr/>
      <dgm:t>
        <a:bodyPr/>
        <a:lstStyle/>
        <a:p>
          <a:endParaRPr lang="en-IN"/>
        </a:p>
      </dgm:t>
    </dgm:pt>
    <dgm:pt modelId="{08A5E986-AB8F-48E2-9DF1-255E0026BFDF}">
      <dgm:prSet phldrT="[Text]"/>
      <dgm:spPr/>
      <dgm:t>
        <a:bodyPr/>
        <a:lstStyle/>
        <a:p>
          <a:r>
            <a:rPr lang="en-US" dirty="0"/>
            <a:t>Data transformation</a:t>
          </a:r>
          <a:endParaRPr lang="en-IN" dirty="0"/>
        </a:p>
      </dgm:t>
    </dgm:pt>
    <dgm:pt modelId="{9B937872-650A-4DF8-9FDB-6C3A651B0684}" type="parTrans" cxnId="{E22A90EF-B26F-42EC-AAE8-E4C9BF5AEEE5}">
      <dgm:prSet/>
      <dgm:spPr/>
      <dgm:t>
        <a:bodyPr/>
        <a:lstStyle/>
        <a:p>
          <a:endParaRPr lang="en-IN"/>
        </a:p>
      </dgm:t>
    </dgm:pt>
    <dgm:pt modelId="{66E927AD-1295-4C00-83CC-D0C0C88FF821}" type="sibTrans" cxnId="{E22A90EF-B26F-42EC-AAE8-E4C9BF5AEEE5}">
      <dgm:prSet/>
      <dgm:spPr/>
      <dgm:t>
        <a:bodyPr/>
        <a:lstStyle/>
        <a:p>
          <a:endParaRPr lang="en-IN"/>
        </a:p>
      </dgm:t>
    </dgm:pt>
    <dgm:pt modelId="{550F9324-FCF6-46D7-8DEA-33253AB54F8F}">
      <dgm:prSet phldrT="[Text]"/>
      <dgm:spPr/>
      <dgm:t>
        <a:bodyPr/>
        <a:lstStyle/>
        <a:p>
          <a:r>
            <a:rPr lang="en-US" dirty="0"/>
            <a:t>Fitting</a:t>
          </a:r>
          <a:endParaRPr lang="en-IN" dirty="0"/>
        </a:p>
      </dgm:t>
    </dgm:pt>
    <dgm:pt modelId="{8DE5CD29-8F93-4C43-84A4-E1F284D50174}" type="parTrans" cxnId="{F977D0F6-D3F5-454C-8E60-756CE9FF9485}">
      <dgm:prSet/>
      <dgm:spPr/>
      <dgm:t>
        <a:bodyPr/>
        <a:lstStyle/>
        <a:p>
          <a:endParaRPr lang="en-IN"/>
        </a:p>
      </dgm:t>
    </dgm:pt>
    <dgm:pt modelId="{F8DFF9C3-4989-408D-B613-D96445C47269}" type="sibTrans" cxnId="{F977D0F6-D3F5-454C-8E60-756CE9FF9485}">
      <dgm:prSet/>
      <dgm:spPr/>
      <dgm:t>
        <a:bodyPr/>
        <a:lstStyle/>
        <a:p>
          <a:endParaRPr lang="en-IN"/>
        </a:p>
      </dgm:t>
    </dgm:pt>
    <dgm:pt modelId="{6FBE0972-83C5-43D1-A7C9-554FE5EC321F}">
      <dgm:prSet phldrT="[Text]"/>
      <dgm:spPr/>
      <dgm:t>
        <a:bodyPr/>
        <a:lstStyle/>
        <a:p>
          <a:r>
            <a:rPr lang="en-US" dirty="0"/>
            <a:t>Prediction</a:t>
          </a:r>
          <a:endParaRPr lang="en-IN" dirty="0"/>
        </a:p>
      </dgm:t>
    </dgm:pt>
    <dgm:pt modelId="{B701B4C3-22C5-481A-A901-E11E356DFCA8}" type="parTrans" cxnId="{AA51A4A3-5592-43C7-9CB5-F74F52D2B936}">
      <dgm:prSet/>
      <dgm:spPr/>
      <dgm:t>
        <a:bodyPr/>
        <a:lstStyle/>
        <a:p>
          <a:endParaRPr lang="en-IN"/>
        </a:p>
      </dgm:t>
    </dgm:pt>
    <dgm:pt modelId="{B0FF6450-28F5-4302-B253-06A743DA2EB5}" type="sibTrans" cxnId="{AA51A4A3-5592-43C7-9CB5-F74F52D2B936}">
      <dgm:prSet/>
      <dgm:spPr/>
      <dgm:t>
        <a:bodyPr/>
        <a:lstStyle/>
        <a:p>
          <a:endParaRPr lang="en-IN"/>
        </a:p>
      </dgm:t>
    </dgm:pt>
    <dgm:pt modelId="{E15E927A-8295-49F9-8ED3-1AACC537A9E8}">
      <dgm:prSet phldrT="[Text]"/>
      <dgm:spPr/>
      <dgm:t>
        <a:bodyPr/>
        <a:lstStyle/>
        <a:p>
          <a:r>
            <a:rPr lang="en-US" dirty="0"/>
            <a:t>Evaluation matrices</a:t>
          </a:r>
          <a:endParaRPr lang="en-IN" dirty="0"/>
        </a:p>
      </dgm:t>
    </dgm:pt>
    <dgm:pt modelId="{6F8FC1DA-CA61-4A1F-8BFD-E6BE32FF2D93}" type="parTrans" cxnId="{5EE66CED-2933-4152-B56B-90D82732D614}">
      <dgm:prSet/>
      <dgm:spPr/>
      <dgm:t>
        <a:bodyPr/>
        <a:lstStyle/>
        <a:p>
          <a:endParaRPr lang="en-IN"/>
        </a:p>
      </dgm:t>
    </dgm:pt>
    <dgm:pt modelId="{3E22BA78-F6E5-4FD8-A7A9-C0E36BEAADAB}" type="sibTrans" cxnId="{5EE66CED-2933-4152-B56B-90D82732D614}">
      <dgm:prSet/>
      <dgm:spPr/>
      <dgm:t>
        <a:bodyPr/>
        <a:lstStyle/>
        <a:p>
          <a:endParaRPr lang="en-IN"/>
        </a:p>
      </dgm:t>
    </dgm:pt>
    <dgm:pt modelId="{416D99C0-3815-4F87-8E92-9C16B2A3451B}">
      <dgm:prSet phldrT="[Text]"/>
      <dgm:spPr/>
      <dgm:t>
        <a:bodyPr/>
        <a:lstStyle/>
        <a:p>
          <a:r>
            <a:rPr lang="en-US" b="1" dirty="0">
              <a:solidFill>
                <a:srgbClr val="C00000"/>
              </a:solidFill>
            </a:rPr>
            <a:t>Model validation</a:t>
          </a:r>
          <a:endParaRPr lang="en-IN" b="1" dirty="0">
            <a:solidFill>
              <a:srgbClr val="C00000"/>
            </a:solidFill>
          </a:endParaRPr>
        </a:p>
      </dgm:t>
    </dgm:pt>
    <dgm:pt modelId="{1F238310-4EC6-477C-86AB-2A9D352830E7}" type="parTrans" cxnId="{9E79D59E-EFD6-4328-B08B-2CA44F151C84}">
      <dgm:prSet/>
      <dgm:spPr/>
      <dgm:t>
        <a:bodyPr/>
        <a:lstStyle/>
        <a:p>
          <a:endParaRPr lang="en-IN"/>
        </a:p>
      </dgm:t>
    </dgm:pt>
    <dgm:pt modelId="{93A69491-BDBE-42C5-BEF0-300ACE62BE3B}" type="sibTrans" cxnId="{9E79D59E-EFD6-4328-B08B-2CA44F151C84}">
      <dgm:prSet/>
      <dgm:spPr/>
      <dgm:t>
        <a:bodyPr/>
        <a:lstStyle/>
        <a:p>
          <a:endParaRPr lang="en-IN"/>
        </a:p>
      </dgm:t>
    </dgm:pt>
    <dgm:pt modelId="{71BC1754-6FC7-4B0B-9C48-ABC16B23F4D7}">
      <dgm:prSet phldrT="[Text]"/>
      <dgm:spPr/>
      <dgm:t>
        <a:bodyPr/>
        <a:lstStyle/>
        <a:p>
          <a:r>
            <a:rPr lang="en-US" dirty="0"/>
            <a:t>Model selection</a:t>
          </a:r>
          <a:endParaRPr lang="en-IN" dirty="0"/>
        </a:p>
      </dgm:t>
    </dgm:pt>
    <dgm:pt modelId="{B5B1B355-AFFC-44D5-B5BA-71DD3F0C315A}" type="parTrans" cxnId="{5D222213-E48B-4370-B11C-B180E688D54A}">
      <dgm:prSet/>
      <dgm:spPr/>
      <dgm:t>
        <a:bodyPr/>
        <a:lstStyle/>
        <a:p>
          <a:endParaRPr lang="en-IN"/>
        </a:p>
      </dgm:t>
    </dgm:pt>
    <dgm:pt modelId="{79011C5B-0BE3-41B9-A0DC-03F556B6F5EB}" type="sibTrans" cxnId="{5D222213-E48B-4370-B11C-B180E688D54A}">
      <dgm:prSet/>
      <dgm:spPr/>
      <dgm:t>
        <a:bodyPr/>
        <a:lstStyle/>
        <a:p>
          <a:endParaRPr lang="en-IN"/>
        </a:p>
      </dgm:t>
    </dgm:pt>
    <dgm:pt modelId="{FE04D3F4-3C6B-4468-9405-C04A9C4C1DB1}">
      <dgm:prSet phldrT="[Text]"/>
      <dgm:spPr/>
      <dgm:t>
        <a:bodyPr/>
        <a:lstStyle/>
        <a:p>
          <a:r>
            <a:rPr lang="en-US" dirty="0"/>
            <a:t>Feature importance</a:t>
          </a:r>
          <a:endParaRPr lang="en-IN" dirty="0"/>
        </a:p>
      </dgm:t>
    </dgm:pt>
    <dgm:pt modelId="{9D9F428B-7FC8-4474-83DA-A54213E178DD}" type="parTrans" cxnId="{5F6DC7F3-C039-47CE-A960-F2D65EF93353}">
      <dgm:prSet/>
      <dgm:spPr/>
      <dgm:t>
        <a:bodyPr/>
        <a:lstStyle/>
        <a:p>
          <a:endParaRPr lang="en-IN"/>
        </a:p>
      </dgm:t>
    </dgm:pt>
    <dgm:pt modelId="{A35E57F4-372B-4F80-8881-88BFE47523D7}" type="sibTrans" cxnId="{5F6DC7F3-C039-47CE-A960-F2D65EF93353}">
      <dgm:prSet/>
      <dgm:spPr/>
      <dgm:t>
        <a:bodyPr/>
        <a:lstStyle/>
        <a:p>
          <a:endParaRPr lang="en-IN"/>
        </a:p>
      </dgm:t>
    </dgm:pt>
    <dgm:pt modelId="{E1C98024-BC63-480F-B20A-D81BEC740FC0}">
      <dgm:prSet phldrT="[Text]"/>
      <dgm:spPr/>
      <dgm:t>
        <a:bodyPr/>
        <a:lstStyle/>
        <a:p>
          <a:r>
            <a:rPr lang="en-US" dirty="0"/>
            <a:t>Conclusion</a:t>
          </a:r>
          <a:endParaRPr lang="en-IN" dirty="0"/>
        </a:p>
      </dgm:t>
    </dgm:pt>
    <dgm:pt modelId="{D44FDF24-6325-4F30-9F9D-5F15838E0D65}" type="parTrans" cxnId="{4E6EB987-76B8-4402-9E6F-B362CEAE68E6}">
      <dgm:prSet/>
      <dgm:spPr/>
      <dgm:t>
        <a:bodyPr/>
        <a:lstStyle/>
        <a:p>
          <a:endParaRPr lang="en-IN"/>
        </a:p>
      </dgm:t>
    </dgm:pt>
    <dgm:pt modelId="{85F5A05E-DBD3-48C1-AAE2-A9E0DBB50BDB}" type="sibTrans" cxnId="{4E6EB987-76B8-4402-9E6F-B362CEAE68E6}">
      <dgm:prSet/>
      <dgm:spPr/>
      <dgm:t>
        <a:bodyPr/>
        <a:lstStyle/>
        <a:p>
          <a:endParaRPr lang="en-IN"/>
        </a:p>
      </dgm:t>
    </dgm:pt>
    <dgm:pt modelId="{3F9752C5-D610-4AB4-9103-C3DC24086062}" type="pres">
      <dgm:prSet presAssocID="{DC40A102-EB0D-4DB2-A6D0-C05A0A0EEAD9}" presName="Name0" presStyleCnt="0">
        <dgm:presLayoutVars>
          <dgm:dir/>
          <dgm:resizeHandles val="exact"/>
        </dgm:presLayoutVars>
      </dgm:prSet>
      <dgm:spPr/>
    </dgm:pt>
    <dgm:pt modelId="{E92756F5-E404-40F5-9F04-A05545F897E3}" type="pres">
      <dgm:prSet presAssocID="{DC40A102-EB0D-4DB2-A6D0-C05A0A0EEAD9}" presName="arrow" presStyleLbl="bgShp" presStyleIdx="0" presStyleCnt="1"/>
      <dgm:spPr>
        <a:solidFill>
          <a:schemeClr val="bg1"/>
        </a:solidFill>
        <a:ln w="38100">
          <a:solidFill>
            <a:schemeClr val="tx1"/>
          </a:solidFill>
        </a:ln>
      </dgm:spPr>
    </dgm:pt>
    <dgm:pt modelId="{B8E4EF4E-A9C0-423F-9779-E3BE734F961C}" type="pres">
      <dgm:prSet presAssocID="{DC40A102-EB0D-4DB2-A6D0-C05A0A0EEAD9}" presName="points" presStyleCnt="0"/>
      <dgm:spPr/>
    </dgm:pt>
    <dgm:pt modelId="{9CE2C265-A917-45FC-B258-1C4E042175F5}" type="pres">
      <dgm:prSet presAssocID="{77B5A3C3-ECC1-41EB-90F6-F15F5686A295}" presName="compositeA" presStyleCnt="0"/>
      <dgm:spPr/>
    </dgm:pt>
    <dgm:pt modelId="{934A1290-A366-4E28-9158-55E105E6BB84}" type="pres">
      <dgm:prSet presAssocID="{77B5A3C3-ECC1-41EB-90F6-F15F5686A295}" presName="textA" presStyleLbl="revTx" presStyleIdx="0" presStyleCnt="3">
        <dgm:presLayoutVars>
          <dgm:bulletEnabled val="1"/>
        </dgm:presLayoutVars>
      </dgm:prSet>
      <dgm:spPr/>
    </dgm:pt>
    <dgm:pt modelId="{68E6322B-3022-4248-9645-C8551FF27F2F}" type="pres">
      <dgm:prSet presAssocID="{77B5A3C3-ECC1-41EB-90F6-F15F5686A295}" presName="circleA" presStyleLbl="node1" presStyleIdx="0" presStyleCnt="3"/>
      <dgm:spPr>
        <a:solidFill>
          <a:srgbClr val="C00000"/>
        </a:solidFill>
      </dgm:spPr>
    </dgm:pt>
    <dgm:pt modelId="{88102582-A41D-4F2E-A124-A3DD55A9381C}" type="pres">
      <dgm:prSet presAssocID="{77B5A3C3-ECC1-41EB-90F6-F15F5686A295}" presName="spaceA" presStyleCnt="0"/>
      <dgm:spPr/>
    </dgm:pt>
    <dgm:pt modelId="{B1757B27-08CA-4AA3-B753-76A9CB03237E}" type="pres">
      <dgm:prSet presAssocID="{9DA2AAFB-7A4F-4494-B0D7-71922BBCE8DA}" presName="space" presStyleCnt="0"/>
      <dgm:spPr/>
    </dgm:pt>
    <dgm:pt modelId="{083FCD51-A7CE-4D3B-93BF-C8D02B0521A3}" type="pres">
      <dgm:prSet presAssocID="{D9908391-CB76-44D3-895F-7C414AF95379}" presName="compositeB" presStyleCnt="0"/>
      <dgm:spPr/>
    </dgm:pt>
    <dgm:pt modelId="{2D4583E5-2D9F-419D-94D5-26FD2348EC76}" type="pres">
      <dgm:prSet presAssocID="{D9908391-CB76-44D3-895F-7C414AF95379}" presName="textB" presStyleLbl="revTx" presStyleIdx="1" presStyleCnt="3">
        <dgm:presLayoutVars>
          <dgm:bulletEnabled val="1"/>
        </dgm:presLayoutVars>
      </dgm:prSet>
      <dgm:spPr/>
    </dgm:pt>
    <dgm:pt modelId="{75CC1142-BDBF-46E9-8478-00EFDD528895}" type="pres">
      <dgm:prSet presAssocID="{D9908391-CB76-44D3-895F-7C414AF95379}" presName="circleB" presStyleLbl="node1" presStyleIdx="1" presStyleCnt="3"/>
      <dgm:spPr>
        <a:solidFill>
          <a:srgbClr val="C00000"/>
        </a:solidFill>
      </dgm:spPr>
    </dgm:pt>
    <dgm:pt modelId="{6E54A363-9EBC-40E0-AFDC-41259F2D0D43}" type="pres">
      <dgm:prSet presAssocID="{D9908391-CB76-44D3-895F-7C414AF95379}" presName="spaceB" presStyleCnt="0"/>
      <dgm:spPr/>
    </dgm:pt>
    <dgm:pt modelId="{93E818C1-431C-46D2-AFC2-852FA7BB2425}" type="pres">
      <dgm:prSet presAssocID="{88BFF0C8-9B01-48B0-A8A7-395D43848A0E}" presName="space" presStyleCnt="0"/>
      <dgm:spPr/>
    </dgm:pt>
    <dgm:pt modelId="{FF589B05-9F57-4DED-9F2F-D41AD0302142}" type="pres">
      <dgm:prSet presAssocID="{416D99C0-3815-4F87-8E92-9C16B2A3451B}" presName="compositeA" presStyleCnt="0"/>
      <dgm:spPr/>
    </dgm:pt>
    <dgm:pt modelId="{CB97FE4A-880D-455B-A7B9-995CC3822236}" type="pres">
      <dgm:prSet presAssocID="{416D99C0-3815-4F87-8E92-9C16B2A3451B}" presName="textA" presStyleLbl="revTx" presStyleIdx="2" presStyleCnt="3">
        <dgm:presLayoutVars>
          <dgm:bulletEnabled val="1"/>
        </dgm:presLayoutVars>
      </dgm:prSet>
      <dgm:spPr/>
    </dgm:pt>
    <dgm:pt modelId="{88EA9331-F131-4F92-8437-DAD9DEDB247F}" type="pres">
      <dgm:prSet presAssocID="{416D99C0-3815-4F87-8E92-9C16B2A3451B}" presName="circleA" presStyleLbl="node1" presStyleIdx="2" presStyleCnt="3"/>
      <dgm:spPr>
        <a:solidFill>
          <a:srgbClr val="C00000"/>
        </a:solidFill>
      </dgm:spPr>
    </dgm:pt>
    <dgm:pt modelId="{D31E6770-30B6-4184-9901-9C5207ECA2A0}" type="pres">
      <dgm:prSet presAssocID="{416D99C0-3815-4F87-8E92-9C16B2A3451B}" presName="spaceA" presStyleCnt="0"/>
      <dgm:spPr/>
    </dgm:pt>
  </dgm:ptLst>
  <dgm:cxnLst>
    <dgm:cxn modelId="{59593303-7546-409A-9E16-2E642C2F60E1}" type="presOf" srcId="{E1C98024-BC63-480F-B20A-D81BEC740FC0}" destId="{CB97FE4A-880D-455B-A7B9-995CC3822236}" srcOrd="0" destOrd="3" presId="urn:microsoft.com/office/officeart/2005/8/layout/hProcess11"/>
    <dgm:cxn modelId="{1F3A8E09-A585-4376-ADC5-10D0E9235573}" type="presOf" srcId="{FE04D3F4-3C6B-4468-9405-C04A9C4C1DB1}" destId="{CB97FE4A-880D-455B-A7B9-995CC3822236}" srcOrd="0" destOrd="2" presId="urn:microsoft.com/office/officeart/2005/8/layout/hProcess11"/>
    <dgm:cxn modelId="{1353900D-45F6-4CE6-B3A2-AB035BA87DF6}" type="presOf" srcId="{BE7DDE06-28A3-4738-96BB-72ED3A5A50E0}" destId="{934A1290-A366-4E28-9158-55E105E6BB84}" srcOrd="0" destOrd="2" presId="urn:microsoft.com/office/officeart/2005/8/layout/hProcess11"/>
    <dgm:cxn modelId="{5D222213-E48B-4370-B11C-B180E688D54A}" srcId="{416D99C0-3815-4F87-8E92-9C16B2A3451B}" destId="{71BC1754-6FC7-4B0B-9C48-ABC16B23F4D7}" srcOrd="0" destOrd="0" parTransId="{B5B1B355-AFFC-44D5-B5BA-71DD3F0C315A}" sibTransId="{79011C5B-0BE3-41B9-A0DC-03F556B6F5EB}"/>
    <dgm:cxn modelId="{5E5A8714-C91B-413B-9E22-816C3D19CB91}" type="presOf" srcId="{550F9324-FCF6-46D7-8DEA-33253AB54F8F}" destId="{2D4583E5-2D9F-419D-94D5-26FD2348EC76}" srcOrd="0" destOrd="2" presId="urn:microsoft.com/office/officeart/2005/8/layout/hProcess11"/>
    <dgm:cxn modelId="{5C33841B-058B-4E7A-8064-1050DA7F8025}" srcId="{77B5A3C3-ECC1-41EB-90F6-F15F5686A295}" destId="{F3995193-AE41-4190-B7F5-F05EC45B8DD7}" srcOrd="2" destOrd="0" parTransId="{5BB9040A-EECF-4880-9C8C-AE2E0400D68B}" sibTransId="{6CCEA77D-8B77-4D75-BFE3-124A7FE4AAB7}"/>
    <dgm:cxn modelId="{DC162327-84A0-46E5-8B64-9ADCEEBD9811}" type="presOf" srcId="{77B5A3C3-ECC1-41EB-90F6-F15F5686A295}" destId="{934A1290-A366-4E28-9158-55E105E6BB84}" srcOrd="0" destOrd="0" presId="urn:microsoft.com/office/officeart/2005/8/layout/hProcess11"/>
    <dgm:cxn modelId="{1137E03E-3333-438A-BBB8-FBA6900ECD0C}" type="presOf" srcId="{71BC1754-6FC7-4B0B-9C48-ABC16B23F4D7}" destId="{CB97FE4A-880D-455B-A7B9-995CC3822236}" srcOrd="0" destOrd="1" presId="urn:microsoft.com/office/officeart/2005/8/layout/hProcess11"/>
    <dgm:cxn modelId="{1EEA2B43-D590-4FC0-8426-4C301B0B22E0}" type="presOf" srcId="{D9908391-CB76-44D3-895F-7C414AF95379}" destId="{2D4583E5-2D9F-419D-94D5-26FD2348EC76}" srcOrd="0" destOrd="0" presId="urn:microsoft.com/office/officeart/2005/8/layout/hProcess11"/>
    <dgm:cxn modelId="{F9AEF46F-C589-4A96-A3CC-5848273614B6}" type="presOf" srcId="{DC40A102-EB0D-4DB2-A6D0-C05A0A0EEAD9}" destId="{3F9752C5-D610-4AB4-9103-C3DC24086062}" srcOrd="0" destOrd="0" presId="urn:microsoft.com/office/officeart/2005/8/layout/hProcess11"/>
    <dgm:cxn modelId="{CB9B6771-69FC-4781-A121-7E4027D97275}" srcId="{DC40A102-EB0D-4DB2-A6D0-C05A0A0EEAD9}" destId="{77B5A3C3-ECC1-41EB-90F6-F15F5686A295}" srcOrd="0" destOrd="0" parTransId="{DE92A6C2-58F8-45B5-90EB-A58843946C2A}" sibTransId="{9DA2AAFB-7A4F-4494-B0D7-71922BBCE8DA}"/>
    <dgm:cxn modelId="{2CB2D176-7BED-49E2-A61D-9F5A3DEC2F58}" srcId="{77B5A3C3-ECC1-41EB-90F6-F15F5686A295}" destId="{BE7DDE06-28A3-4738-96BB-72ED3A5A50E0}" srcOrd="1" destOrd="0" parTransId="{1B54BFF2-3C62-4A1C-9932-ED0E9E4B8CE0}" sibTransId="{D0606612-38FB-45EB-89C0-D06EFCC06157}"/>
    <dgm:cxn modelId="{4E6EB987-76B8-4402-9E6F-B362CEAE68E6}" srcId="{416D99C0-3815-4F87-8E92-9C16B2A3451B}" destId="{E1C98024-BC63-480F-B20A-D81BEC740FC0}" srcOrd="2" destOrd="0" parTransId="{D44FDF24-6325-4F30-9F9D-5F15838E0D65}" sibTransId="{85F5A05E-DBD3-48C1-AAE2-A9E0DBB50BDB}"/>
    <dgm:cxn modelId="{70D84391-8F7A-4676-8488-6B309CBA660D}" type="presOf" srcId="{08A5E986-AB8F-48E2-9DF1-255E0026BFDF}" destId="{2D4583E5-2D9F-419D-94D5-26FD2348EC76}" srcOrd="0" destOrd="1" presId="urn:microsoft.com/office/officeart/2005/8/layout/hProcess11"/>
    <dgm:cxn modelId="{EC6EF29A-9F0D-4AE6-B7D3-DF7D5197D7F8}" type="presOf" srcId="{F3995193-AE41-4190-B7F5-F05EC45B8DD7}" destId="{934A1290-A366-4E28-9158-55E105E6BB84}" srcOrd="0" destOrd="3" presId="urn:microsoft.com/office/officeart/2005/8/layout/hProcess11"/>
    <dgm:cxn modelId="{9E79D59E-EFD6-4328-B08B-2CA44F151C84}" srcId="{DC40A102-EB0D-4DB2-A6D0-C05A0A0EEAD9}" destId="{416D99C0-3815-4F87-8E92-9C16B2A3451B}" srcOrd="2" destOrd="0" parTransId="{1F238310-4EC6-477C-86AB-2A9D352830E7}" sibTransId="{93A69491-BDBE-42C5-BEF0-300ACE62BE3B}"/>
    <dgm:cxn modelId="{AA51A4A3-5592-43C7-9CB5-F74F52D2B936}" srcId="{D9908391-CB76-44D3-895F-7C414AF95379}" destId="{6FBE0972-83C5-43D1-A7C9-554FE5EC321F}" srcOrd="2" destOrd="0" parTransId="{B701B4C3-22C5-481A-A901-E11E356DFCA8}" sibTransId="{B0FF6450-28F5-4302-B253-06A743DA2EB5}"/>
    <dgm:cxn modelId="{4CFD6AA4-CE7B-4B4B-B4A4-F1AF931F2C4C}" type="presOf" srcId="{07A057C7-6E3E-402E-805B-3BB594F0F89B}" destId="{934A1290-A366-4E28-9158-55E105E6BB84}" srcOrd="0" destOrd="1" presId="urn:microsoft.com/office/officeart/2005/8/layout/hProcess11"/>
    <dgm:cxn modelId="{6EFB5DB4-298F-4D4F-9E61-1929E8884A69}" srcId="{77B5A3C3-ECC1-41EB-90F6-F15F5686A295}" destId="{07A057C7-6E3E-402E-805B-3BB594F0F89B}" srcOrd="0" destOrd="0" parTransId="{7C8806FD-A3CD-4BE6-83AE-A293B02C4DE7}" sibTransId="{0C9E77E2-A796-44BD-BF23-FF9DC1428266}"/>
    <dgm:cxn modelId="{2949C0C3-B1E6-4D72-BC21-8E993E6C256D}" srcId="{DC40A102-EB0D-4DB2-A6D0-C05A0A0EEAD9}" destId="{D9908391-CB76-44D3-895F-7C414AF95379}" srcOrd="1" destOrd="0" parTransId="{DE34851C-4EA3-4E85-B9B3-11FE6B20EDBC}" sibTransId="{88BFF0C8-9B01-48B0-A8A7-395D43848A0E}"/>
    <dgm:cxn modelId="{A52B24D0-5930-43DA-AFAD-B23E0E0B7EAE}" type="presOf" srcId="{E15E927A-8295-49F9-8ED3-1AACC537A9E8}" destId="{2D4583E5-2D9F-419D-94D5-26FD2348EC76}" srcOrd="0" destOrd="4" presId="urn:microsoft.com/office/officeart/2005/8/layout/hProcess11"/>
    <dgm:cxn modelId="{5EE66CED-2933-4152-B56B-90D82732D614}" srcId="{D9908391-CB76-44D3-895F-7C414AF95379}" destId="{E15E927A-8295-49F9-8ED3-1AACC537A9E8}" srcOrd="3" destOrd="0" parTransId="{6F8FC1DA-CA61-4A1F-8BFD-E6BE32FF2D93}" sibTransId="{3E22BA78-F6E5-4FD8-A7A9-C0E36BEAADAB}"/>
    <dgm:cxn modelId="{E22A90EF-B26F-42EC-AAE8-E4C9BF5AEEE5}" srcId="{D9908391-CB76-44D3-895F-7C414AF95379}" destId="{08A5E986-AB8F-48E2-9DF1-255E0026BFDF}" srcOrd="0" destOrd="0" parTransId="{9B937872-650A-4DF8-9FDB-6C3A651B0684}" sibTransId="{66E927AD-1295-4C00-83CC-D0C0C88FF821}"/>
    <dgm:cxn modelId="{5F6DC7F3-C039-47CE-A960-F2D65EF93353}" srcId="{416D99C0-3815-4F87-8E92-9C16B2A3451B}" destId="{FE04D3F4-3C6B-4468-9405-C04A9C4C1DB1}" srcOrd="1" destOrd="0" parTransId="{9D9F428B-7FC8-4474-83DA-A54213E178DD}" sibTransId="{A35E57F4-372B-4F80-8881-88BFE47523D7}"/>
    <dgm:cxn modelId="{3D9538F6-334A-4A2E-8950-37E346C1B7C2}" type="presOf" srcId="{6FBE0972-83C5-43D1-A7C9-554FE5EC321F}" destId="{2D4583E5-2D9F-419D-94D5-26FD2348EC76}" srcOrd="0" destOrd="3" presId="urn:microsoft.com/office/officeart/2005/8/layout/hProcess11"/>
    <dgm:cxn modelId="{F977D0F6-D3F5-454C-8E60-756CE9FF9485}" srcId="{D9908391-CB76-44D3-895F-7C414AF95379}" destId="{550F9324-FCF6-46D7-8DEA-33253AB54F8F}" srcOrd="1" destOrd="0" parTransId="{8DE5CD29-8F93-4C43-84A4-E1F284D50174}" sibTransId="{F8DFF9C3-4989-408D-B613-D96445C47269}"/>
    <dgm:cxn modelId="{2085DFFE-E50A-4315-A157-8B5243FA3D82}" type="presOf" srcId="{416D99C0-3815-4F87-8E92-9C16B2A3451B}" destId="{CB97FE4A-880D-455B-A7B9-995CC3822236}" srcOrd="0" destOrd="0" presId="urn:microsoft.com/office/officeart/2005/8/layout/hProcess11"/>
    <dgm:cxn modelId="{30E7481C-E642-4893-8201-0365C555D96B}" type="presParOf" srcId="{3F9752C5-D610-4AB4-9103-C3DC24086062}" destId="{E92756F5-E404-40F5-9F04-A05545F897E3}" srcOrd="0" destOrd="0" presId="urn:microsoft.com/office/officeart/2005/8/layout/hProcess11"/>
    <dgm:cxn modelId="{6D901BAC-5D6F-456E-B6F7-49888F8E7861}" type="presParOf" srcId="{3F9752C5-D610-4AB4-9103-C3DC24086062}" destId="{B8E4EF4E-A9C0-423F-9779-E3BE734F961C}" srcOrd="1" destOrd="0" presId="urn:microsoft.com/office/officeart/2005/8/layout/hProcess11"/>
    <dgm:cxn modelId="{615CAD21-4BD9-4BC6-8889-59FF0438920F}" type="presParOf" srcId="{B8E4EF4E-A9C0-423F-9779-E3BE734F961C}" destId="{9CE2C265-A917-45FC-B258-1C4E042175F5}" srcOrd="0" destOrd="0" presId="urn:microsoft.com/office/officeart/2005/8/layout/hProcess11"/>
    <dgm:cxn modelId="{B37E343B-6595-4AA0-921F-2A25E05DE2DE}" type="presParOf" srcId="{9CE2C265-A917-45FC-B258-1C4E042175F5}" destId="{934A1290-A366-4E28-9158-55E105E6BB84}" srcOrd="0" destOrd="0" presId="urn:microsoft.com/office/officeart/2005/8/layout/hProcess11"/>
    <dgm:cxn modelId="{3081A4C7-5E23-400A-B126-DDD15473BA81}" type="presParOf" srcId="{9CE2C265-A917-45FC-B258-1C4E042175F5}" destId="{68E6322B-3022-4248-9645-C8551FF27F2F}" srcOrd="1" destOrd="0" presId="urn:microsoft.com/office/officeart/2005/8/layout/hProcess11"/>
    <dgm:cxn modelId="{686635D8-4BD0-4598-AA13-D0B35D0AE5E5}" type="presParOf" srcId="{9CE2C265-A917-45FC-B258-1C4E042175F5}" destId="{88102582-A41D-4F2E-A124-A3DD55A9381C}" srcOrd="2" destOrd="0" presId="urn:microsoft.com/office/officeart/2005/8/layout/hProcess11"/>
    <dgm:cxn modelId="{2A7E4FCF-4167-42C5-BA05-6642BBAFC532}" type="presParOf" srcId="{B8E4EF4E-A9C0-423F-9779-E3BE734F961C}" destId="{B1757B27-08CA-4AA3-B753-76A9CB03237E}" srcOrd="1" destOrd="0" presId="urn:microsoft.com/office/officeart/2005/8/layout/hProcess11"/>
    <dgm:cxn modelId="{5F2B6FA0-A5F5-4107-93C7-74D92291EE38}" type="presParOf" srcId="{B8E4EF4E-A9C0-423F-9779-E3BE734F961C}" destId="{083FCD51-A7CE-4D3B-93BF-C8D02B0521A3}" srcOrd="2" destOrd="0" presId="urn:microsoft.com/office/officeart/2005/8/layout/hProcess11"/>
    <dgm:cxn modelId="{98E9BC4E-D438-4B44-90C5-3BB986FC1362}" type="presParOf" srcId="{083FCD51-A7CE-4D3B-93BF-C8D02B0521A3}" destId="{2D4583E5-2D9F-419D-94D5-26FD2348EC76}" srcOrd="0" destOrd="0" presId="urn:microsoft.com/office/officeart/2005/8/layout/hProcess11"/>
    <dgm:cxn modelId="{E8AB7E61-5ABD-4B79-98E0-377AA534FFA3}" type="presParOf" srcId="{083FCD51-A7CE-4D3B-93BF-C8D02B0521A3}" destId="{75CC1142-BDBF-46E9-8478-00EFDD528895}" srcOrd="1" destOrd="0" presId="urn:microsoft.com/office/officeart/2005/8/layout/hProcess11"/>
    <dgm:cxn modelId="{5E1F0C03-02C2-4785-B8B3-445E20DA1A8E}" type="presParOf" srcId="{083FCD51-A7CE-4D3B-93BF-C8D02B0521A3}" destId="{6E54A363-9EBC-40E0-AFDC-41259F2D0D43}" srcOrd="2" destOrd="0" presId="urn:microsoft.com/office/officeart/2005/8/layout/hProcess11"/>
    <dgm:cxn modelId="{2D52D502-E497-490F-94B8-182554120D2C}" type="presParOf" srcId="{B8E4EF4E-A9C0-423F-9779-E3BE734F961C}" destId="{93E818C1-431C-46D2-AFC2-852FA7BB2425}" srcOrd="3" destOrd="0" presId="urn:microsoft.com/office/officeart/2005/8/layout/hProcess11"/>
    <dgm:cxn modelId="{21340DA2-FA25-4EA4-9054-E7FD1910362F}" type="presParOf" srcId="{B8E4EF4E-A9C0-423F-9779-E3BE734F961C}" destId="{FF589B05-9F57-4DED-9F2F-D41AD0302142}" srcOrd="4" destOrd="0" presId="urn:microsoft.com/office/officeart/2005/8/layout/hProcess11"/>
    <dgm:cxn modelId="{E36B5A1E-6C99-49A1-A4A6-261AD346F478}" type="presParOf" srcId="{FF589B05-9F57-4DED-9F2F-D41AD0302142}" destId="{CB97FE4A-880D-455B-A7B9-995CC3822236}" srcOrd="0" destOrd="0" presId="urn:microsoft.com/office/officeart/2005/8/layout/hProcess11"/>
    <dgm:cxn modelId="{F3C38BEF-55CE-44FD-B123-539C799C213F}" type="presParOf" srcId="{FF589B05-9F57-4DED-9F2F-D41AD0302142}" destId="{88EA9331-F131-4F92-8437-DAD9DEDB247F}" srcOrd="1" destOrd="0" presId="urn:microsoft.com/office/officeart/2005/8/layout/hProcess11"/>
    <dgm:cxn modelId="{4E149256-18ED-466C-9926-AE395C125889}" type="presParOf" srcId="{FF589B05-9F57-4DED-9F2F-D41AD0302142}" destId="{D31E6770-30B6-4184-9901-9C5207ECA2A0}"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756F5-E404-40F5-9F04-A05545F897E3}">
      <dsp:nvSpPr>
        <dsp:cNvPr id="0" name=""/>
        <dsp:cNvSpPr/>
      </dsp:nvSpPr>
      <dsp:spPr>
        <a:xfrm>
          <a:off x="0" y="1543847"/>
          <a:ext cx="11431771" cy="2058463"/>
        </a:xfrm>
        <a:prstGeom prst="notchedRightArrow">
          <a:avLst/>
        </a:prstGeom>
        <a:solidFill>
          <a:schemeClr val="bg1"/>
        </a:solidFill>
        <a:ln w="38100">
          <a:solidFill>
            <a:schemeClr val="tx1"/>
          </a:solidFill>
        </a:ln>
        <a:effectLst/>
      </dsp:spPr>
      <dsp:style>
        <a:lnRef idx="0">
          <a:scrgbClr r="0" g="0" b="0"/>
        </a:lnRef>
        <a:fillRef idx="1">
          <a:scrgbClr r="0" g="0" b="0"/>
        </a:fillRef>
        <a:effectRef idx="2">
          <a:scrgbClr r="0" g="0" b="0"/>
        </a:effectRef>
        <a:fontRef idx="minor"/>
      </dsp:style>
    </dsp:sp>
    <dsp:sp modelId="{934A1290-A366-4E28-9158-55E105E6BB84}">
      <dsp:nvSpPr>
        <dsp:cNvPr id="0" name=""/>
        <dsp:cNvSpPr/>
      </dsp:nvSpPr>
      <dsp:spPr>
        <a:xfrm>
          <a:off x="5023" y="0"/>
          <a:ext cx="3315660" cy="2058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1">
          <a:noAutofit/>
        </a:bodyPr>
        <a:lstStyle/>
        <a:p>
          <a:pPr marL="0" lvl="0" indent="0" algn="l" defTabSz="1066800">
            <a:lnSpc>
              <a:spcPct val="90000"/>
            </a:lnSpc>
            <a:spcBef>
              <a:spcPct val="0"/>
            </a:spcBef>
            <a:spcAft>
              <a:spcPct val="35000"/>
            </a:spcAft>
            <a:buNone/>
          </a:pPr>
          <a:r>
            <a:rPr lang="en-US" sz="2400" b="1" kern="1200" dirty="0">
              <a:solidFill>
                <a:srgbClr val="C00000"/>
              </a:solidFill>
            </a:rPr>
            <a:t>EDA</a:t>
          </a:r>
          <a:endParaRPr lang="en-IN" sz="2400" b="1" kern="1200" dirty="0">
            <a:solidFill>
              <a:srgbClr val="C00000"/>
            </a:solidFill>
          </a:endParaRPr>
        </a:p>
        <a:p>
          <a:pPr marL="171450" lvl="1" indent="-171450" algn="l" defTabSz="844550">
            <a:lnSpc>
              <a:spcPct val="90000"/>
            </a:lnSpc>
            <a:spcBef>
              <a:spcPct val="0"/>
            </a:spcBef>
            <a:spcAft>
              <a:spcPct val="15000"/>
            </a:spcAft>
            <a:buChar char="•"/>
          </a:pPr>
          <a:r>
            <a:rPr lang="en-US" sz="1900" kern="1200" dirty="0"/>
            <a:t>Data distribution of features</a:t>
          </a:r>
          <a:endParaRPr lang="en-IN" sz="1900" kern="1200" dirty="0"/>
        </a:p>
        <a:p>
          <a:pPr marL="171450" lvl="1" indent="-171450" algn="l" defTabSz="844550">
            <a:lnSpc>
              <a:spcPct val="90000"/>
            </a:lnSpc>
            <a:spcBef>
              <a:spcPct val="0"/>
            </a:spcBef>
            <a:spcAft>
              <a:spcPct val="15000"/>
            </a:spcAft>
            <a:buChar char="•"/>
          </a:pPr>
          <a:r>
            <a:rPr lang="en-US" sz="1900" kern="1200" dirty="0"/>
            <a:t>Deal with multicollinearity</a:t>
          </a:r>
          <a:endParaRPr lang="en-IN" sz="1900" kern="1200" dirty="0"/>
        </a:p>
        <a:p>
          <a:pPr marL="171450" lvl="1" indent="-171450" algn="l" defTabSz="844550">
            <a:lnSpc>
              <a:spcPct val="90000"/>
            </a:lnSpc>
            <a:spcBef>
              <a:spcPct val="0"/>
            </a:spcBef>
            <a:spcAft>
              <a:spcPct val="15000"/>
            </a:spcAft>
            <a:buChar char="•"/>
          </a:pPr>
          <a:r>
            <a:rPr lang="en-US" sz="1900" kern="1200" dirty="0"/>
            <a:t>Separate dependent and independent features</a:t>
          </a:r>
          <a:endParaRPr lang="en-IN" sz="1900" kern="1200" dirty="0"/>
        </a:p>
      </dsp:txBody>
      <dsp:txXfrm>
        <a:off x="5023" y="0"/>
        <a:ext cx="3315660" cy="2058463"/>
      </dsp:txXfrm>
    </dsp:sp>
    <dsp:sp modelId="{68E6322B-3022-4248-9645-C8551FF27F2F}">
      <dsp:nvSpPr>
        <dsp:cNvPr id="0" name=""/>
        <dsp:cNvSpPr/>
      </dsp:nvSpPr>
      <dsp:spPr>
        <a:xfrm>
          <a:off x="1405545" y="2315771"/>
          <a:ext cx="514615" cy="514615"/>
        </a:xfrm>
        <a:prstGeom prst="ellipse">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D4583E5-2D9F-419D-94D5-26FD2348EC76}">
      <dsp:nvSpPr>
        <dsp:cNvPr id="0" name=""/>
        <dsp:cNvSpPr/>
      </dsp:nvSpPr>
      <dsp:spPr>
        <a:xfrm>
          <a:off x="3486466" y="3087694"/>
          <a:ext cx="3315660" cy="2058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1">
          <a:noAutofit/>
        </a:bodyPr>
        <a:lstStyle/>
        <a:p>
          <a:pPr marL="0" lvl="0" indent="0" algn="l" defTabSz="1066800">
            <a:lnSpc>
              <a:spcPct val="90000"/>
            </a:lnSpc>
            <a:spcBef>
              <a:spcPct val="0"/>
            </a:spcBef>
            <a:spcAft>
              <a:spcPct val="35000"/>
            </a:spcAft>
            <a:buNone/>
          </a:pPr>
          <a:r>
            <a:rPr lang="en-US" sz="2400" b="1" kern="1200" dirty="0">
              <a:solidFill>
                <a:srgbClr val="C00000"/>
              </a:solidFill>
            </a:rPr>
            <a:t>Model building</a:t>
          </a:r>
          <a:endParaRPr lang="en-IN" sz="2400" b="1" kern="1200" dirty="0">
            <a:solidFill>
              <a:srgbClr val="C00000"/>
            </a:solidFill>
          </a:endParaRPr>
        </a:p>
        <a:p>
          <a:pPr marL="171450" lvl="1" indent="-171450" algn="l" defTabSz="844550">
            <a:lnSpc>
              <a:spcPct val="90000"/>
            </a:lnSpc>
            <a:spcBef>
              <a:spcPct val="0"/>
            </a:spcBef>
            <a:spcAft>
              <a:spcPct val="15000"/>
            </a:spcAft>
            <a:buChar char="•"/>
          </a:pPr>
          <a:r>
            <a:rPr lang="en-US" sz="1900" kern="1200" dirty="0"/>
            <a:t>Data transformation</a:t>
          </a:r>
          <a:endParaRPr lang="en-IN" sz="1900" kern="1200" dirty="0"/>
        </a:p>
        <a:p>
          <a:pPr marL="171450" lvl="1" indent="-171450" algn="l" defTabSz="844550">
            <a:lnSpc>
              <a:spcPct val="90000"/>
            </a:lnSpc>
            <a:spcBef>
              <a:spcPct val="0"/>
            </a:spcBef>
            <a:spcAft>
              <a:spcPct val="15000"/>
            </a:spcAft>
            <a:buChar char="•"/>
          </a:pPr>
          <a:r>
            <a:rPr lang="en-US" sz="1900" kern="1200" dirty="0"/>
            <a:t>Fitting</a:t>
          </a:r>
          <a:endParaRPr lang="en-IN" sz="1900" kern="1200" dirty="0"/>
        </a:p>
        <a:p>
          <a:pPr marL="171450" lvl="1" indent="-171450" algn="l" defTabSz="844550">
            <a:lnSpc>
              <a:spcPct val="90000"/>
            </a:lnSpc>
            <a:spcBef>
              <a:spcPct val="0"/>
            </a:spcBef>
            <a:spcAft>
              <a:spcPct val="15000"/>
            </a:spcAft>
            <a:buChar char="•"/>
          </a:pPr>
          <a:r>
            <a:rPr lang="en-US" sz="1900" kern="1200" dirty="0"/>
            <a:t>Prediction</a:t>
          </a:r>
          <a:endParaRPr lang="en-IN" sz="1900" kern="1200" dirty="0"/>
        </a:p>
        <a:p>
          <a:pPr marL="171450" lvl="1" indent="-171450" algn="l" defTabSz="844550">
            <a:lnSpc>
              <a:spcPct val="90000"/>
            </a:lnSpc>
            <a:spcBef>
              <a:spcPct val="0"/>
            </a:spcBef>
            <a:spcAft>
              <a:spcPct val="15000"/>
            </a:spcAft>
            <a:buChar char="•"/>
          </a:pPr>
          <a:r>
            <a:rPr lang="en-US" sz="1900" kern="1200" dirty="0"/>
            <a:t>Evaluation matrices</a:t>
          </a:r>
          <a:endParaRPr lang="en-IN" sz="1900" kern="1200" dirty="0"/>
        </a:p>
      </dsp:txBody>
      <dsp:txXfrm>
        <a:off x="3486466" y="3087694"/>
        <a:ext cx="3315660" cy="2058463"/>
      </dsp:txXfrm>
    </dsp:sp>
    <dsp:sp modelId="{75CC1142-BDBF-46E9-8478-00EFDD528895}">
      <dsp:nvSpPr>
        <dsp:cNvPr id="0" name=""/>
        <dsp:cNvSpPr/>
      </dsp:nvSpPr>
      <dsp:spPr>
        <a:xfrm>
          <a:off x="4886989" y="2315771"/>
          <a:ext cx="514615" cy="514615"/>
        </a:xfrm>
        <a:prstGeom prst="ellipse">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B97FE4A-880D-455B-A7B9-995CC3822236}">
      <dsp:nvSpPr>
        <dsp:cNvPr id="0" name=""/>
        <dsp:cNvSpPr/>
      </dsp:nvSpPr>
      <dsp:spPr>
        <a:xfrm>
          <a:off x="6967910" y="0"/>
          <a:ext cx="3315660" cy="2058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1">
          <a:noAutofit/>
        </a:bodyPr>
        <a:lstStyle/>
        <a:p>
          <a:pPr marL="0" lvl="0" indent="0" algn="l" defTabSz="1066800">
            <a:lnSpc>
              <a:spcPct val="90000"/>
            </a:lnSpc>
            <a:spcBef>
              <a:spcPct val="0"/>
            </a:spcBef>
            <a:spcAft>
              <a:spcPct val="35000"/>
            </a:spcAft>
            <a:buNone/>
          </a:pPr>
          <a:r>
            <a:rPr lang="en-US" sz="2400" b="1" kern="1200" dirty="0">
              <a:solidFill>
                <a:srgbClr val="C00000"/>
              </a:solidFill>
            </a:rPr>
            <a:t>Model validation</a:t>
          </a:r>
          <a:endParaRPr lang="en-IN" sz="2400" b="1" kern="1200" dirty="0">
            <a:solidFill>
              <a:srgbClr val="C00000"/>
            </a:solidFill>
          </a:endParaRPr>
        </a:p>
        <a:p>
          <a:pPr marL="171450" lvl="1" indent="-171450" algn="l" defTabSz="844550">
            <a:lnSpc>
              <a:spcPct val="90000"/>
            </a:lnSpc>
            <a:spcBef>
              <a:spcPct val="0"/>
            </a:spcBef>
            <a:spcAft>
              <a:spcPct val="15000"/>
            </a:spcAft>
            <a:buChar char="•"/>
          </a:pPr>
          <a:r>
            <a:rPr lang="en-US" sz="1900" kern="1200" dirty="0"/>
            <a:t>Model selection</a:t>
          </a:r>
          <a:endParaRPr lang="en-IN" sz="1900" kern="1200" dirty="0"/>
        </a:p>
        <a:p>
          <a:pPr marL="171450" lvl="1" indent="-171450" algn="l" defTabSz="844550">
            <a:lnSpc>
              <a:spcPct val="90000"/>
            </a:lnSpc>
            <a:spcBef>
              <a:spcPct val="0"/>
            </a:spcBef>
            <a:spcAft>
              <a:spcPct val="15000"/>
            </a:spcAft>
            <a:buChar char="•"/>
          </a:pPr>
          <a:r>
            <a:rPr lang="en-US" sz="1900" kern="1200" dirty="0"/>
            <a:t>Feature importance</a:t>
          </a:r>
          <a:endParaRPr lang="en-IN" sz="1900" kern="1200" dirty="0"/>
        </a:p>
        <a:p>
          <a:pPr marL="171450" lvl="1" indent="-171450" algn="l" defTabSz="844550">
            <a:lnSpc>
              <a:spcPct val="90000"/>
            </a:lnSpc>
            <a:spcBef>
              <a:spcPct val="0"/>
            </a:spcBef>
            <a:spcAft>
              <a:spcPct val="15000"/>
            </a:spcAft>
            <a:buChar char="•"/>
          </a:pPr>
          <a:r>
            <a:rPr lang="en-US" sz="1900" kern="1200" dirty="0"/>
            <a:t>Conclusion</a:t>
          </a:r>
          <a:endParaRPr lang="en-IN" sz="1900" kern="1200" dirty="0"/>
        </a:p>
      </dsp:txBody>
      <dsp:txXfrm>
        <a:off x="6967910" y="0"/>
        <a:ext cx="3315660" cy="2058463"/>
      </dsp:txXfrm>
    </dsp:sp>
    <dsp:sp modelId="{88EA9331-F131-4F92-8437-DAD9DEDB247F}">
      <dsp:nvSpPr>
        <dsp:cNvPr id="0" name=""/>
        <dsp:cNvSpPr/>
      </dsp:nvSpPr>
      <dsp:spPr>
        <a:xfrm>
          <a:off x="8368432" y="2315771"/>
          <a:ext cx="514615" cy="514615"/>
        </a:xfrm>
        <a:prstGeom prst="ellipse">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A0D17-B7F0-4664-9A77-DA9568FAA991}" type="datetimeFigureOut">
              <a:rPr lang="en-IN" smtClean="0"/>
              <a:t>20-10-2022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47BA4-0E70-4EBF-BE4B-3E92D02B64E8}" type="slidenum">
              <a:rPr lang="en-IN" smtClean="0"/>
              <a:t>‹#›</a:t>
            </a:fld>
            <a:endParaRPr lang="en-IN"/>
          </a:p>
        </p:txBody>
      </p:sp>
    </p:spTree>
    <p:extLst>
      <p:ext uri="{BB962C8B-B14F-4D97-AF65-F5344CB8AC3E}">
        <p14:creationId xmlns:p14="http://schemas.microsoft.com/office/powerpoint/2010/main" val="3210403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2BC4-84BE-45F1-9A09-514DFC4601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CE69BB-6650-42EF-B99D-8DF4DCBB9A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5BFCCA-97C3-41AB-8CAE-DE8432772E26}"/>
              </a:ext>
            </a:extLst>
          </p:cNvPr>
          <p:cNvSpPr>
            <a:spLocks noGrp="1"/>
          </p:cNvSpPr>
          <p:nvPr>
            <p:ph type="dt" sz="half" idx="10"/>
          </p:nvPr>
        </p:nvSpPr>
        <p:spPr/>
        <p:txBody>
          <a:bodyPr/>
          <a:lstStyle/>
          <a:p>
            <a:fld id="{C082BB34-D291-4BED-8917-4EA0DFFED6D0}" type="datetimeFigureOut">
              <a:rPr lang="en-IN" smtClean="0"/>
              <a:t>20-10-2022</a:t>
            </a:fld>
            <a:endParaRPr lang="en-IN"/>
          </a:p>
        </p:txBody>
      </p:sp>
      <p:sp>
        <p:nvSpPr>
          <p:cNvPr id="5" name="Footer Placeholder 4">
            <a:extLst>
              <a:ext uri="{FF2B5EF4-FFF2-40B4-BE49-F238E27FC236}">
                <a16:creationId xmlns:a16="http://schemas.microsoft.com/office/drawing/2014/main" id="{8BF5381B-25B4-4D79-A06D-E9997CD61E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4B39E8-0C71-4065-878E-72414EED4568}"/>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236616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2001-315E-43A1-B7DE-988CEA6D30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1A6103-B634-4AF2-B175-C84AB2DC5B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E6FC47-8106-4EAF-9C8C-A2C823120B24}"/>
              </a:ext>
            </a:extLst>
          </p:cNvPr>
          <p:cNvSpPr>
            <a:spLocks noGrp="1"/>
          </p:cNvSpPr>
          <p:nvPr>
            <p:ph type="dt" sz="half" idx="10"/>
          </p:nvPr>
        </p:nvSpPr>
        <p:spPr/>
        <p:txBody>
          <a:bodyPr/>
          <a:lstStyle/>
          <a:p>
            <a:fld id="{C082BB34-D291-4BED-8917-4EA0DFFED6D0}" type="datetimeFigureOut">
              <a:rPr lang="en-IN" smtClean="0"/>
              <a:t>20-10-2022</a:t>
            </a:fld>
            <a:endParaRPr lang="en-IN"/>
          </a:p>
        </p:txBody>
      </p:sp>
      <p:sp>
        <p:nvSpPr>
          <p:cNvPr id="5" name="Footer Placeholder 4">
            <a:extLst>
              <a:ext uri="{FF2B5EF4-FFF2-40B4-BE49-F238E27FC236}">
                <a16:creationId xmlns:a16="http://schemas.microsoft.com/office/drawing/2014/main" id="{F793778C-4F12-41BF-951D-95C6DD3168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861217-9CE5-4882-BEE6-695FEBC98BCB}"/>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275332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D83885-851F-4EC4-B283-7D1CDECA76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06EA9B-3B60-4DA7-A708-79428C1A2E2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53E441-22F3-4C93-A24D-168F106B594C}"/>
              </a:ext>
            </a:extLst>
          </p:cNvPr>
          <p:cNvSpPr>
            <a:spLocks noGrp="1"/>
          </p:cNvSpPr>
          <p:nvPr>
            <p:ph type="dt" sz="half" idx="10"/>
          </p:nvPr>
        </p:nvSpPr>
        <p:spPr/>
        <p:txBody>
          <a:bodyPr/>
          <a:lstStyle/>
          <a:p>
            <a:fld id="{C082BB34-D291-4BED-8917-4EA0DFFED6D0}" type="datetimeFigureOut">
              <a:rPr lang="en-IN" smtClean="0"/>
              <a:t>20-10-2022</a:t>
            </a:fld>
            <a:endParaRPr lang="en-IN"/>
          </a:p>
        </p:txBody>
      </p:sp>
      <p:sp>
        <p:nvSpPr>
          <p:cNvPr id="5" name="Footer Placeholder 4">
            <a:extLst>
              <a:ext uri="{FF2B5EF4-FFF2-40B4-BE49-F238E27FC236}">
                <a16:creationId xmlns:a16="http://schemas.microsoft.com/office/drawing/2014/main" id="{107A043D-E428-4523-B670-D59DA4E58A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CF13D7-9A50-4FF1-B824-2F3C78C5BD97}"/>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141576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DA64D-B2DD-43FE-ABD3-D080D27E4C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E0912F-2FFE-4DCE-9713-EC9C548587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58F79-916C-464C-BA62-0C2CECA7E362}"/>
              </a:ext>
            </a:extLst>
          </p:cNvPr>
          <p:cNvSpPr>
            <a:spLocks noGrp="1"/>
          </p:cNvSpPr>
          <p:nvPr>
            <p:ph type="dt" sz="half" idx="10"/>
          </p:nvPr>
        </p:nvSpPr>
        <p:spPr/>
        <p:txBody>
          <a:bodyPr/>
          <a:lstStyle/>
          <a:p>
            <a:fld id="{C082BB34-D291-4BED-8917-4EA0DFFED6D0}" type="datetimeFigureOut">
              <a:rPr lang="en-IN" smtClean="0"/>
              <a:t>20-10-2022</a:t>
            </a:fld>
            <a:endParaRPr lang="en-IN"/>
          </a:p>
        </p:txBody>
      </p:sp>
      <p:sp>
        <p:nvSpPr>
          <p:cNvPr id="5" name="Footer Placeholder 4">
            <a:extLst>
              <a:ext uri="{FF2B5EF4-FFF2-40B4-BE49-F238E27FC236}">
                <a16:creationId xmlns:a16="http://schemas.microsoft.com/office/drawing/2014/main" id="{604AB385-10AD-4C98-8ADC-5EEC4B226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919720-D644-4323-9F32-F5C9BD7BF5CD}"/>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2024398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BE56-54DA-44F7-8F8B-11D7D4CF55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CB780A-3727-4D80-B447-94E37006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438B55B-9379-4B18-B2E2-675A8D044887}"/>
              </a:ext>
            </a:extLst>
          </p:cNvPr>
          <p:cNvSpPr>
            <a:spLocks noGrp="1"/>
          </p:cNvSpPr>
          <p:nvPr>
            <p:ph type="dt" sz="half" idx="10"/>
          </p:nvPr>
        </p:nvSpPr>
        <p:spPr/>
        <p:txBody>
          <a:bodyPr/>
          <a:lstStyle/>
          <a:p>
            <a:fld id="{C082BB34-D291-4BED-8917-4EA0DFFED6D0}" type="datetimeFigureOut">
              <a:rPr lang="en-IN" smtClean="0"/>
              <a:t>20-10-2022</a:t>
            </a:fld>
            <a:endParaRPr lang="en-IN"/>
          </a:p>
        </p:txBody>
      </p:sp>
      <p:sp>
        <p:nvSpPr>
          <p:cNvPr id="5" name="Footer Placeholder 4">
            <a:extLst>
              <a:ext uri="{FF2B5EF4-FFF2-40B4-BE49-F238E27FC236}">
                <a16:creationId xmlns:a16="http://schemas.microsoft.com/office/drawing/2014/main" id="{532A1611-C138-44B6-ACC6-4BE939A79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821042-CAAA-4409-B9C6-22CEBA481CF1}"/>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1554073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1481-2CC5-4620-A7AE-2C23CE1C2C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3AE9B6-13E5-4BAF-9A6E-4122CA2CD1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0C9A0D-CB23-4217-9111-5189937F69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D2E112-8226-4413-8346-2B204B39F7AF}"/>
              </a:ext>
            </a:extLst>
          </p:cNvPr>
          <p:cNvSpPr>
            <a:spLocks noGrp="1"/>
          </p:cNvSpPr>
          <p:nvPr>
            <p:ph type="dt" sz="half" idx="10"/>
          </p:nvPr>
        </p:nvSpPr>
        <p:spPr/>
        <p:txBody>
          <a:bodyPr/>
          <a:lstStyle/>
          <a:p>
            <a:fld id="{C082BB34-D291-4BED-8917-4EA0DFFED6D0}" type="datetimeFigureOut">
              <a:rPr lang="en-IN" smtClean="0"/>
              <a:t>20-10-2022</a:t>
            </a:fld>
            <a:endParaRPr lang="en-IN"/>
          </a:p>
        </p:txBody>
      </p:sp>
      <p:sp>
        <p:nvSpPr>
          <p:cNvPr id="6" name="Footer Placeholder 5">
            <a:extLst>
              <a:ext uri="{FF2B5EF4-FFF2-40B4-BE49-F238E27FC236}">
                <a16:creationId xmlns:a16="http://schemas.microsoft.com/office/drawing/2014/main" id="{3A860D41-8107-4517-9521-3B5BE68F4B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DDCB33-CD21-4D51-A586-A23A6ABED714}"/>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351911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41FE-55B0-4B00-8266-1B8C950008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9C1115-43B8-40D8-963B-8C5597FCF7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F2DA54-2E0E-4CF0-B40C-B70B151202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AA0DB1-1295-45F9-8BCA-7C5D5216F9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7BA7BF-4719-412C-A447-1CEFDDDAA9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D0234-995F-4508-84DC-C08D00CE748D}"/>
              </a:ext>
            </a:extLst>
          </p:cNvPr>
          <p:cNvSpPr>
            <a:spLocks noGrp="1"/>
          </p:cNvSpPr>
          <p:nvPr>
            <p:ph type="dt" sz="half" idx="10"/>
          </p:nvPr>
        </p:nvSpPr>
        <p:spPr/>
        <p:txBody>
          <a:bodyPr/>
          <a:lstStyle/>
          <a:p>
            <a:fld id="{C082BB34-D291-4BED-8917-4EA0DFFED6D0}" type="datetimeFigureOut">
              <a:rPr lang="en-IN" smtClean="0"/>
              <a:t>20-10-2022</a:t>
            </a:fld>
            <a:endParaRPr lang="en-IN"/>
          </a:p>
        </p:txBody>
      </p:sp>
      <p:sp>
        <p:nvSpPr>
          <p:cNvPr id="8" name="Footer Placeholder 7">
            <a:extLst>
              <a:ext uri="{FF2B5EF4-FFF2-40B4-BE49-F238E27FC236}">
                <a16:creationId xmlns:a16="http://schemas.microsoft.com/office/drawing/2014/main" id="{04CE1575-10A2-4E21-AA7A-D4C4F9C41B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0B548C-4C18-41AA-81A3-D8ECA1F54AC3}"/>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173642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0965-E8B4-4793-B5E5-7F1C2AECEF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F1AD62-4ABB-4A38-9884-59BA51487A34}"/>
              </a:ext>
            </a:extLst>
          </p:cNvPr>
          <p:cNvSpPr>
            <a:spLocks noGrp="1"/>
          </p:cNvSpPr>
          <p:nvPr>
            <p:ph type="dt" sz="half" idx="10"/>
          </p:nvPr>
        </p:nvSpPr>
        <p:spPr/>
        <p:txBody>
          <a:bodyPr/>
          <a:lstStyle/>
          <a:p>
            <a:fld id="{C082BB34-D291-4BED-8917-4EA0DFFED6D0}" type="datetimeFigureOut">
              <a:rPr lang="en-IN" smtClean="0"/>
              <a:t>20-10-2022</a:t>
            </a:fld>
            <a:endParaRPr lang="en-IN"/>
          </a:p>
        </p:txBody>
      </p:sp>
      <p:sp>
        <p:nvSpPr>
          <p:cNvPr id="4" name="Footer Placeholder 3">
            <a:extLst>
              <a:ext uri="{FF2B5EF4-FFF2-40B4-BE49-F238E27FC236}">
                <a16:creationId xmlns:a16="http://schemas.microsoft.com/office/drawing/2014/main" id="{846A691F-203F-49DF-8901-06AEDB2801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0E8F68-B1DC-47F7-A0CD-C90DCBDAE20B}"/>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202126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38C00-B91A-4703-9615-8D8687D0F99E}"/>
              </a:ext>
            </a:extLst>
          </p:cNvPr>
          <p:cNvSpPr>
            <a:spLocks noGrp="1"/>
          </p:cNvSpPr>
          <p:nvPr>
            <p:ph type="dt" sz="half" idx="10"/>
          </p:nvPr>
        </p:nvSpPr>
        <p:spPr/>
        <p:txBody>
          <a:bodyPr/>
          <a:lstStyle/>
          <a:p>
            <a:fld id="{C082BB34-D291-4BED-8917-4EA0DFFED6D0}" type="datetimeFigureOut">
              <a:rPr lang="en-IN" smtClean="0"/>
              <a:t>20-10-2022</a:t>
            </a:fld>
            <a:endParaRPr lang="en-IN"/>
          </a:p>
        </p:txBody>
      </p:sp>
      <p:sp>
        <p:nvSpPr>
          <p:cNvPr id="3" name="Footer Placeholder 2">
            <a:extLst>
              <a:ext uri="{FF2B5EF4-FFF2-40B4-BE49-F238E27FC236}">
                <a16:creationId xmlns:a16="http://schemas.microsoft.com/office/drawing/2014/main" id="{9731AA0B-FDC3-48B4-ADCA-0FFDF528BE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1001F6-3FFC-4046-B94B-0D660F2463EC}"/>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3604006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EA15-96BD-42E5-AC1C-9CCA2583C8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B374E0-5688-4EDC-9482-29F996E1A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E480FA-898D-4110-8294-B44FD3204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FBF6B1-B0A2-432F-A432-C5A992771382}"/>
              </a:ext>
            </a:extLst>
          </p:cNvPr>
          <p:cNvSpPr>
            <a:spLocks noGrp="1"/>
          </p:cNvSpPr>
          <p:nvPr>
            <p:ph type="dt" sz="half" idx="10"/>
          </p:nvPr>
        </p:nvSpPr>
        <p:spPr/>
        <p:txBody>
          <a:bodyPr/>
          <a:lstStyle/>
          <a:p>
            <a:fld id="{C082BB34-D291-4BED-8917-4EA0DFFED6D0}" type="datetimeFigureOut">
              <a:rPr lang="en-IN" smtClean="0"/>
              <a:t>20-10-2022</a:t>
            </a:fld>
            <a:endParaRPr lang="en-IN"/>
          </a:p>
        </p:txBody>
      </p:sp>
      <p:sp>
        <p:nvSpPr>
          <p:cNvPr id="6" name="Footer Placeholder 5">
            <a:extLst>
              <a:ext uri="{FF2B5EF4-FFF2-40B4-BE49-F238E27FC236}">
                <a16:creationId xmlns:a16="http://schemas.microsoft.com/office/drawing/2014/main" id="{A78CB833-878A-4A1A-9460-FEC8281503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B0E058-AACA-4D77-907C-8888CAC03EA3}"/>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3576496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D955-9465-4DE6-ADF0-64E0BCB55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114A8C-0E43-4EB5-B55D-35D470F004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35D2AB-1E79-417C-97AC-9EBF5ED48E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3E9A54-FCB2-4E2B-A42B-CA2BA0131096}"/>
              </a:ext>
            </a:extLst>
          </p:cNvPr>
          <p:cNvSpPr>
            <a:spLocks noGrp="1"/>
          </p:cNvSpPr>
          <p:nvPr>
            <p:ph type="dt" sz="half" idx="10"/>
          </p:nvPr>
        </p:nvSpPr>
        <p:spPr/>
        <p:txBody>
          <a:bodyPr/>
          <a:lstStyle/>
          <a:p>
            <a:fld id="{C082BB34-D291-4BED-8917-4EA0DFFED6D0}" type="datetimeFigureOut">
              <a:rPr lang="en-IN" smtClean="0"/>
              <a:t>20-10-2022</a:t>
            </a:fld>
            <a:endParaRPr lang="en-IN"/>
          </a:p>
        </p:txBody>
      </p:sp>
      <p:sp>
        <p:nvSpPr>
          <p:cNvPr id="6" name="Footer Placeholder 5">
            <a:extLst>
              <a:ext uri="{FF2B5EF4-FFF2-40B4-BE49-F238E27FC236}">
                <a16:creationId xmlns:a16="http://schemas.microsoft.com/office/drawing/2014/main" id="{5B5E5202-5909-46B4-8B19-C43545C8C5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5E175E-100E-4F3C-BE4C-B9BC4AECB567}"/>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92275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93000" t="1000" r="1000" b="90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9646CD-004E-4B59-921E-E086DB21BA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EBF808-79FA-470D-A77D-B70FD6CC5C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039745-E165-491F-9622-36F3C0EFF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2BB34-D291-4BED-8917-4EA0DFFED6D0}" type="datetimeFigureOut">
              <a:rPr lang="en-IN" smtClean="0"/>
              <a:t>20-10-2022</a:t>
            </a:fld>
            <a:endParaRPr lang="en-IN"/>
          </a:p>
        </p:txBody>
      </p:sp>
      <p:sp>
        <p:nvSpPr>
          <p:cNvPr id="5" name="Footer Placeholder 4">
            <a:extLst>
              <a:ext uri="{FF2B5EF4-FFF2-40B4-BE49-F238E27FC236}">
                <a16:creationId xmlns:a16="http://schemas.microsoft.com/office/drawing/2014/main" id="{7006D56E-D40A-4B87-80BF-5B91DBEB3E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FA0ACD-F9C3-4E41-AC03-3398BACB2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4BDFF-21EB-4F9C-AE6B-D1D860C03903}" type="slidenum">
              <a:rPr lang="en-IN" smtClean="0"/>
              <a:t>‹#›</a:t>
            </a:fld>
            <a:endParaRPr lang="en-IN"/>
          </a:p>
        </p:txBody>
      </p:sp>
    </p:spTree>
    <p:extLst>
      <p:ext uri="{BB962C8B-B14F-4D97-AF65-F5344CB8AC3E}">
        <p14:creationId xmlns:p14="http://schemas.microsoft.com/office/powerpoint/2010/main" val="3493753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9FE0-2828-4F94-A6AD-4C0847C0FB4B}"/>
              </a:ext>
            </a:extLst>
          </p:cNvPr>
          <p:cNvSpPr>
            <a:spLocks noGrp="1"/>
          </p:cNvSpPr>
          <p:nvPr>
            <p:ph type="ctrTitle"/>
          </p:nvPr>
        </p:nvSpPr>
        <p:spPr>
          <a:xfrm>
            <a:off x="1428307" y="1158950"/>
            <a:ext cx="9144000" cy="1213330"/>
          </a:xfrm>
        </p:spPr>
        <p:txBody>
          <a:bodyPr>
            <a:normAutofit fontScale="90000"/>
          </a:bodyPr>
          <a:lstStyle/>
          <a:p>
            <a:r>
              <a:rPr lang="en-US" sz="7300" b="1" dirty="0">
                <a:solidFill>
                  <a:srgbClr val="C00000"/>
                </a:solidFill>
              </a:rPr>
              <a:t>Capstone Project</a:t>
            </a:r>
            <a:r>
              <a:rPr lang="en-US" b="1" dirty="0"/>
              <a:t> </a:t>
            </a:r>
            <a:br>
              <a:rPr lang="en-US" b="1" dirty="0"/>
            </a:br>
            <a:r>
              <a:rPr lang="en-US" sz="5300" b="1" dirty="0"/>
              <a:t>(SUPERVISED ML – REGRESSION)</a:t>
            </a:r>
            <a:endParaRPr lang="en-IN" b="1" dirty="0"/>
          </a:p>
        </p:txBody>
      </p:sp>
      <p:sp>
        <p:nvSpPr>
          <p:cNvPr id="3" name="Subtitle 2">
            <a:extLst>
              <a:ext uri="{FF2B5EF4-FFF2-40B4-BE49-F238E27FC236}">
                <a16:creationId xmlns:a16="http://schemas.microsoft.com/office/drawing/2014/main" id="{CD7D8467-41FB-4EDF-9429-EC21BDC8B0B3}"/>
              </a:ext>
            </a:extLst>
          </p:cNvPr>
          <p:cNvSpPr>
            <a:spLocks noGrp="1"/>
          </p:cNvSpPr>
          <p:nvPr>
            <p:ph type="subTitle" idx="1"/>
          </p:nvPr>
        </p:nvSpPr>
        <p:spPr>
          <a:xfrm>
            <a:off x="1524000" y="2685684"/>
            <a:ext cx="9144000" cy="606664"/>
          </a:xfrm>
        </p:spPr>
        <p:txBody>
          <a:bodyPr>
            <a:normAutofit fontScale="92500" lnSpcReduction="10000"/>
          </a:bodyPr>
          <a:lstStyle/>
          <a:p>
            <a:r>
              <a:rPr lang="en-US" sz="4400" b="1" dirty="0"/>
              <a:t>Seoul Bike Sharing Demand Prediction</a:t>
            </a:r>
            <a:endParaRPr lang="en-IN" sz="4400" dirty="0"/>
          </a:p>
        </p:txBody>
      </p:sp>
      <p:sp>
        <p:nvSpPr>
          <p:cNvPr id="4" name="TextBox 3">
            <a:extLst>
              <a:ext uri="{FF2B5EF4-FFF2-40B4-BE49-F238E27FC236}">
                <a16:creationId xmlns:a16="http://schemas.microsoft.com/office/drawing/2014/main" id="{4634A6D8-22C9-4764-AACD-43773A742ACB}"/>
              </a:ext>
            </a:extLst>
          </p:cNvPr>
          <p:cNvSpPr txBox="1"/>
          <p:nvPr/>
        </p:nvSpPr>
        <p:spPr>
          <a:xfrm>
            <a:off x="7265579" y="4035665"/>
            <a:ext cx="3600893" cy="1569660"/>
          </a:xfrm>
          <a:prstGeom prst="rect">
            <a:avLst/>
          </a:prstGeom>
          <a:noFill/>
        </p:spPr>
        <p:txBody>
          <a:bodyPr wrap="square" rtlCol="0">
            <a:spAutoFit/>
          </a:bodyPr>
          <a:lstStyle/>
          <a:p>
            <a:r>
              <a:rPr lang="en-US" sz="2400" b="1" dirty="0"/>
              <a:t>TEAM</a:t>
            </a:r>
          </a:p>
          <a:p>
            <a:pPr marL="285750" indent="-285750">
              <a:buClr>
                <a:srgbClr val="C00000"/>
              </a:buClr>
              <a:buFont typeface="Wingdings" panose="05000000000000000000" pitchFamily="2" charset="2"/>
              <a:buChar char="§"/>
            </a:pPr>
            <a:r>
              <a:rPr lang="en-US" sz="2400" dirty="0"/>
              <a:t>IQBAL </a:t>
            </a:r>
            <a:r>
              <a:rPr lang="en-US" sz="2400" dirty="0">
                <a:solidFill>
                  <a:srgbClr val="C00000"/>
                </a:solidFill>
              </a:rPr>
              <a:t>BABWANE</a:t>
            </a:r>
          </a:p>
          <a:p>
            <a:pPr marL="285750" indent="-285750">
              <a:buClr>
                <a:srgbClr val="C00000"/>
              </a:buClr>
              <a:buFont typeface="Wingdings" panose="05000000000000000000" pitchFamily="2" charset="2"/>
              <a:buChar char="§"/>
            </a:pPr>
            <a:r>
              <a:rPr lang="en-US" sz="2400" dirty="0"/>
              <a:t>SAMEER </a:t>
            </a:r>
            <a:r>
              <a:rPr lang="en-US" sz="2400" dirty="0">
                <a:solidFill>
                  <a:srgbClr val="C00000"/>
                </a:solidFill>
              </a:rPr>
              <a:t>ANSARI</a:t>
            </a:r>
          </a:p>
          <a:p>
            <a:pPr marL="285750" indent="-285750">
              <a:buClr>
                <a:srgbClr val="C00000"/>
              </a:buClr>
              <a:buFont typeface="Wingdings" panose="05000000000000000000" pitchFamily="2" charset="2"/>
              <a:buChar char="§"/>
            </a:pPr>
            <a:r>
              <a:rPr lang="en-US" sz="2400" dirty="0"/>
              <a:t>LUKMAN HAIDER </a:t>
            </a:r>
            <a:r>
              <a:rPr lang="en-US" sz="2400" dirty="0">
                <a:solidFill>
                  <a:srgbClr val="C00000"/>
                </a:solidFill>
              </a:rPr>
              <a:t>KHAN</a:t>
            </a:r>
            <a:endParaRPr lang="en-IN" sz="2400" dirty="0">
              <a:solidFill>
                <a:srgbClr val="C00000"/>
              </a:solidFill>
            </a:endParaRPr>
          </a:p>
        </p:txBody>
      </p:sp>
      <p:sp>
        <p:nvSpPr>
          <p:cNvPr id="5" name="TextBox 4">
            <a:extLst>
              <a:ext uri="{FF2B5EF4-FFF2-40B4-BE49-F238E27FC236}">
                <a16:creationId xmlns:a16="http://schemas.microsoft.com/office/drawing/2014/main" id="{6EA718D9-3F8A-4DBC-AC16-982309EB91D9}"/>
              </a:ext>
            </a:extLst>
          </p:cNvPr>
          <p:cNvSpPr txBox="1"/>
          <p:nvPr/>
        </p:nvSpPr>
        <p:spPr>
          <a:xfrm>
            <a:off x="6439250" y="5918729"/>
            <a:ext cx="5253554" cy="400110"/>
          </a:xfrm>
          <a:prstGeom prst="rect">
            <a:avLst/>
          </a:prstGeom>
          <a:noFill/>
        </p:spPr>
        <p:txBody>
          <a:bodyPr wrap="none" rtlCol="0">
            <a:spAutoFit/>
          </a:bodyPr>
          <a:lstStyle/>
          <a:p>
            <a:r>
              <a:rPr lang="en-US" sz="2000" dirty="0">
                <a:solidFill>
                  <a:srgbClr val="C00000"/>
                </a:solidFill>
              </a:rPr>
              <a:t>~</a:t>
            </a:r>
            <a:r>
              <a:rPr lang="en-US" sz="2000" dirty="0"/>
              <a:t> UNDER THE GUIDANCE OF TEAM </a:t>
            </a:r>
            <a:r>
              <a:rPr lang="en-US" sz="2000" dirty="0">
                <a:solidFill>
                  <a:srgbClr val="C00000"/>
                </a:solidFill>
              </a:rPr>
              <a:t>ALMABETTER</a:t>
            </a:r>
            <a:endParaRPr lang="en-IN" sz="2000" dirty="0">
              <a:solidFill>
                <a:srgbClr val="C00000"/>
              </a:solidFill>
            </a:endParaRPr>
          </a:p>
        </p:txBody>
      </p:sp>
      <p:pic>
        <p:nvPicPr>
          <p:cNvPr id="1026" name="Picture 2" descr="337 Bike Rental Illustrations &amp; Clip Art - iStock">
            <a:extLst>
              <a:ext uri="{FF2B5EF4-FFF2-40B4-BE49-F238E27FC236}">
                <a16:creationId xmlns:a16="http://schemas.microsoft.com/office/drawing/2014/main" id="{C8AF27CF-AD8F-4CEB-9AF3-13000A597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494" y="3429001"/>
            <a:ext cx="5352258" cy="3171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159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1C293C1-77EF-40B7-BBF6-B0AE9FBAA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794" y="202019"/>
            <a:ext cx="8566410" cy="52950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B3D5A89-E03A-4F8C-BCC1-A366CFA9096F}"/>
              </a:ext>
            </a:extLst>
          </p:cNvPr>
          <p:cNvSpPr txBox="1"/>
          <p:nvPr/>
        </p:nvSpPr>
        <p:spPr>
          <a:xfrm>
            <a:off x="3012558" y="5762847"/>
            <a:ext cx="6166883"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Demand is high in April, May, June i.e. Summer Seasons</a:t>
            </a:r>
            <a:endParaRPr lang="en-IN" dirty="0"/>
          </a:p>
        </p:txBody>
      </p:sp>
      <p:sp>
        <p:nvSpPr>
          <p:cNvPr id="5" name="Title 1">
            <a:extLst>
              <a:ext uri="{FF2B5EF4-FFF2-40B4-BE49-F238E27FC236}">
                <a16:creationId xmlns:a16="http://schemas.microsoft.com/office/drawing/2014/main" id="{0B180956-1CFB-4494-AE20-B9C3434A5F05}"/>
              </a:ext>
            </a:extLst>
          </p:cNvPr>
          <p:cNvSpPr txBox="1">
            <a:spLocks/>
          </p:cNvSpPr>
          <p:nvPr/>
        </p:nvSpPr>
        <p:spPr>
          <a:xfrm>
            <a:off x="66675" y="0"/>
            <a:ext cx="1447800" cy="9342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C00000"/>
                </a:solidFill>
              </a:rPr>
              <a:t>EDA</a:t>
            </a:r>
            <a:endParaRPr lang="en-IN" b="1" dirty="0">
              <a:solidFill>
                <a:srgbClr val="C00000"/>
              </a:solidFill>
            </a:endParaRPr>
          </a:p>
        </p:txBody>
      </p:sp>
    </p:spTree>
    <p:extLst>
      <p:ext uri="{BB962C8B-B14F-4D97-AF65-F5344CB8AC3E}">
        <p14:creationId xmlns:p14="http://schemas.microsoft.com/office/powerpoint/2010/main" val="2760712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BB8C7D1-320B-4EA2-8EDB-858708163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705659"/>
            <a:ext cx="9021512" cy="50678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51C73A-D151-41F7-A07E-1A399C031FED}"/>
              </a:ext>
            </a:extLst>
          </p:cNvPr>
          <p:cNvSpPr txBox="1"/>
          <p:nvPr/>
        </p:nvSpPr>
        <p:spPr>
          <a:xfrm>
            <a:off x="5254042" y="336327"/>
            <a:ext cx="2114320" cy="369332"/>
          </a:xfrm>
          <a:prstGeom prst="rect">
            <a:avLst/>
          </a:prstGeom>
          <a:noFill/>
        </p:spPr>
        <p:txBody>
          <a:bodyPr vert="horz" wrap="square" rtlCol="0">
            <a:spAutoFit/>
          </a:bodyPr>
          <a:lstStyle/>
          <a:p>
            <a:r>
              <a:rPr lang="en-US" b="1" dirty="0">
                <a:solidFill>
                  <a:srgbClr val="C00000"/>
                </a:solidFill>
              </a:rPr>
              <a:t>Multicollinearity</a:t>
            </a:r>
            <a:endParaRPr lang="en-IN" b="1" dirty="0">
              <a:solidFill>
                <a:srgbClr val="C00000"/>
              </a:solidFill>
            </a:endParaRPr>
          </a:p>
        </p:txBody>
      </p:sp>
      <p:sp>
        <p:nvSpPr>
          <p:cNvPr id="6" name="Title 1">
            <a:extLst>
              <a:ext uri="{FF2B5EF4-FFF2-40B4-BE49-F238E27FC236}">
                <a16:creationId xmlns:a16="http://schemas.microsoft.com/office/drawing/2014/main" id="{E3A1C1F9-59AE-40B5-8517-596D3BBEEBC3}"/>
              </a:ext>
            </a:extLst>
          </p:cNvPr>
          <p:cNvSpPr txBox="1">
            <a:spLocks/>
          </p:cNvSpPr>
          <p:nvPr/>
        </p:nvSpPr>
        <p:spPr>
          <a:xfrm>
            <a:off x="66675" y="0"/>
            <a:ext cx="1447800" cy="9342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C00000"/>
                </a:solidFill>
              </a:rPr>
              <a:t>EDA</a:t>
            </a:r>
            <a:endParaRPr lang="en-IN" b="1" dirty="0">
              <a:solidFill>
                <a:srgbClr val="C00000"/>
              </a:solidFill>
            </a:endParaRPr>
          </a:p>
        </p:txBody>
      </p:sp>
      <p:sp>
        <p:nvSpPr>
          <p:cNvPr id="5" name="TextBox 4">
            <a:extLst>
              <a:ext uri="{FF2B5EF4-FFF2-40B4-BE49-F238E27FC236}">
                <a16:creationId xmlns:a16="http://schemas.microsoft.com/office/drawing/2014/main" id="{D9016DC9-934E-44A8-A876-B26D057E2E6A}"/>
              </a:ext>
            </a:extLst>
          </p:cNvPr>
          <p:cNvSpPr txBox="1"/>
          <p:nvPr/>
        </p:nvSpPr>
        <p:spPr>
          <a:xfrm>
            <a:off x="576943" y="5783009"/>
            <a:ext cx="8538491" cy="646331"/>
          </a:xfrm>
          <a:prstGeom prst="rect">
            <a:avLst/>
          </a:prstGeom>
          <a:noFill/>
        </p:spPr>
        <p:txBody>
          <a:bodyPr wrap="none" rtlCol="0">
            <a:spAutoFit/>
          </a:bodyPr>
          <a:lstStyle/>
          <a:p>
            <a:pPr marL="285750" indent="-285750">
              <a:buFont typeface="Wingdings" panose="05000000000000000000" pitchFamily="2" charset="2"/>
              <a:buChar char="q"/>
            </a:pPr>
            <a:r>
              <a:rPr lang="en-US" dirty="0"/>
              <a:t>There is 91% of collinearity between Temperature and Dew point temperature feature</a:t>
            </a:r>
          </a:p>
          <a:p>
            <a:pPr marL="285750" indent="-285750">
              <a:buFont typeface="Wingdings" panose="05000000000000000000" pitchFamily="2" charset="2"/>
              <a:buChar char="q"/>
            </a:pPr>
            <a:r>
              <a:rPr lang="en-US" dirty="0"/>
              <a:t>Temperature is correlated with target variable with 54%</a:t>
            </a:r>
            <a:endParaRPr lang="en-IN" dirty="0"/>
          </a:p>
        </p:txBody>
      </p:sp>
    </p:spTree>
    <p:extLst>
      <p:ext uri="{BB962C8B-B14F-4D97-AF65-F5344CB8AC3E}">
        <p14:creationId xmlns:p14="http://schemas.microsoft.com/office/powerpoint/2010/main" val="416781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1365-E2CC-4753-A06C-CCF8C8A16E3D}"/>
              </a:ext>
            </a:extLst>
          </p:cNvPr>
          <p:cNvSpPr>
            <a:spLocks noGrp="1"/>
          </p:cNvSpPr>
          <p:nvPr>
            <p:ph type="title"/>
          </p:nvPr>
        </p:nvSpPr>
        <p:spPr/>
        <p:txBody>
          <a:bodyPr/>
          <a:lstStyle/>
          <a:p>
            <a:r>
              <a:rPr lang="en-US" b="1" dirty="0">
                <a:solidFill>
                  <a:srgbClr val="C00000"/>
                </a:solidFill>
              </a:rPr>
              <a:t>FEATURE SELECTION</a:t>
            </a:r>
            <a:endParaRPr lang="en-IN" b="1" dirty="0">
              <a:solidFill>
                <a:srgbClr val="C00000"/>
              </a:solidFill>
            </a:endParaRPr>
          </a:p>
        </p:txBody>
      </p:sp>
      <p:sp>
        <p:nvSpPr>
          <p:cNvPr id="3" name="Content Placeholder 2">
            <a:extLst>
              <a:ext uri="{FF2B5EF4-FFF2-40B4-BE49-F238E27FC236}">
                <a16:creationId xmlns:a16="http://schemas.microsoft.com/office/drawing/2014/main" id="{AC75E6BE-C34A-4AAC-A6AE-7497CA865925}"/>
              </a:ext>
            </a:extLst>
          </p:cNvPr>
          <p:cNvSpPr>
            <a:spLocks noGrp="1"/>
          </p:cNvSpPr>
          <p:nvPr>
            <p:ph idx="1"/>
          </p:nvPr>
        </p:nvSpPr>
        <p:spPr/>
        <p:txBody>
          <a:bodyPr/>
          <a:lstStyle/>
          <a:p>
            <a:pPr marL="0" indent="0" algn="just">
              <a:buNone/>
            </a:pPr>
            <a:r>
              <a:rPr lang="en-US" dirty="0"/>
              <a:t>After doing Exploratory Data Analysis, some Feature Engineering, finding correlation and multicollinearity , we filtered out the features that should be taken for model execution.</a:t>
            </a:r>
          </a:p>
          <a:p>
            <a:pPr marL="0" indent="0" algn="just">
              <a:buNone/>
            </a:pPr>
            <a:r>
              <a:rPr lang="en-US" dirty="0">
                <a:solidFill>
                  <a:srgbClr val="C00000"/>
                </a:solidFill>
              </a:rPr>
              <a:t>Final features </a:t>
            </a:r>
            <a:r>
              <a:rPr lang="en-US" dirty="0"/>
              <a:t>:-</a:t>
            </a:r>
          </a:p>
          <a:p>
            <a:pPr marL="0" indent="0" algn="just">
              <a:buNone/>
            </a:pPr>
            <a:r>
              <a:rPr lang="en-IN" dirty="0"/>
              <a:t>Humidity(%), Wind speed (m/s), Visibility (10m), Solar Radiation (MJ/m2), Rainfall(mm), Snowfall (cm), temperature, Hour, Holiday, Functioning Day, month, </a:t>
            </a:r>
            <a:r>
              <a:rPr lang="en-IN" dirty="0" err="1"/>
              <a:t>weekdays_weekend</a:t>
            </a:r>
            <a:r>
              <a:rPr lang="en-IN" dirty="0"/>
              <a:t>, </a:t>
            </a:r>
            <a:r>
              <a:rPr lang="en-IN" dirty="0" err="1"/>
              <a:t>seasond_Autumn</a:t>
            </a:r>
            <a:r>
              <a:rPr lang="en-IN" dirty="0"/>
              <a:t>, </a:t>
            </a:r>
            <a:r>
              <a:rPr lang="en-IN" dirty="0" err="1"/>
              <a:t>season_Spring</a:t>
            </a:r>
            <a:r>
              <a:rPr lang="en-IN" dirty="0"/>
              <a:t>', </a:t>
            </a:r>
            <a:r>
              <a:rPr lang="en-IN" dirty="0" err="1"/>
              <a:t>season_Summer</a:t>
            </a:r>
            <a:r>
              <a:rPr lang="en-IN" dirty="0"/>
              <a:t>', </a:t>
            </a:r>
            <a:r>
              <a:rPr lang="en-IN" dirty="0" err="1"/>
              <a:t>season_Winter</a:t>
            </a:r>
            <a:endParaRPr lang="en-IN" dirty="0"/>
          </a:p>
        </p:txBody>
      </p:sp>
    </p:spTree>
    <p:extLst>
      <p:ext uri="{BB962C8B-B14F-4D97-AF65-F5344CB8AC3E}">
        <p14:creationId xmlns:p14="http://schemas.microsoft.com/office/powerpoint/2010/main" val="3443651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6F5A-E395-47CB-99E7-0729408B7607}"/>
              </a:ext>
            </a:extLst>
          </p:cNvPr>
          <p:cNvSpPr>
            <a:spLocks noGrp="1"/>
          </p:cNvSpPr>
          <p:nvPr>
            <p:ph type="title"/>
          </p:nvPr>
        </p:nvSpPr>
        <p:spPr/>
        <p:txBody>
          <a:bodyPr/>
          <a:lstStyle/>
          <a:p>
            <a:r>
              <a:rPr lang="en-US" b="1" dirty="0">
                <a:solidFill>
                  <a:srgbClr val="C00000"/>
                </a:solidFill>
              </a:rPr>
              <a:t>FITTING VARIOUS MODEL</a:t>
            </a:r>
            <a:endParaRPr lang="en-IN" b="1" dirty="0">
              <a:solidFill>
                <a:srgbClr val="C00000"/>
              </a:solidFill>
            </a:endParaRPr>
          </a:p>
        </p:txBody>
      </p:sp>
      <p:sp>
        <p:nvSpPr>
          <p:cNvPr id="3" name="Content Placeholder 2">
            <a:extLst>
              <a:ext uri="{FF2B5EF4-FFF2-40B4-BE49-F238E27FC236}">
                <a16:creationId xmlns:a16="http://schemas.microsoft.com/office/drawing/2014/main" id="{B634213C-728F-493C-8B74-5244E8C4791B}"/>
              </a:ext>
            </a:extLst>
          </p:cNvPr>
          <p:cNvSpPr>
            <a:spLocks noGrp="1"/>
          </p:cNvSpPr>
          <p:nvPr>
            <p:ph idx="1"/>
          </p:nvPr>
        </p:nvSpPr>
        <p:spPr>
          <a:xfrm>
            <a:off x="838200" y="1690688"/>
            <a:ext cx="10515600" cy="4486275"/>
          </a:xfrm>
        </p:spPr>
        <p:txBody>
          <a:bodyPr>
            <a:normAutofit fontScale="92500" lnSpcReduction="10000"/>
          </a:bodyPr>
          <a:lstStyle/>
          <a:p>
            <a:pPr marL="514350" indent="-514350">
              <a:buFont typeface="+mj-lt"/>
              <a:buAutoNum type="arabicPeriod"/>
            </a:pPr>
            <a:r>
              <a:rPr lang="en-US" dirty="0"/>
              <a:t>Linear Regression</a:t>
            </a:r>
          </a:p>
          <a:p>
            <a:pPr marL="514350" indent="-514350">
              <a:buFont typeface="+mj-lt"/>
              <a:buAutoNum type="arabicPeriod"/>
            </a:pPr>
            <a:r>
              <a:rPr lang="en-US" dirty="0"/>
              <a:t>Lasso Regression</a:t>
            </a:r>
          </a:p>
          <a:p>
            <a:pPr marL="514350" indent="-514350">
              <a:buFont typeface="+mj-lt"/>
              <a:buAutoNum type="arabicPeriod"/>
            </a:pPr>
            <a:r>
              <a:rPr lang="en-US" dirty="0"/>
              <a:t>Ridge Regression</a:t>
            </a:r>
          </a:p>
          <a:p>
            <a:pPr marL="514350" indent="-514350">
              <a:buFont typeface="+mj-lt"/>
              <a:buAutoNum type="arabicPeriod"/>
            </a:pPr>
            <a:r>
              <a:rPr lang="en-US" dirty="0"/>
              <a:t>Elastic net Regression</a:t>
            </a:r>
          </a:p>
          <a:p>
            <a:pPr marL="514350" indent="-514350">
              <a:buFont typeface="+mj-lt"/>
              <a:buAutoNum type="arabicPeriod"/>
            </a:pPr>
            <a:r>
              <a:rPr lang="en-US" dirty="0"/>
              <a:t>Decision trees</a:t>
            </a:r>
          </a:p>
          <a:p>
            <a:pPr marL="514350" indent="-514350">
              <a:buFont typeface="+mj-lt"/>
              <a:buAutoNum type="arabicPeriod"/>
            </a:pPr>
            <a:r>
              <a:rPr lang="en-US" dirty="0"/>
              <a:t>Bagging Regressor</a:t>
            </a:r>
          </a:p>
          <a:p>
            <a:pPr marL="514350" indent="-514350">
              <a:buFont typeface="+mj-lt"/>
              <a:buAutoNum type="arabicPeriod"/>
            </a:pPr>
            <a:r>
              <a:rPr lang="en-US" dirty="0"/>
              <a:t>Random Forest</a:t>
            </a:r>
          </a:p>
          <a:p>
            <a:pPr marL="514350" indent="-514350">
              <a:buFont typeface="+mj-lt"/>
              <a:buAutoNum type="arabicPeriod"/>
            </a:pPr>
            <a:r>
              <a:rPr lang="en-US" dirty="0"/>
              <a:t>Gradient Boosting</a:t>
            </a:r>
          </a:p>
          <a:p>
            <a:pPr marL="514350" indent="-514350">
              <a:buFont typeface="+mj-lt"/>
              <a:buAutoNum type="arabicPeriod"/>
            </a:pPr>
            <a:r>
              <a:rPr lang="en-US" dirty="0"/>
              <a:t>Extreme Gradient Boosting</a:t>
            </a:r>
          </a:p>
          <a:p>
            <a:pPr marL="514350" indent="-514350">
              <a:buFont typeface="+mj-lt"/>
              <a:buAutoNum type="arabicPeriod"/>
            </a:pPr>
            <a:r>
              <a:rPr lang="en-US" dirty="0"/>
              <a:t>Light Gradient Boosting Machine</a:t>
            </a:r>
          </a:p>
          <a:p>
            <a:endParaRPr lang="en-US" dirty="0"/>
          </a:p>
          <a:p>
            <a:endParaRPr lang="en-IN" dirty="0"/>
          </a:p>
        </p:txBody>
      </p:sp>
      <p:pic>
        <p:nvPicPr>
          <p:cNvPr id="2050" name="Picture 2" descr="4 must-have components for a successful content strategy | Allee Creative">
            <a:extLst>
              <a:ext uri="{FF2B5EF4-FFF2-40B4-BE49-F238E27FC236}">
                <a16:creationId xmlns:a16="http://schemas.microsoft.com/office/drawing/2014/main" id="{06D547F7-EBF2-464D-8B23-A922D1FBF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9502" y="200025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33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8BC40D-61D6-48D6-84D5-936AE97EC711}"/>
              </a:ext>
            </a:extLst>
          </p:cNvPr>
          <p:cNvSpPr>
            <a:spLocks noGrp="1"/>
          </p:cNvSpPr>
          <p:nvPr>
            <p:ph type="title"/>
          </p:nvPr>
        </p:nvSpPr>
        <p:spPr>
          <a:xfrm>
            <a:off x="1703864" y="573313"/>
            <a:ext cx="8784265" cy="761926"/>
          </a:xfrm>
        </p:spPr>
        <p:txBody>
          <a:bodyPr/>
          <a:lstStyle/>
          <a:p>
            <a:r>
              <a:rPr lang="en-US" b="1" dirty="0">
                <a:solidFill>
                  <a:srgbClr val="C00000"/>
                </a:solidFill>
              </a:rPr>
              <a:t>MODEL PERFORMANCE COMPARISION</a:t>
            </a:r>
            <a:endParaRPr lang="en-IN" b="1" dirty="0">
              <a:solidFill>
                <a:srgbClr val="C00000"/>
              </a:solidFill>
            </a:endParaRPr>
          </a:p>
        </p:txBody>
      </p:sp>
      <p:pic>
        <p:nvPicPr>
          <p:cNvPr id="5" name="Picture 4">
            <a:extLst>
              <a:ext uri="{FF2B5EF4-FFF2-40B4-BE49-F238E27FC236}">
                <a16:creationId xmlns:a16="http://schemas.microsoft.com/office/drawing/2014/main" id="{9860B97D-A457-4605-97ED-D94BD900B7B6}"/>
              </a:ext>
            </a:extLst>
          </p:cNvPr>
          <p:cNvPicPr>
            <a:picLocks noChangeAspect="1"/>
          </p:cNvPicPr>
          <p:nvPr/>
        </p:nvPicPr>
        <p:blipFill>
          <a:blip r:embed="rId2"/>
          <a:stretch>
            <a:fillRect/>
          </a:stretch>
        </p:blipFill>
        <p:spPr>
          <a:xfrm>
            <a:off x="595308" y="2037779"/>
            <a:ext cx="11001375" cy="2179674"/>
          </a:xfrm>
          <a:prstGeom prst="rect">
            <a:avLst/>
          </a:prstGeom>
        </p:spPr>
      </p:pic>
      <p:sp>
        <p:nvSpPr>
          <p:cNvPr id="6" name="TextBox 5">
            <a:extLst>
              <a:ext uri="{FF2B5EF4-FFF2-40B4-BE49-F238E27FC236}">
                <a16:creationId xmlns:a16="http://schemas.microsoft.com/office/drawing/2014/main" id="{968BF1B9-2AAA-4951-B816-65B3E31E9CA5}"/>
              </a:ext>
            </a:extLst>
          </p:cNvPr>
          <p:cNvSpPr txBox="1"/>
          <p:nvPr/>
        </p:nvSpPr>
        <p:spPr>
          <a:xfrm>
            <a:off x="595308" y="1440580"/>
            <a:ext cx="4881529" cy="461665"/>
          </a:xfrm>
          <a:prstGeom prst="rect">
            <a:avLst/>
          </a:prstGeom>
          <a:noFill/>
        </p:spPr>
        <p:txBody>
          <a:bodyPr wrap="none" rtlCol="0">
            <a:spAutoFit/>
          </a:bodyPr>
          <a:lstStyle/>
          <a:p>
            <a:r>
              <a:rPr lang="en-US" sz="2400" dirty="0"/>
              <a:t>Evaluation matrices for all the models</a:t>
            </a:r>
            <a:endParaRPr lang="en-IN" sz="2400" dirty="0"/>
          </a:p>
        </p:txBody>
      </p:sp>
      <p:pic>
        <p:nvPicPr>
          <p:cNvPr id="3074" name="Picture 2" descr="Twelve-Step Guide to a Content Marketing Strategy - Fronetics">
            <a:extLst>
              <a:ext uri="{FF2B5EF4-FFF2-40B4-BE49-F238E27FC236}">
                <a16:creationId xmlns:a16="http://schemas.microsoft.com/office/drawing/2014/main" id="{3323BA78-E66C-49F6-8BB3-8D65ABC386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08" y="4579753"/>
            <a:ext cx="2666569" cy="2179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40BAF98-F870-4608-8A69-5D871AF3D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833" y="896901"/>
            <a:ext cx="8784265" cy="51106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CDC705-E19B-47AE-ABBB-399654F48A3A}"/>
              </a:ext>
            </a:extLst>
          </p:cNvPr>
          <p:cNvSpPr txBox="1"/>
          <p:nvPr/>
        </p:nvSpPr>
        <p:spPr>
          <a:xfrm>
            <a:off x="2213024" y="233917"/>
            <a:ext cx="7596310" cy="461665"/>
          </a:xfrm>
          <a:prstGeom prst="rect">
            <a:avLst/>
          </a:prstGeom>
          <a:noFill/>
        </p:spPr>
        <p:txBody>
          <a:bodyPr wrap="none" rtlCol="0">
            <a:spAutoFit/>
          </a:bodyPr>
          <a:lstStyle/>
          <a:p>
            <a:r>
              <a:rPr lang="en-US" sz="2400" b="1" dirty="0">
                <a:solidFill>
                  <a:srgbClr val="C00000"/>
                </a:solidFill>
              </a:rPr>
              <a:t>Adjusted R2 Matrix score for all the corresponding models</a:t>
            </a:r>
            <a:endParaRPr lang="en-IN" sz="2400" b="1" dirty="0">
              <a:solidFill>
                <a:srgbClr val="C00000"/>
              </a:solidFill>
            </a:endParaRPr>
          </a:p>
        </p:txBody>
      </p:sp>
    </p:spTree>
    <p:extLst>
      <p:ext uri="{BB962C8B-B14F-4D97-AF65-F5344CB8AC3E}">
        <p14:creationId xmlns:p14="http://schemas.microsoft.com/office/powerpoint/2010/main" val="3655326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C793-F14F-4DEE-863A-2BD555BC1289}"/>
              </a:ext>
            </a:extLst>
          </p:cNvPr>
          <p:cNvSpPr>
            <a:spLocks noGrp="1"/>
          </p:cNvSpPr>
          <p:nvPr>
            <p:ph type="title"/>
          </p:nvPr>
        </p:nvSpPr>
        <p:spPr>
          <a:xfrm>
            <a:off x="838200" y="365126"/>
            <a:ext cx="4818321" cy="708762"/>
          </a:xfrm>
        </p:spPr>
        <p:txBody>
          <a:bodyPr>
            <a:normAutofit/>
          </a:bodyPr>
          <a:lstStyle/>
          <a:p>
            <a:r>
              <a:rPr lang="en-US" b="1" dirty="0">
                <a:solidFill>
                  <a:srgbClr val="C00000"/>
                </a:solidFill>
              </a:rPr>
              <a:t>MODEL VALIDATION</a:t>
            </a:r>
            <a:endParaRPr lang="en-IN" b="1" dirty="0">
              <a:solidFill>
                <a:srgbClr val="C00000"/>
              </a:solidFill>
            </a:endParaRPr>
          </a:p>
        </p:txBody>
      </p:sp>
      <p:sp>
        <p:nvSpPr>
          <p:cNvPr id="3" name="Content Placeholder 2">
            <a:extLst>
              <a:ext uri="{FF2B5EF4-FFF2-40B4-BE49-F238E27FC236}">
                <a16:creationId xmlns:a16="http://schemas.microsoft.com/office/drawing/2014/main" id="{9D042DB6-573B-490D-87A4-FD77C391D39B}"/>
              </a:ext>
            </a:extLst>
          </p:cNvPr>
          <p:cNvSpPr>
            <a:spLocks noGrp="1"/>
          </p:cNvSpPr>
          <p:nvPr>
            <p:ph idx="1"/>
          </p:nvPr>
        </p:nvSpPr>
        <p:spPr>
          <a:xfrm>
            <a:off x="731874" y="1527913"/>
            <a:ext cx="10515600" cy="4351338"/>
          </a:xfrm>
        </p:spPr>
        <p:txBody>
          <a:bodyPr/>
          <a:lstStyle/>
          <a:p>
            <a:r>
              <a:rPr lang="en-US" dirty="0"/>
              <a:t>By observing Evaluation matrices for all the models-</a:t>
            </a:r>
          </a:p>
          <a:p>
            <a:pPr lvl="1" algn="just">
              <a:buFont typeface="Wingdings" panose="05000000000000000000" pitchFamily="2" charset="2"/>
              <a:buChar char="q"/>
            </a:pPr>
            <a:endParaRPr lang="en-US" dirty="0"/>
          </a:p>
          <a:p>
            <a:pPr lvl="1" algn="just">
              <a:buFont typeface="Wingdings" panose="05000000000000000000" pitchFamily="2" charset="2"/>
              <a:buChar char="q"/>
            </a:pPr>
            <a:r>
              <a:rPr lang="en-US" dirty="0"/>
              <a:t>Linear Regression, Lasso and Ridge are not at its best</a:t>
            </a:r>
          </a:p>
          <a:p>
            <a:pPr marL="457200" lvl="1" indent="0" algn="just">
              <a:buNone/>
            </a:pPr>
            <a:endParaRPr lang="en-US" dirty="0"/>
          </a:p>
          <a:p>
            <a:pPr lvl="1" algn="just">
              <a:buFont typeface="Wingdings" panose="05000000000000000000" pitchFamily="2" charset="2"/>
              <a:buChar char="q"/>
            </a:pPr>
            <a:r>
              <a:rPr lang="en-US" dirty="0"/>
              <a:t>Decision Trees, Bagging, Random Forest are quite good with linear models, but they are not giving optimum prediction</a:t>
            </a:r>
          </a:p>
          <a:p>
            <a:pPr lvl="1" algn="just">
              <a:buFont typeface="Wingdings" panose="05000000000000000000" pitchFamily="2" charset="2"/>
              <a:buChar char="q"/>
            </a:pPr>
            <a:endParaRPr lang="en-US" dirty="0"/>
          </a:p>
          <a:p>
            <a:pPr lvl="1" algn="just">
              <a:buFont typeface="Wingdings" panose="05000000000000000000" pitchFamily="2" charset="2"/>
              <a:buChar char="q"/>
            </a:pPr>
            <a:r>
              <a:rPr lang="en-US" dirty="0"/>
              <a:t>Gradient boosting type models are giving better results, while Light GBM is performing well among all having 91% Adjusted R2 score, so we can use Light GBM as our final model for prediction</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marL="0" indent="0">
              <a:buNone/>
            </a:pPr>
            <a:endParaRPr lang="en-IN" dirty="0"/>
          </a:p>
        </p:txBody>
      </p:sp>
      <p:pic>
        <p:nvPicPr>
          <p:cNvPr id="4098" name="Picture 2" descr="3d Small People Installation Check Marks Stock Illustration 139982089 |  Shutterstock">
            <a:extLst>
              <a:ext uri="{FF2B5EF4-FFF2-40B4-BE49-F238E27FC236}">
                <a16:creationId xmlns:a16="http://schemas.microsoft.com/office/drawing/2014/main" id="{49F19ACE-18E4-4A00-AFB0-1F674E061E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871"/>
          <a:stretch/>
        </p:blipFill>
        <p:spPr bwMode="auto">
          <a:xfrm>
            <a:off x="10587092" y="978749"/>
            <a:ext cx="1320763" cy="176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542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838F8B-BF9A-464E-AFEB-0CEE2D9EB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967563"/>
            <a:ext cx="11068050" cy="5714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5C8B6C-2A05-48A4-AB4B-79A24FF7F743}"/>
              </a:ext>
            </a:extLst>
          </p:cNvPr>
          <p:cNvSpPr txBox="1"/>
          <p:nvPr/>
        </p:nvSpPr>
        <p:spPr>
          <a:xfrm>
            <a:off x="2390498" y="382788"/>
            <a:ext cx="7411003" cy="584775"/>
          </a:xfrm>
          <a:prstGeom prst="rect">
            <a:avLst/>
          </a:prstGeom>
          <a:noFill/>
        </p:spPr>
        <p:txBody>
          <a:bodyPr wrap="none" rtlCol="0">
            <a:spAutoFit/>
          </a:bodyPr>
          <a:lstStyle/>
          <a:p>
            <a:r>
              <a:rPr lang="en-US" sz="3200" b="1" dirty="0">
                <a:solidFill>
                  <a:srgbClr val="C00000"/>
                </a:solidFill>
              </a:rPr>
              <a:t>Light GBM Actual and Predicted </a:t>
            </a:r>
            <a:r>
              <a:rPr lang="en-US" sz="3200" b="1" dirty="0" err="1">
                <a:solidFill>
                  <a:srgbClr val="C00000"/>
                </a:solidFill>
              </a:rPr>
              <a:t>Behaviour</a:t>
            </a:r>
            <a:endParaRPr lang="en-IN" sz="3200" b="1" dirty="0">
              <a:solidFill>
                <a:srgbClr val="C00000"/>
              </a:solidFill>
            </a:endParaRPr>
          </a:p>
        </p:txBody>
      </p:sp>
    </p:spTree>
    <p:extLst>
      <p:ext uri="{BB962C8B-B14F-4D97-AF65-F5344CB8AC3E}">
        <p14:creationId xmlns:p14="http://schemas.microsoft.com/office/powerpoint/2010/main" val="217964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5842-A4B9-4A9F-87FF-1DD8F90F742B}"/>
              </a:ext>
            </a:extLst>
          </p:cNvPr>
          <p:cNvSpPr>
            <a:spLocks noGrp="1"/>
          </p:cNvSpPr>
          <p:nvPr>
            <p:ph type="title"/>
          </p:nvPr>
        </p:nvSpPr>
        <p:spPr/>
        <p:txBody>
          <a:bodyPr/>
          <a:lstStyle/>
          <a:p>
            <a:r>
              <a:rPr lang="en-US" b="1" dirty="0">
                <a:solidFill>
                  <a:srgbClr val="C00000"/>
                </a:solidFill>
              </a:rPr>
              <a:t>MODEL EXPLAINABILITY</a:t>
            </a:r>
            <a:endParaRPr lang="en-IN" b="1" dirty="0">
              <a:solidFill>
                <a:srgbClr val="C00000"/>
              </a:solidFill>
            </a:endParaRPr>
          </a:p>
        </p:txBody>
      </p:sp>
      <p:sp>
        <p:nvSpPr>
          <p:cNvPr id="5" name="TextBox 4">
            <a:extLst>
              <a:ext uri="{FF2B5EF4-FFF2-40B4-BE49-F238E27FC236}">
                <a16:creationId xmlns:a16="http://schemas.microsoft.com/office/drawing/2014/main" id="{1F2FFBF7-E5E2-4EEE-ABA1-55BF7F0BCC88}"/>
              </a:ext>
            </a:extLst>
          </p:cNvPr>
          <p:cNvSpPr txBox="1"/>
          <p:nvPr/>
        </p:nvSpPr>
        <p:spPr>
          <a:xfrm>
            <a:off x="3753293" y="4433777"/>
            <a:ext cx="3743397" cy="1754326"/>
          </a:xfrm>
          <a:prstGeom prst="rect">
            <a:avLst/>
          </a:prstGeom>
          <a:noFill/>
        </p:spPr>
        <p:txBody>
          <a:bodyPr wrap="none" rtlCol="0">
            <a:spAutoFit/>
          </a:bodyPr>
          <a:lstStyle/>
          <a:p>
            <a:r>
              <a:rPr lang="en-US" dirty="0"/>
              <a:t>For a data point in Light GBM, we got-</a:t>
            </a:r>
          </a:p>
          <a:p>
            <a:endParaRPr lang="en-US" dirty="0"/>
          </a:p>
          <a:p>
            <a:pPr marL="342900" indent="-342900">
              <a:buFont typeface="Wingdings" panose="05000000000000000000" pitchFamily="2" charset="2"/>
              <a:buChar char="q"/>
            </a:pPr>
            <a:r>
              <a:rPr lang="en-US" dirty="0"/>
              <a:t>Base value = 23.55</a:t>
            </a:r>
          </a:p>
          <a:p>
            <a:pPr marL="342900" indent="-342900">
              <a:buFont typeface="Wingdings" panose="05000000000000000000" pitchFamily="2" charset="2"/>
              <a:buChar char="q"/>
            </a:pPr>
            <a:r>
              <a:rPr lang="en-US" dirty="0"/>
              <a:t>Output value = 24.64</a:t>
            </a:r>
          </a:p>
          <a:p>
            <a:endParaRPr lang="en-US" dirty="0"/>
          </a:p>
          <a:p>
            <a:endParaRPr lang="en-IN" dirty="0"/>
          </a:p>
        </p:txBody>
      </p:sp>
      <p:pic>
        <p:nvPicPr>
          <p:cNvPr id="7" name="Picture 6">
            <a:extLst>
              <a:ext uri="{FF2B5EF4-FFF2-40B4-BE49-F238E27FC236}">
                <a16:creationId xmlns:a16="http://schemas.microsoft.com/office/drawing/2014/main" id="{3CDFB631-E0A8-4A47-B4EE-1BC6D39E3290}"/>
              </a:ext>
            </a:extLst>
          </p:cNvPr>
          <p:cNvPicPr>
            <a:picLocks noChangeAspect="1"/>
          </p:cNvPicPr>
          <p:nvPr/>
        </p:nvPicPr>
        <p:blipFill>
          <a:blip r:embed="rId2"/>
          <a:stretch>
            <a:fillRect/>
          </a:stretch>
        </p:blipFill>
        <p:spPr>
          <a:xfrm>
            <a:off x="0" y="2147778"/>
            <a:ext cx="12192000" cy="1988794"/>
          </a:xfrm>
          <a:prstGeom prst="rect">
            <a:avLst/>
          </a:prstGeom>
          <a:ln w="28575">
            <a:solidFill>
              <a:schemeClr val="tx1"/>
            </a:solidFill>
          </a:ln>
        </p:spPr>
      </p:pic>
    </p:spTree>
    <p:extLst>
      <p:ext uri="{BB962C8B-B14F-4D97-AF65-F5344CB8AC3E}">
        <p14:creationId xmlns:p14="http://schemas.microsoft.com/office/powerpoint/2010/main" val="1687359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824131AB-A170-4AA4-A3F9-E1FAD5675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48" y="1363291"/>
            <a:ext cx="5821217" cy="53435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B8A800C4-7ED2-4B31-8E16-53BEBAA5AD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363291"/>
            <a:ext cx="5647552" cy="53435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CBD14A0-09D8-4994-A01D-4F378222310F}"/>
              </a:ext>
            </a:extLst>
          </p:cNvPr>
          <p:cNvSpPr txBox="1"/>
          <p:nvPr/>
        </p:nvSpPr>
        <p:spPr>
          <a:xfrm>
            <a:off x="2795417" y="667045"/>
            <a:ext cx="6601166" cy="461665"/>
          </a:xfrm>
          <a:prstGeom prst="rect">
            <a:avLst/>
          </a:prstGeom>
          <a:noFill/>
        </p:spPr>
        <p:txBody>
          <a:bodyPr wrap="none" rtlCol="0">
            <a:spAutoFit/>
          </a:bodyPr>
          <a:lstStyle/>
          <a:p>
            <a:r>
              <a:rPr lang="en-US" sz="2400" b="1" dirty="0">
                <a:solidFill>
                  <a:srgbClr val="C00000"/>
                </a:solidFill>
              </a:rPr>
              <a:t>Top features which helping to make our prediction</a:t>
            </a:r>
            <a:endParaRPr lang="en-IN" sz="2400" b="1" dirty="0">
              <a:solidFill>
                <a:srgbClr val="C00000"/>
              </a:solidFill>
            </a:endParaRPr>
          </a:p>
        </p:txBody>
      </p:sp>
    </p:spTree>
    <p:extLst>
      <p:ext uri="{BB962C8B-B14F-4D97-AF65-F5344CB8AC3E}">
        <p14:creationId xmlns:p14="http://schemas.microsoft.com/office/powerpoint/2010/main" val="88620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Content Writing - Marketing Tool, Content Writing Tips &amp; Content Writing  Services">
            <a:extLst>
              <a:ext uri="{FF2B5EF4-FFF2-40B4-BE49-F238E27FC236}">
                <a16:creationId xmlns:a16="http://schemas.microsoft.com/office/drawing/2014/main" id="{6040D56A-020F-4D13-9EBF-C99497939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378995" y="1166517"/>
            <a:ext cx="4582633" cy="53263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117BF39-2B88-47AC-BF43-AF839CB89854}"/>
              </a:ext>
            </a:extLst>
          </p:cNvPr>
          <p:cNvSpPr>
            <a:spLocks noGrp="1"/>
          </p:cNvSpPr>
          <p:nvPr>
            <p:ph type="title"/>
          </p:nvPr>
        </p:nvSpPr>
        <p:spPr/>
        <p:txBody>
          <a:bodyPr/>
          <a:lstStyle/>
          <a:p>
            <a:r>
              <a:rPr lang="en-US" b="1" dirty="0">
                <a:solidFill>
                  <a:srgbClr val="C00000"/>
                </a:solidFill>
              </a:rPr>
              <a:t>CONTENT</a:t>
            </a:r>
            <a:endParaRPr lang="en-IN" b="1" dirty="0">
              <a:solidFill>
                <a:srgbClr val="C00000"/>
              </a:solidFill>
            </a:endParaRPr>
          </a:p>
        </p:txBody>
      </p:sp>
      <p:sp>
        <p:nvSpPr>
          <p:cNvPr id="3" name="Content Placeholder 2">
            <a:extLst>
              <a:ext uri="{FF2B5EF4-FFF2-40B4-BE49-F238E27FC236}">
                <a16:creationId xmlns:a16="http://schemas.microsoft.com/office/drawing/2014/main" id="{755DD413-7767-489A-B672-F3F5F229E302}"/>
              </a:ext>
            </a:extLst>
          </p:cNvPr>
          <p:cNvSpPr>
            <a:spLocks noGrp="1"/>
          </p:cNvSpPr>
          <p:nvPr>
            <p:ph idx="1"/>
          </p:nvPr>
        </p:nvSpPr>
        <p:spPr/>
        <p:txBody>
          <a:bodyPr>
            <a:normAutofit fontScale="92500" lnSpcReduction="10000"/>
          </a:bodyPr>
          <a:lstStyle/>
          <a:p>
            <a:r>
              <a:rPr lang="en-US" sz="2400" dirty="0"/>
              <a:t>PROBLEM STATEMENT</a:t>
            </a:r>
          </a:p>
          <a:p>
            <a:r>
              <a:rPr lang="en-US" sz="2400" dirty="0"/>
              <a:t>METHODOLOGY</a:t>
            </a:r>
          </a:p>
          <a:p>
            <a:r>
              <a:rPr lang="en-US" sz="2400" dirty="0"/>
              <a:t>INTRODUCTION OF PROJECT</a:t>
            </a:r>
          </a:p>
          <a:p>
            <a:r>
              <a:rPr lang="en-US" sz="2400" dirty="0"/>
              <a:t>DATA DESCRIPTION</a:t>
            </a:r>
          </a:p>
          <a:p>
            <a:r>
              <a:rPr lang="en-US" sz="2400" dirty="0"/>
              <a:t>EDA</a:t>
            </a:r>
          </a:p>
          <a:p>
            <a:r>
              <a:rPr lang="en-US" sz="2400" dirty="0"/>
              <a:t>FEATURE SELECTION</a:t>
            </a:r>
          </a:p>
          <a:p>
            <a:r>
              <a:rPr lang="en-US" sz="2400" dirty="0"/>
              <a:t>FITTING VARIOUS MODEL</a:t>
            </a:r>
          </a:p>
          <a:p>
            <a:r>
              <a:rPr lang="en-US" sz="2400" dirty="0"/>
              <a:t>MODEL PERFORMANCE COMPARISION</a:t>
            </a:r>
          </a:p>
          <a:p>
            <a:r>
              <a:rPr lang="en-US" sz="2400" dirty="0"/>
              <a:t>MODEL VALIDATION</a:t>
            </a:r>
          </a:p>
          <a:p>
            <a:r>
              <a:rPr lang="en-US" sz="2400" dirty="0"/>
              <a:t>MODEL EXPLAINABILITY</a:t>
            </a:r>
          </a:p>
          <a:p>
            <a:r>
              <a:rPr lang="en-US" sz="2400" dirty="0"/>
              <a:t>CONCLUSION</a:t>
            </a:r>
          </a:p>
        </p:txBody>
      </p:sp>
    </p:spTree>
    <p:extLst>
      <p:ext uri="{BB962C8B-B14F-4D97-AF65-F5344CB8AC3E}">
        <p14:creationId xmlns:p14="http://schemas.microsoft.com/office/powerpoint/2010/main" val="3108806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B3C2-70F3-47E1-A85E-DB31EE8A757E}"/>
              </a:ext>
            </a:extLst>
          </p:cNvPr>
          <p:cNvSpPr>
            <a:spLocks noGrp="1"/>
          </p:cNvSpPr>
          <p:nvPr>
            <p:ph type="title"/>
          </p:nvPr>
        </p:nvSpPr>
        <p:spPr/>
        <p:txBody>
          <a:bodyPr/>
          <a:lstStyle/>
          <a:p>
            <a:r>
              <a:rPr lang="en-US" b="1" dirty="0">
                <a:solidFill>
                  <a:srgbClr val="C00000"/>
                </a:solidFill>
              </a:rPr>
              <a:t>CONCLUSION</a:t>
            </a:r>
            <a:endParaRPr lang="en-IN" b="1" dirty="0">
              <a:solidFill>
                <a:srgbClr val="C00000"/>
              </a:solidFill>
            </a:endParaRPr>
          </a:p>
        </p:txBody>
      </p:sp>
      <p:sp>
        <p:nvSpPr>
          <p:cNvPr id="3" name="Content Placeholder 2">
            <a:extLst>
              <a:ext uri="{FF2B5EF4-FFF2-40B4-BE49-F238E27FC236}">
                <a16:creationId xmlns:a16="http://schemas.microsoft.com/office/drawing/2014/main" id="{FEA9303E-6D0F-4F2E-B775-A61F68A122C0}"/>
              </a:ext>
            </a:extLst>
          </p:cNvPr>
          <p:cNvSpPr>
            <a:spLocks noGrp="1"/>
          </p:cNvSpPr>
          <p:nvPr>
            <p:ph idx="1"/>
          </p:nvPr>
        </p:nvSpPr>
        <p:spPr/>
        <p:txBody>
          <a:bodyPr/>
          <a:lstStyle/>
          <a:p>
            <a:pPr>
              <a:buFont typeface="Wingdings" panose="05000000000000000000" pitchFamily="2" charset="2"/>
              <a:buChar char="q"/>
            </a:pPr>
            <a:r>
              <a:rPr lang="en-US" dirty="0"/>
              <a:t>From the previous slides we got some evident that Light GBM will perform better among all the models for the </a:t>
            </a:r>
            <a:r>
              <a:rPr lang="en-IN" dirty="0"/>
              <a:t>Bike Sharing Demand Prediction, since the evaluation matrices was best for this model.</a:t>
            </a:r>
          </a:p>
          <a:p>
            <a:pPr>
              <a:buFont typeface="Wingdings" panose="05000000000000000000" pitchFamily="2" charset="2"/>
              <a:buChar char="q"/>
            </a:pPr>
            <a:endParaRPr lang="en-US" dirty="0"/>
          </a:p>
          <a:p>
            <a:pPr>
              <a:buFont typeface="Wingdings" panose="05000000000000000000" pitchFamily="2" charset="2"/>
              <a:buChar char="q"/>
            </a:pPr>
            <a:r>
              <a:rPr lang="en-US" dirty="0"/>
              <a:t>H</a:t>
            </a:r>
            <a:r>
              <a:rPr lang="en-IN" dirty="0"/>
              <a:t>ours and temperatures, both the features contributes heavily to predict our target variable.</a:t>
            </a:r>
          </a:p>
          <a:p>
            <a:endParaRPr lang="en-US" dirty="0"/>
          </a:p>
          <a:p>
            <a:endParaRPr lang="en-IN" dirty="0"/>
          </a:p>
        </p:txBody>
      </p:sp>
      <p:pic>
        <p:nvPicPr>
          <p:cNvPr id="5122" name="Picture 2" descr="3d Cute People - Performance Stock Illustration - Illustration of concept,  goal: 42777679">
            <a:extLst>
              <a:ext uri="{FF2B5EF4-FFF2-40B4-BE49-F238E27FC236}">
                <a16:creationId xmlns:a16="http://schemas.microsoft.com/office/drawing/2014/main" id="{FB4BA0FF-427E-4A81-97BC-A2CCF4488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693" y="4286693"/>
            <a:ext cx="2571307" cy="2571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397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d man cloth banner thank you ilustración de Stock | Adobe Stock">
            <a:extLst>
              <a:ext uri="{FF2B5EF4-FFF2-40B4-BE49-F238E27FC236}">
                <a16:creationId xmlns:a16="http://schemas.microsoft.com/office/drawing/2014/main" id="{BFC39A82-EE33-401A-9C7A-6D0728C5E4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67"/>
          <a:stretch/>
        </p:blipFill>
        <p:spPr bwMode="auto">
          <a:xfrm>
            <a:off x="2594345" y="0"/>
            <a:ext cx="655851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96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D8D7-084B-4CD2-8CBD-7DC4BF0A4AF7}"/>
              </a:ext>
            </a:extLst>
          </p:cNvPr>
          <p:cNvSpPr>
            <a:spLocks noGrp="1"/>
          </p:cNvSpPr>
          <p:nvPr>
            <p:ph type="title"/>
          </p:nvPr>
        </p:nvSpPr>
        <p:spPr/>
        <p:txBody>
          <a:bodyPr/>
          <a:lstStyle/>
          <a:p>
            <a:r>
              <a:rPr lang="en-US" b="1" dirty="0">
                <a:solidFill>
                  <a:srgbClr val="C00000"/>
                </a:solidFill>
              </a:rPr>
              <a:t>PROBLEM STATEMENT</a:t>
            </a:r>
            <a:endParaRPr lang="en-IN" b="1" dirty="0">
              <a:solidFill>
                <a:srgbClr val="C00000"/>
              </a:solidFill>
            </a:endParaRPr>
          </a:p>
        </p:txBody>
      </p:sp>
      <p:sp>
        <p:nvSpPr>
          <p:cNvPr id="3" name="Content Placeholder 2">
            <a:extLst>
              <a:ext uri="{FF2B5EF4-FFF2-40B4-BE49-F238E27FC236}">
                <a16:creationId xmlns:a16="http://schemas.microsoft.com/office/drawing/2014/main" id="{7376B879-40EF-4C03-80BB-DE019E576639}"/>
              </a:ext>
            </a:extLst>
          </p:cNvPr>
          <p:cNvSpPr>
            <a:spLocks noGrp="1"/>
          </p:cNvSpPr>
          <p:nvPr>
            <p:ph idx="1"/>
          </p:nvPr>
        </p:nvSpPr>
        <p:spPr>
          <a:xfrm>
            <a:off x="838200" y="1825625"/>
            <a:ext cx="10515600" cy="2416766"/>
          </a:xfrm>
        </p:spPr>
        <p:txBody>
          <a:bodyPr/>
          <a:lstStyle/>
          <a:p>
            <a:pPr marL="0" indent="0" algn="just">
              <a:buNone/>
            </a:pPr>
            <a:r>
              <a:rPr lang="en-US" dirty="0"/>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p>
          <a:p>
            <a:pPr marL="0" indent="0">
              <a:buNone/>
            </a:pPr>
            <a:endParaRPr lang="en-IN" dirty="0"/>
          </a:p>
        </p:txBody>
      </p:sp>
      <p:pic>
        <p:nvPicPr>
          <p:cNvPr id="7" name="Picture 2" descr="Soft Skills&quot; vs &quot;Technical&quot; problem solving. Whats the difference? - Altis  - AU">
            <a:extLst>
              <a:ext uri="{FF2B5EF4-FFF2-40B4-BE49-F238E27FC236}">
                <a16:creationId xmlns:a16="http://schemas.microsoft.com/office/drawing/2014/main" id="{F9151265-C677-4102-9DCB-6F6384A56B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756" t="13077" r="17964" b="59266"/>
          <a:stretch/>
        </p:blipFill>
        <p:spPr bwMode="auto">
          <a:xfrm>
            <a:off x="2381693" y="4646428"/>
            <a:ext cx="6879265" cy="1616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75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AA33-1C56-44FD-8CAD-6A54DCE1B8F0}"/>
              </a:ext>
            </a:extLst>
          </p:cNvPr>
          <p:cNvSpPr>
            <a:spLocks noGrp="1"/>
          </p:cNvSpPr>
          <p:nvPr>
            <p:ph type="title"/>
          </p:nvPr>
        </p:nvSpPr>
        <p:spPr>
          <a:xfrm>
            <a:off x="838200" y="365125"/>
            <a:ext cx="10515600" cy="1155331"/>
          </a:xfrm>
        </p:spPr>
        <p:txBody>
          <a:bodyPr/>
          <a:lstStyle/>
          <a:p>
            <a:r>
              <a:rPr lang="en-US" b="1" dirty="0">
                <a:solidFill>
                  <a:srgbClr val="C00000"/>
                </a:solidFill>
              </a:rPr>
              <a:t>METHODOLOGY</a:t>
            </a:r>
            <a:endParaRPr lang="en-IN" b="1" dirty="0">
              <a:solidFill>
                <a:srgbClr val="C00000"/>
              </a:solidFill>
            </a:endParaRPr>
          </a:p>
        </p:txBody>
      </p:sp>
      <p:graphicFrame>
        <p:nvGraphicFramePr>
          <p:cNvPr id="4" name="Diagram 3">
            <a:extLst>
              <a:ext uri="{FF2B5EF4-FFF2-40B4-BE49-F238E27FC236}">
                <a16:creationId xmlns:a16="http://schemas.microsoft.com/office/drawing/2014/main" id="{AFDA1DF3-6685-48AA-AD39-316898DE565C}"/>
              </a:ext>
            </a:extLst>
          </p:cNvPr>
          <p:cNvGraphicFramePr/>
          <p:nvPr>
            <p:extLst>
              <p:ext uri="{D42A27DB-BD31-4B8C-83A1-F6EECF244321}">
                <p14:modId xmlns:p14="http://schemas.microsoft.com/office/powerpoint/2010/main" val="106766685"/>
              </p:ext>
            </p:extLst>
          </p:nvPr>
        </p:nvGraphicFramePr>
        <p:xfrm>
          <a:off x="519224" y="1346717"/>
          <a:ext cx="11431771" cy="5146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651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E038D-09BE-4646-8935-8513309CAC76}"/>
              </a:ext>
            </a:extLst>
          </p:cNvPr>
          <p:cNvSpPr>
            <a:spLocks noGrp="1"/>
          </p:cNvSpPr>
          <p:nvPr>
            <p:ph type="title"/>
          </p:nvPr>
        </p:nvSpPr>
        <p:spPr/>
        <p:txBody>
          <a:bodyPr/>
          <a:lstStyle/>
          <a:p>
            <a:r>
              <a:rPr lang="en-US" b="1" dirty="0">
                <a:solidFill>
                  <a:srgbClr val="C00000"/>
                </a:solidFill>
              </a:rPr>
              <a:t>INTRODUCTION</a:t>
            </a:r>
            <a:endParaRPr lang="en-IN" b="1" dirty="0">
              <a:solidFill>
                <a:srgbClr val="C00000"/>
              </a:solidFill>
            </a:endParaRPr>
          </a:p>
        </p:txBody>
      </p:sp>
      <p:sp>
        <p:nvSpPr>
          <p:cNvPr id="3" name="Content Placeholder 2">
            <a:extLst>
              <a:ext uri="{FF2B5EF4-FFF2-40B4-BE49-F238E27FC236}">
                <a16:creationId xmlns:a16="http://schemas.microsoft.com/office/drawing/2014/main" id="{17BB10E9-E170-4B2C-B80F-BC3B5C936727}"/>
              </a:ext>
            </a:extLst>
          </p:cNvPr>
          <p:cNvSpPr>
            <a:spLocks noGrp="1"/>
          </p:cNvSpPr>
          <p:nvPr>
            <p:ph idx="1"/>
          </p:nvPr>
        </p:nvSpPr>
        <p:spPr/>
        <p:txBody>
          <a:bodyPr/>
          <a:lstStyle/>
          <a:p>
            <a:pPr marL="0" indent="0" algn="just">
              <a:buNone/>
            </a:pPr>
            <a:r>
              <a:rPr lang="en-US" dirty="0"/>
              <a:t>The basic idea of this capstone project is to use the Supervised Machine Learning - Regression to predict the bikes going for rent per hour. We have several seasons, whether conditions, day-wise data for every hours in a day.</a:t>
            </a:r>
          </a:p>
          <a:p>
            <a:pPr marL="0" indent="0" algn="just">
              <a:buNone/>
            </a:pPr>
            <a:r>
              <a:rPr lang="en-US" dirty="0"/>
              <a:t>Based on these features we will be predicting our target variable i.e. rented bikes per hour. By using concepts like model validation, we will came to know which features are important and how much they contribute to our target variable.</a:t>
            </a:r>
          </a:p>
          <a:p>
            <a:pPr marL="0" indent="0" algn="just">
              <a:buNone/>
            </a:pPr>
            <a:endParaRPr lang="en-IN" dirty="0"/>
          </a:p>
        </p:txBody>
      </p:sp>
    </p:spTree>
    <p:extLst>
      <p:ext uri="{BB962C8B-B14F-4D97-AF65-F5344CB8AC3E}">
        <p14:creationId xmlns:p14="http://schemas.microsoft.com/office/powerpoint/2010/main" val="229359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5C67-9176-4D5E-B77D-DDF3EA5BCFDB}"/>
              </a:ext>
            </a:extLst>
          </p:cNvPr>
          <p:cNvSpPr>
            <a:spLocks noGrp="1"/>
          </p:cNvSpPr>
          <p:nvPr>
            <p:ph type="title"/>
          </p:nvPr>
        </p:nvSpPr>
        <p:spPr/>
        <p:txBody>
          <a:bodyPr/>
          <a:lstStyle/>
          <a:p>
            <a:r>
              <a:rPr lang="en-US" b="1" dirty="0">
                <a:solidFill>
                  <a:srgbClr val="C00000"/>
                </a:solidFill>
              </a:rPr>
              <a:t>DATA DESCRIPTION</a:t>
            </a:r>
            <a:endParaRPr lang="en-IN" b="1" dirty="0">
              <a:solidFill>
                <a:srgbClr val="C00000"/>
              </a:solidFill>
            </a:endParaRPr>
          </a:p>
        </p:txBody>
      </p:sp>
      <p:sp>
        <p:nvSpPr>
          <p:cNvPr id="3" name="Content Placeholder 2">
            <a:extLst>
              <a:ext uri="{FF2B5EF4-FFF2-40B4-BE49-F238E27FC236}">
                <a16:creationId xmlns:a16="http://schemas.microsoft.com/office/drawing/2014/main" id="{6F03DAAB-0574-4011-B18E-26A57587DDED}"/>
              </a:ext>
            </a:extLst>
          </p:cNvPr>
          <p:cNvSpPr>
            <a:spLocks noGrp="1"/>
          </p:cNvSpPr>
          <p:nvPr>
            <p:ph idx="1"/>
          </p:nvPr>
        </p:nvSpPr>
        <p:spPr>
          <a:xfrm>
            <a:off x="838200" y="1466851"/>
            <a:ext cx="10515600" cy="4710112"/>
          </a:xfrm>
        </p:spPr>
        <p:txBody>
          <a:bodyPr>
            <a:normAutofit fontScale="70000" lnSpcReduction="20000"/>
          </a:bodyPr>
          <a:lstStyle/>
          <a:p>
            <a:pPr marL="0" indent="0" algn="just">
              <a:buNone/>
            </a:pPr>
            <a:r>
              <a:rPr lang="en-US" sz="2900" dirty="0"/>
              <a:t>The dataset contains weather information (Temperature, Humidity, Windspeed, Visibility, Dewpoint, Solar radiation, Snowfall, Rainfall), the number of bikes rented per hour and date information.</a:t>
            </a:r>
          </a:p>
          <a:p>
            <a:pPr marL="0" indent="0">
              <a:buNone/>
            </a:pPr>
            <a:endParaRPr lang="en-US" sz="2900" dirty="0"/>
          </a:p>
          <a:p>
            <a:pPr marL="0" indent="0">
              <a:buNone/>
            </a:pPr>
            <a:r>
              <a:rPr lang="en-US" b="1" dirty="0"/>
              <a:t>Attribute Information:</a:t>
            </a:r>
            <a:endParaRPr lang="en-US" dirty="0"/>
          </a:p>
          <a:p>
            <a:pPr lvl="1"/>
            <a:r>
              <a:rPr lang="en-US" dirty="0"/>
              <a:t>Date : year-month-day</a:t>
            </a:r>
          </a:p>
          <a:p>
            <a:pPr lvl="1"/>
            <a:r>
              <a:rPr lang="en-US" dirty="0"/>
              <a:t>Rented Bike count - Count of bikes rented at each hour</a:t>
            </a:r>
          </a:p>
          <a:p>
            <a:pPr lvl="1"/>
            <a:r>
              <a:rPr lang="en-US" dirty="0"/>
              <a:t>Hour - Hour of he day</a:t>
            </a:r>
          </a:p>
          <a:p>
            <a:pPr lvl="1"/>
            <a:r>
              <a:rPr lang="en-US" dirty="0"/>
              <a:t>Temperature-Temperature in Celsius</a:t>
            </a:r>
          </a:p>
          <a:p>
            <a:pPr lvl="1"/>
            <a:r>
              <a:rPr lang="en-US" dirty="0"/>
              <a:t>Humidity - %</a:t>
            </a:r>
          </a:p>
          <a:p>
            <a:pPr lvl="1"/>
            <a:r>
              <a:rPr lang="en-US" dirty="0"/>
              <a:t>Windspeed - m/s</a:t>
            </a:r>
          </a:p>
          <a:p>
            <a:pPr lvl="1"/>
            <a:r>
              <a:rPr lang="en-US" dirty="0"/>
              <a:t>Visibility - 10m</a:t>
            </a:r>
          </a:p>
          <a:p>
            <a:pPr lvl="1"/>
            <a:r>
              <a:rPr lang="en-US" dirty="0"/>
              <a:t>Dew point temperature - Celsius</a:t>
            </a:r>
          </a:p>
          <a:p>
            <a:pPr lvl="1"/>
            <a:r>
              <a:rPr lang="en-US" dirty="0"/>
              <a:t>Solar radiation - MJ/m2</a:t>
            </a:r>
          </a:p>
          <a:p>
            <a:pPr lvl="1"/>
            <a:r>
              <a:rPr lang="en-US" dirty="0"/>
              <a:t>Rainfall - mm</a:t>
            </a:r>
          </a:p>
          <a:p>
            <a:pPr lvl="1"/>
            <a:r>
              <a:rPr lang="en-US" dirty="0"/>
              <a:t>Snowfall - cm</a:t>
            </a:r>
          </a:p>
          <a:p>
            <a:pPr lvl="1"/>
            <a:r>
              <a:rPr lang="en-US" dirty="0"/>
              <a:t>Seasons - Winter, Spring, Summer, Autumn</a:t>
            </a:r>
          </a:p>
          <a:p>
            <a:pPr lvl="1"/>
            <a:r>
              <a:rPr lang="en-US" dirty="0"/>
              <a:t>Holiday - Holiday/No holiday</a:t>
            </a:r>
          </a:p>
          <a:p>
            <a:pPr lvl="1"/>
            <a:r>
              <a:rPr lang="en-US" dirty="0"/>
              <a:t>Functional Day – </a:t>
            </a:r>
            <a:r>
              <a:rPr lang="en-US" dirty="0" err="1"/>
              <a:t>NoFunc</a:t>
            </a:r>
            <a:r>
              <a:rPr lang="en-US" dirty="0"/>
              <a:t> (Non Functional Hours), Fun(Functional hours)</a:t>
            </a:r>
          </a:p>
          <a:p>
            <a:endParaRPr lang="en-IN" dirty="0"/>
          </a:p>
        </p:txBody>
      </p:sp>
      <p:pic>
        <p:nvPicPr>
          <p:cNvPr id="6146" name="Picture 2" descr="Content - Workshop Media">
            <a:extLst>
              <a:ext uri="{FF2B5EF4-FFF2-40B4-BE49-F238E27FC236}">
                <a16:creationId xmlns:a16="http://schemas.microsoft.com/office/drawing/2014/main" id="{170321D2-F7C1-4A94-B791-3352C8D5D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904363" y="2243470"/>
            <a:ext cx="3287637" cy="3625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719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580B-A0C5-4BB8-99F7-700BAB65476D}"/>
              </a:ext>
            </a:extLst>
          </p:cNvPr>
          <p:cNvSpPr>
            <a:spLocks noGrp="1"/>
          </p:cNvSpPr>
          <p:nvPr>
            <p:ph type="title"/>
          </p:nvPr>
        </p:nvSpPr>
        <p:spPr>
          <a:xfrm>
            <a:off x="361950" y="249237"/>
            <a:ext cx="1447800" cy="1325563"/>
          </a:xfrm>
        </p:spPr>
        <p:txBody>
          <a:bodyPr/>
          <a:lstStyle/>
          <a:p>
            <a:r>
              <a:rPr lang="en-US" b="1" dirty="0">
                <a:solidFill>
                  <a:srgbClr val="C00000"/>
                </a:solidFill>
              </a:rPr>
              <a:t>EDA</a:t>
            </a:r>
            <a:endParaRPr lang="en-IN" b="1" dirty="0">
              <a:solidFill>
                <a:srgbClr val="C00000"/>
              </a:solidFill>
            </a:endParaRPr>
          </a:p>
        </p:txBody>
      </p:sp>
      <p:pic>
        <p:nvPicPr>
          <p:cNvPr id="1026" name="Picture 2">
            <a:extLst>
              <a:ext uri="{FF2B5EF4-FFF2-40B4-BE49-F238E27FC236}">
                <a16:creationId xmlns:a16="http://schemas.microsoft.com/office/drawing/2014/main" id="{18E26F14-A97A-46AA-BB47-63FE31B568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443956"/>
            <a:ext cx="4858702" cy="40489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30740DC-EC75-44CD-B10C-6F3CEBF10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475" y="2443956"/>
            <a:ext cx="4858702" cy="40489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F95902-F11D-4A25-A50F-CEEA6FAF71E9}"/>
              </a:ext>
            </a:extLst>
          </p:cNvPr>
          <p:cNvSpPr txBox="1"/>
          <p:nvPr/>
        </p:nvSpPr>
        <p:spPr>
          <a:xfrm>
            <a:off x="4714875" y="1171575"/>
            <a:ext cx="3810000" cy="381000"/>
          </a:xfrm>
          <a:prstGeom prst="rect">
            <a:avLst/>
          </a:prstGeom>
          <a:noFill/>
        </p:spPr>
        <p:txBody>
          <a:bodyPr wrap="square" rtlCol="0">
            <a:spAutoFit/>
          </a:bodyPr>
          <a:lstStyle/>
          <a:p>
            <a:r>
              <a:rPr lang="en-US" b="1" dirty="0">
                <a:solidFill>
                  <a:srgbClr val="C00000"/>
                </a:solidFill>
              </a:rPr>
              <a:t>Data distribution of target variable </a:t>
            </a:r>
            <a:endParaRPr lang="en-IN" b="1" dirty="0">
              <a:solidFill>
                <a:srgbClr val="C00000"/>
              </a:solidFill>
            </a:endParaRPr>
          </a:p>
        </p:txBody>
      </p:sp>
      <p:sp>
        <p:nvSpPr>
          <p:cNvPr id="5" name="TextBox 4">
            <a:extLst>
              <a:ext uri="{FF2B5EF4-FFF2-40B4-BE49-F238E27FC236}">
                <a16:creationId xmlns:a16="http://schemas.microsoft.com/office/drawing/2014/main" id="{E4A289DE-269C-45C1-9564-0A438E6DAB13}"/>
              </a:ext>
            </a:extLst>
          </p:cNvPr>
          <p:cNvSpPr txBox="1"/>
          <p:nvPr/>
        </p:nvSpPr>
        <p:spPr>
          <a:xfrm>
            <a:off x="2286000" y="1882656"/>
            <a:ext cx="2262414" cy="369332"/>
          </a:xfrm>
          <a:prstGeom prst="rect">
            <a:avLst/>
          </a:prstGeom>
          <a:noFill/>
        </p:spPr>
        <p:txBody>
          <a:bodyPr wrap="none" rtlCol="0">
            <a:spAutoFit/>
          </a:bodyPr>
          <a:lstStyle/>
          <a:p>
            <a:r>
              <a:rPr lang="en-US" dirty="0"/>
              <a:t>Before transformation</a:t>
            </a:r>
            <a:endParaRPr lang="en-IN" dirty="0"/>
          </a:p>
        </p:txBody>
      </p:sp>
      <p:sp>
        <p:nvSpPr>
          <p:cNvPr id="8" name="TextBox 7">
            <a:extLst>
              <a:ext uri="{FF2B5EF4-FFF2-40B4-BE49-F238E27FC236}">
                <a16:creationId xmlns:a16="http://schemas.microsoft.com/office/drawing/2014/main" id="{3AD9FE02-D951-4278-8A43-3E39516841B5}"/>
              </a:ext>
            </a:extLst>
          </p:cNvPr>
          <p:cNvSpPr txBox="1"/>
          <p:nvPr/>
        </p:nvSpPr>
        <p:spPr>
          <a:xfrm>
            <a:off x="8334375" y="1882656"/>
            <a:ext cx="3151504" cy="369332"/>
          </a:xfrm>
          <a:prstGeom prst="rect">
            <a:avLst/>
          </a:prstGeom>
          <a:noFill/>
        </p:spPr>
        <p:txBody>
          <a:bodyPr wrap="none" rtlCol="0">
            <a:spAutoFit/>
          </a:bodyPr>
          <a:lstStyle/>
          <a:p>
            <a:r>
              <a:rPr lang="en-US" dirty="0"/>
              <a:t>After using sqrt transformation</a:t>
            </a:r>
            <a:endParaRPr lang="en-IN" dirty="0"/>
          </a:p>
        </p:txBody>
      </p:sp>
    </p:spTree>
    <p:extLst>
      <p:ext uri="{BB962C8B-B14F-4D97-AF65-F5344CB8AC3E}">
        <p14:creationId xmlns:p14="http://schemas.microsoft.com/office/powerpoint/2010/main" val="407425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5BBD4C-18E6-4AF2-A9F5-AE71100DE650}"/>
              </a:ext>
            </a:extLst>
          </p:cNvPr>
          <p:cNvSpPr txBox="1">
            <a:spLocks/>
          </p:cNvSpPr>
          <p:nvPr/>
        </p:nvSpPr>
        <p:spPr>
          <a:xfrm>
            <a:off x="266700" y="18255"/>
            <a:ext cx="144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C00000"/>
                </a:solidFill>
              </a:rPr>
              <a:t>EDA</a:t>
            </a:r>
            <a:endParaRPr lang="en-IN" b="1" dirty="0">
              <a:solidFill>
                <a:srgbClr val="C00000"/>
              </a:solidFill>
            </a:endParaRPr>
          </a:p>
        </p:txBody>
      </p:sp>
      <p:pic>
        <p:nvPicPr>
          <p:cNvPr id="2050" name="Picture 2">
            <a:extLst>
              <a:ext uri="{FF2B5EF4-FFF2-40B4-BE49-F238E27FC236}">
                <a16:creationId xmlns:a16="http://schemas.microsoft.com/office/drawing/2014/main" id="{CA9564C5-06CC-43C7-8DF2-22C505618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276350"/>
            <a:ext cx="11068050" cy="3495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748E8E2-0A75-4A21-A65F-AB12F3D3FDA7}"/>
              </a:ext>
            </a:extLst>
          </p:cNvPr>
          <p:cNvSpPr txBox="1"/>
          <p:nvPr/>
        </p:nvSpPr>
        <p:spPr>
          <a:xfrm>
            <a:off x="3267075" y="5067300"/>
            <a:ext cx="5303247" cy="646331"/>
          </a:xfrm>
          <a:prstGeom prst="rect">
            <a:avLst/>
          </a:prstGeom>
          <a:noFill/>
        </p:spPr>
        <p:txBody>
          <a:bodyPr wrap="none" rtlCol="0">
            <a:spAutoFit/>
          </a:bodyPr>
          <a:lstStyle/>
          <a:p>
            <a:pPr marL="285750" indent="-285750">
              <a:buFont typeface="Wingdings" panose="05000000000000000000" pitchFamily="2" charset="2"/>
              <a:buChar char="q"/>
            </a:pPr>
            <a:r>
              <a:rPr lang="en-US" dirty="0"/>
              <a:t>High demand on morning 8 AM and Evening 6 PM</a:t>
            </a:r>
          </a:p>
          <a:p>
            <a:pPr marL="285750" indent="-285750">
              <a:buFont typeface="Wingdings" panose="05000000000000000000" pitchFamily="2" charset="2"/>
              <a:buChar char="q"/>
            </a:pPr>
            <a:r>
              <a:rPr lang="en-US" dirty="0"/>
              <a:t>Quite good counts in afternoon and evening as well</a:t>
            </a:r>
            <a:endParaRPr lang="en-IN" dirty="0"/>
          </a:p>
        </p:txBody>
      </p:sp>
    </p:spTree>
    <p:extLst>
      <p:ext uri="{BB962C8B-B14F-4D97-AF65-F5344CB8AC3E}">
        <p14:creationId xmlns:p14="http://schemas.microsoft.com/office/powerpoint/2010/main" val="183073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717D30B-03C9-4E9C-961C-57F35C4B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 y="934244"/>
            <a:ext cx="4648201" cy="39711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34322C5-55DE-4915-8E17-E7A91CF70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0289" y="590550"/>
            <a:ext cx="4648201" cy="43910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9997B756-10D3-4D10-BD52-87664BBDBAC8}"/>
              </a:ext>
            </a:extLst>
          </p:cNvPr>
          <p:cNvSpPr txBox="1">
            <a:spLocks/>
          </p:cNvSpPr>
          <p:nvPr/>
        </p:nvSpPr>
        <p:spPr>
          <a:xfrm>
            <a:off x="66675" y="0"/>
            <a:ext cx="1447800" cy="9342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C00000"/>
                </a:solidFill>
              </a:rPr>
              <a:t>EDA</a:t>
            </a:r>
            <a:endParaRPr lang="en-IN" b="1" dirty="0">
              <a:solidFill>
                <a:srgbClr val="C00000"/>
              </a:solidFill>
            </a:endParaRPr>
          </a:p>
        </p:txBody>
      </p:sp>
      <p:sp>
        <p:nvSpPr>
          <p:cNvPr id="4" name="TextBox 3">
            <a:extLst>
              <a:ext uri="{FF2B5EF4-FFF2-40B4-BE49-F238E27FC236}">
                <a16:creationId xmlns:a16="http://schemas.microsoft.com/office/drawing/2014/main" id="{F10EA318-509B-4D04-8E0C-6E144CFEFF7C}"/>
              </a:ext>
            </a:extLst>
          </p:cNvPr>
          <p:cNvSpPr txBox="1"/>
          <p:nvPr/>
        </p:nvSpPr>
        <p:spPr>
          <a:xfrm>
            <a:off x="322232" y="5231219"/>
            <a:ext cx="4592668" cy="369332"/>
          </a:xfrm>
          <a:prstGeom prst="rect">
            <a:avLst/>
          </a:prstGeom>
          <a:noFill/>
        </p:spPr>
        <p:txBody>
          <a:bodyPr wrap="none" rtlCol="0">
            <a:spAutoFit/>
          </a:bodyPr>
          <a:lstStyle/>
          <a:p>
            <a:pPr marL="285750" indent="-285750">
              <a:buFont typeface="Wingdings" panose="05000000000000000000" pitchFamily="2" charset="2"/>
              <a:buChar char="q"/>
            </a:pPr>
            <a:r>
              <a:rPr lang="en-US" dirty="0"/>
              <a:t>Less bikes are being rented in winter season</a:t>
            </a:r>
            <a:endParaRPr lang="en-IN" dirty="0"/>
          </a:p>
        </p:txBody>
      </p:sp>
      <p:sp>
        <p:nvSpPr>
          <p:cNvPr id="5" name="TextBox 4">
            <a:extLst>
              <a:ext uri="{FF2B5EF4-FFF2-40B4-BE49-F238E27FC236}">
                <a16:creationId xmlns:a16="http://schemas.microsoft.com/office/drawing/2014/main" id="{DFEFE7FD-B35B-4192-8807-E06264959580}"/>
              </a:ext>
            </a:extLst>
          </p:cNvPr>
          <p:cNvSpPr txBox="1"/>
          <p:nvPr/>
        </p:nvSpPr>
        <p:spPr>
          <a:xfrm>
            <a:off x="6321043" y="5231219"/>
            <a:ext cx="5098071"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a:t>Bikes are mostly rented on working days </a:t>
            </a:r>
            <a:r>
              <a:rPr lang="en-US" dirty="0" err="1"/>
              <a:t>i.e</a:t>
            </a:r>
            <a:r>
              <a:rPr lang="en-US" dirty="0"/>
              <a:t> when there is no holiday</a:t>
            </a:r>
            <a:endParaRPr lang="en-IN" dirty="0"/>
          </a:p>
        </p:txBody>
      </p:sp>
    </p:spTree>
    <p:extLst>
      <p:ext uri="{BB962C8B-B14F-4D97-AF65-F5344CB8AC3E}">
        <p14:creationId xmlns:p14="http://schemas.microsoft.com/office/powerpoint/2010/main" val="2233549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767</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Capstone Project  (SUPERVISED ML – REGRESSION)</vt:lpstr>
      <vt:lpstr>CONTENT</vt:lpstr>
      <vt:lpstr>PROBLEM STATEMENT</vt:lpstr>
      <vt:lpstr>METHODOLOGY</vt:lpstr>
      <vt:lpstr>INTRODUCTION</vt:lpstr>
      <vt:lpstr>DATA DESCRIPTION</vt:lpstr>
      <vt:lpstr>EDA</vt:lpstr>
      <vt:lpstr>PowerPoint Presentation</vt:lpstr>
      <vt:lpstr>PowerPoint Presentation</vt:lpstr>
      <vt:lpstr>PowerPoint Presentation</vt:lpstr>
      <vt:lpstr>PowerPoint Presentation</vt:lpstr>
      <vt:lpstr>FEATURE SELECTION</vt:lpstr>
      <vt:lpstr>FITTING VARIOUS MODEL</vt:lpstr>
      <vt:lpstr>MODEL PERFORMANCE COMPARISION</vt:lpstr>
      <vt:lpstr>PowerPoint Presentation</vt:lpstr>
      <vt:lpstr>MODEL VALIDATION</vt:lpstr>
      <vt:lpstr>PowerPoint Presentation</vt:lpstr>
      <vt:lpstr>MODEL EXPLAINABILITY</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sniperpoint</dc:creator>
  <cp:lastModifiedBy>sniperpoint</cp:lastModifiedBy>
  <cp:revision>28</cp:revision>
  <dcterms:created xsi:type="dcterms:W3CDTF">2022-10-19T07:17:35Z</dcterms:created>
  <dcterms:modified xsi:type="dcterms:W3CDTF">2022-10-19T20:45:11Z</dcterms:modified>
</cp:coreProperties>
</file>