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20" r:id="rId4"/>
  </p:sldMasterIdLst>
  <p:notesMasterIdLst>
    <p:notesMasterId r:id="rId26"/>
  </p:notesMasterIdLst>
  <p:sldIdLst>
    <p:sldId id="266" r:id="rId5"/>
    <p:sldId id="267" r:id="rId6"/>
    <p:sldId id="268" r:id="rId7"/>
    <p:sldId id="269" r:id="rId8"/>
    <p:sldId id="270" r:id="rId9"/>
    <p:sldId id="271" r:id="rId10"/>
    <p:sldId id="272" r:id="rId11"/>
    <p:sldId id="274" r:id="rId12"/>
    <p:sldId id="275" r:id="rId13"/>
    <p:sldId id="276" r:id="rId14"/>
    <p:sldId id="277" r:id="rId15"/>
    <p:sldId id="278" r:id="rId16"/>
    <p:sldId id="273" r:id="rId17"/>
    <p:sldId id="280" r:id="rId18"/>
    <p:sldId id="279" r:id="rId19"/>
    <p:sldId id="282" r:id="rId20"/>
    <p:sldId id="283" r:id="rId21"/>
    <p:sldId id="281" r:id="rId22"/>
    <p:sldId id="285" r:id="rId23"/>
    <p:sldId id="284"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61" d="100"/>
          <a:sy n="61" d="100"/>
        </p:scale>
        <p:origin x="72" y="44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8BF26-BC54-4675-979A-98D2C70E8739}" type="doc">
      <dgm:prSet loTypeId="urn:microsoft.com/office/officeart/2005/8/layout/chevronAccent+Icon" loCatId="process" qsTypeId="urn:microsoft.com/office/officeart/2005/8/quickstyle/3d2" qsCatId="3D" csTypeId="urn:microsoft.com/office/officeart/2005/8/colors/accent0_1" csCatId="mainScheme" phldr="1"/>
      <dgm:spPr/>
    </dgm:pt>
    <dgm:pt modelId="{DAF9B9A4-71A4-4F69-9F19-FA75B34E0C3A}">
      <dgm:prSet phldrT="[Text]" custT="1"/>
      <dgm:spPr/>
      <dgm:t>
        <a:bodyPr/>
        <a:lstStyle/>
        <a:p>
          <a:r>
            <a:rPr lang="en-US" sz="2000" dirty="0"/>
            <a:t>EDA</a:t>
          </a:r>
          <a:endParaRPr lang="en-IN" sz="2000" dirty="0"/>
        </a:p>
      </dgm:t>
    </dgm:pt>
    <dgm:pt modelId="{63EE0B0D-797C-4987-B4B3-D3C9FD2D0FE2}" type="parTrans" cxnId="{AC61F267-8524-475E-A1DC-D0EDB7E0A0C8}">
      <dgm:prSet/>
      <dgm:spPr/>
      <dgm:t>
        <a:bodyPr/>
        <a:lstStyle/>
        <a:p>
          <a:endParaRPr lang="en-IN"/>
        </a:p>
      </dgm:t>
    </dgm:pt>
    <dgm:pt modelId="{B7C8904E-C08E-4DA1-A1CA-DD1A703EDD9A}" type="sibTrans" cxnId="{AC61F267-8524-475E-A1DC-D0EDB7E0A0C8}">
      <dgm:prSet/>
      <dgm:spPr/>
      <dgm:t>
        <a:bodyPr/>
        <a:lstStyle/>
        <a:p>
          <a:endParaRPr lang="en-IN"/>
        </a:p>
      </dgm:t>
    </dgm:pt>
    <dgm:pt modelId="{6822CBA6-9602-47E4-9412-7124325A188F}">
      <dgm:prSet phldrT="[Text]" custT="1"/>
      <dgm:spPr/>
      <dgm:t>
        <a:bodyPr/>
        <a:lstStyle/>
        <a:p>
          <a:r>
            <a:rPr lang="en-US" sz="2000" dirty="0"/>
            <a:t>Model Building</a:t>
          </a:r>
          <a:endParaRPr lang="en-IN" sz="2000" dirty="0"/>
        </a:p>
      </dgm:t>
    </dgm:pt>
    <dgm:pt modelId="{9C68C588-CCBA-4B08-AD8F-0AAEE3B7D5A9}" type="parTrans" cxnId="{9068840C-9F16-418C-B20D-8F5CCBECF446}">
      <dgm:prSet/>
      <dgm:spPr/>
      <dgm:t>
        <a:bodyPr/>
        <a:lstStyle/>
        <a:p>
          <a:endParaRPr lang="en-IN"/>
        </a:p>
      </dgm:t>
    </dgm:pt>
    <dgm:pt modelId="{63A0F9BC-37CF-490E-8B82-6068D7E527E9}" type="sibTrans" cxnId="{9068840C-9F16-418C-B20D-8F5CCBECF446}">
      <dgm:prSet/>
      <dgm:spPr/>
      <dgm:t>
        <a:bodyPr/>
        <a:lstStyle/>
        <a:p>
          <a:endParaRPr lang="en-IN"/>
        </a:p>
      </dgm:t>
    </dgm:pt>
    <dgm:pt modelId="{9664046D-9048-45FA-A766-32700DF7A3B9}">
      <dgm:prSet phldrT="[Text]" custT="1"/>
      <dgm:spPr/>
      <dgm:t>
        <a:bodyPr/>
        <a:lstStyle/>
        <a:p>
          <a:r>
            <a:rPr lang="en-US" sz="2000" dirty="0"/>
            <a:t>Forecasting</a:t>
          </a:r>
          <a:endParaRPr lang="en-IN" sz="2000" dirty="0"/>
        </a:p>
      </dgm:t>
    </dgm:pt>
    <dgm:pt modelId="{D603B656-BA2B-4AAA-8732-83CA4D754943}" type="parTrans" cxnId="{C2F872D6-FFAC-479C-A4AC-35B6AF3746C0}">
      <dgm:prSet/>
      <dgm:spPr/>
      <dgm:t>
        <a:bodyPr/>
        <a:lstStyle/>
        <a:p>
          <a:endParaRPr lang="en-IN"/>
        </a:p>
      </dgm:t>
    </dgm:pt>
    <dgm:pt modelId="{6E475724-B82B-460E-8C4B-34B71B6FF632}" type="sibTrans" cxnId="{C2F872D6-FFAC-479C-A4AC-35B6AF3746C0}">
      <dgm:prSet/>
      <dgm:spPr/>
      <dgm:t>
        <a:bodyPr/>
        <a:lstStyle/>
        <a:p>
          <a:endParaRPr lang="en-IN"/>
        </a:p>
      </dgm:t>
    </dgm:pt>
    <dgm:pt modelId="{603923F4-CA73-4832-87ED-EBF6AAC0A356}">
      <dgm:prSet phldrT="[Text]" custT="1"/>
      <dgm:spPr/>
      <dgm:t>
        <a:bodyPr/>
        <a:lstStyle/>
        <a:p>
          <a:r>
            <a:rPr lang="en-US" sz="2000" dirty="0"/>
            <a:t>Evaluating</a:t>
          </a:r>
          <a:endParaRPr lang="en-IN" sz="2000" dirty="0"/>
        </a:p>
      </dgm:t>
    </dgm:pt>
    <dgm:pt modelId="{CC4C0EC9-CE86-4D55-933C-A00EF7EAC9C5}" type="parTrans" cxnId="{C4121C21-1274-4366-9293-F9263F3B854F}">
      <dgm:prSet/>
      <dgm:spPr/>
      <dgm:t>
        <a:bodyPr/>
        <a:lstStyle/>
        <a:p>
          <a:endParaRPr lang="en-IN"/>
        </a:p>
      </dgm:t>
    </dgm:pt>
    <dgm:pt modelId="{67A5AA5B-1753-4783-B0ED-24E260ABEE67}" type="sibTrans" cxnId="{C4121C21-1274-4366-9293-F9263F3B854F}">
      <dgm:prSet/>
      <dgm:spPr/>
      <dgm:t>
        <a:bodyPr/>
        <a:lstStyle/>
        <a:p>
          <a:endParaRPr lang="en-IN"/>
        </a:p>
      </dgm:t>
    </dgm:pt>
    <dgm:pt modelId="{CB99EE4D-C2FF-431C-9DA3-1F070896DDDC}" type="pres">
      <dgm:prSet presAssocID="{7878BF26-BC54-4675-979A-98D2C70E8739}" presName="Name0" presStyleCnt="0">
        <dgm:presLayoutVars>
          <dgm:dir/>
          <dgm:resizeHandles val="exact"/>
        </dgm:presLayoutVars>
      </dgm:prSet>
      <dgm:spPr/>
    </dgm:pt>
    <dgm:pt modelId="{7B30C469-5503-4168-9CA6-71604CC204A2}" type="pres">
      <dgm:prSet presAssocID="{DAF9B9A4-71A4-4F69-9F19-FA75B34E0C3A}" presName="composite" presStyleCnt="0"/>
      <dgm:spPr/>
    </dgm:pt>
    <dgm:pt modelId="{82E53CA6-0C36-4E01-9DA4-C3F3DC7AEC5C}" type="pres">
      <dgm:prSet presAssocID="{DAF9B9A4-71A4-4F69-9F19-FA75B34E0C3A}" presName="bgChev" presStyleLbl="node1" presStyleIdx="0" presStyleCnt="4"/>
      <dgm:spPr/>
    </dgm:pt>
    <dgm:pt modelId="{223ABB66-A438-450D-910A-419F369B3559}" type="pres">
      <dgm:prSet presAssocID="{DAF9B9A4-71A4-4F69-9F19-FA75B34E0C3A}" presName="txNode" presStyleLbl="fgAcc1" presStyleIdx="0" presStyleCnt="4">
        <dgm:presLayoutVars>
          <dgm:bulletEnabled val="1"/>
        </dgm:presLayoutVars>
      </dgm:prSet>
      <dgm:spPr/>
    </dgm:pt>
    <dgm:pt modelId="{5F1E9FC1-EC9B-4253-AB30-457072B4575C}" type="pres">
      <dgm:prSet presAssocID="{B7C8904E-C08E-4DA1-A1CA-DD1A703EDD9A}" presName="compositeSpace" presStyleCnt="0"/>
      <dgm:spPr/>
    </dgm:pt>
    <dgm:pt modelId="{D0E0CB61-4E29-4050-8858-CB7F834ED8DC}" type="pres">
      <dgm:prSet presAssocID="{6822CBA6-9602-47E4-9412-7124325A188F}" presName="composite" presStyleCnt="0"/>
      <dgm:spPr/>
    </dgm:pt>
    <dgm:pt modelId="{2468D854-91CE-4765-99DE-E61417C90B0E}" type="pres">
      <dgm:prSet presAssocID="{6822CBA6-9602-47E4-9412-7124325A188F}" presName="bgChev" presStyleLbl="node1" presStyleIdx="1" presStyleCnt="4"/>
      <dgm:spPr/>
    </dgm:pt>
    <dgm:pt modelId="{4E7CFD07-DDF4-42BC-8AF2-604FC03DC286}" type="pres">
      <dgm:prSet presAssocID="{6822CBA6-9602-47E4-9412-7124325A188F}" presName="txNode" presStyleLbl="fgAcc1" presStyleIdx="1" presStyleCnt="4">
        <dgm:presLayoutVars>
          <dgm:bulletEnabled val="1"/>
        </dgm:presLayoutVars>
      </dgm:prSet>
      <dgm:spPr/>
    </dgm:pt>
    <dgm:pt modelId="{FBAEF54F-3714-4B15-8A7D-C7ADA230DE2F}" type="pres">
      <dgm:prSet presAssocID="{63A0F9BC-37CF-490E-8B82-6068D7E527E9}" presName="compositeSpace" presStyleCnt="0"/>
      <dgm:spPr/>
    </dgm:pt>
    <dgm:pt modelId="{417FB25F-ECBE-432D-A0AB-6FEBE50F9976}" type="pres">
      <dgm:prSet presAssocID="{603923F4-CA73-4832-87ED-EBF6AAC0A356}" presName="composite" presStyleCnt="0"/>
      <dgm:spPr/>
    </dgm:pt>
    <dgm:pt modelId="{74DDA1C5-F2D9-49BE-BA00-A53D9608F13D}" type="pres">
      <dgm:prSet presAssocID="{603923F4-CA73-4832-87ED-EBF6AAC0A356}" presName="bgChev" presStyleLbl="node1" presStyleIdx="2" presStyleCnt="4"/>
      <dgm:spPr/>
    </dgm:pt>
    <dgm:pt modelId="{09A1D1FE-14AD-48CF-9701-24D736546749}" type="pres">
      <dgm:prSet presAssocID="{603923F4-CA73-4832-87ED-EBF6AAC0A356}" presName="txNode" presStyleLbl="fgAcc1" presStyleIdx="2" presStyleCnt="4">
        <dgm:presLayoutVars>
          <dgm:bulletEnabled val="1"/>
        </dgm:presLayoutVars>
      </dgm:prSet>
      <dgm:spPr/>
    </dgm:pt>
    <dgm:pt modelId="{C3E845FD-0A10-4F22-92AD-12535E18B921}" type="pres">
      <dgm:prSet presAssocID="{67A5AA5B-1753-4783-B0ED-24E260ABEE67}" presName="compositeSpace" presStyleCnt="0"/>
      <dgm:spPr/>
    </dgm:pt>
    <dgm:pt modelId="{FF8D43D4-5BA8-40D4-B7B8-ED7D8349CEDD}" type="pres">
      <dgm:prSet presAssocID="{9664046D-9048-45FA-A766-32700DF7A3B9}" presName="composite" presStyleCnt="0"/>
      <dgm:spPr/>
    </dgm:pt>
    <dgm:pt modelId="{AE6212D6-6B6A-4734-8E86-3CCB4FE9A34F}" type="pres">
      <dgm:prSet presAssocID="{9664046D-9048-45FA-A766-32700DF7A3B9}" presName="bgChev" presStyleLbl="node1" presStyleIdx="3" presStyleCnt="4"/>
      <dgm:spPr/>
    </dgm:pt>
    <dgm:pt modelId="{4C25F231-2992-4751-A96D-71A7204535B2}" type="pres">
      <dgm:prSet presAssocID="{9664046D-9048-45FA-A766-32700DF7A3B9}" presName="txNode" presStyleLbl="fgAcc1" presStyleIdx="3" presStyleCnt="4" custScaleX="112943">
        <dgm:presLayoutVars>
          <dgm:bulletEnabled val="1"/>
        </dgm:presLayoutVars>
      </dgm:prSet>
      <dgm:spPr/>
    </dgm:pt>
  </dgm:ptLst>
  <dgm:cxnLst>
    <dgm:cxn modelId="{9068840C-9F16-418C-B20D-8F5CCBECF446}" srcId="{7878BF26-BC54-4675-979A-98D2C70E8739}" destId="{6822CBA6-9602-47E4-9412-7124325A188F}" srcOrd="1" destOrd="0" parTransId="{9C68C588-CCBA-4B08-AD8F-0AAEE3B7D5A9}" sibTransId="{63A0F9BC-37CF-490E-8B82-6068D7E527E9}"/>
    <dgm:cxn modelId="{5B7F7412-F488-4DBF-9CA2-1C3437EEF84A}" type="presOf" srcId="{603923F4-CA73-4832-87ED-EBF6AAC0A356}" destId="{09A1D1FE-14AD-48CF-9701-24D736546749}" srcOrd="0" destOrd="0" presId="urn:microsoft.com/office/officeart/2005/8/layout/chevronAccent+Icon"/>
    <dgm:cxn modelId="{C4121C21-1274-4366-9293-F9263F3B854F}" srcId="{7878BF26-BC54-4675-979A-98D2C70E8739}" destId="{603923F4-CA73-4832-87ED-EBF6AAC0A356}" srcOrd="2" destOrd="0" parTransId="{CC4C0EC9-CE86-4D55-933C-A00EF7EAC9C5}" sibTransId="{67A5AA5B-1753-4783-B0ED-24E260ABEE67}"/>
    <dgm:cxn modelId="{AC61F267-8524-475E-A1DC-D0EDB7E0A0C8}" srcId="{7878BF26-BC54-4675-979A-98D2C70E8739}" destId="{DAF9B9A4-71A4-4F69-9F19-FA75B34E0C3A}" srcOrd="0" destOrd="0" parTransId="{63EE0B0D-797C-4987-B4B3-D3C9FD2D0FE2}" sibTransId="{B7C8904E-C08E-4DA1-A1CA-DD1A703EDD9A}"/>
    <dgm:cxn modelId="{DA75DE74-1A2A-4D50-8D18-D5E783474744}" type="presOf" srcId="{7878BF26-BC54-4675-979A-98D2C70E8739}" destId="{CB99EE4D-C2FF-431C-9DA3-1F070896DDDC}" srcOrd="0" destOrd="0" presId="urn:microsoft.com/office/officeart/2005/8/layout/chevronAccent+Icon"/>
    <dgm:cxn modelId="{13620893-7787-4835-B0A6-F3BC1FE50E9F}" type="presOf" srcId="{9664046D-9048-45FA-A766-32700DF7A3B9}" destId="{4C25F231-2992-4751-A96D-71A7204535B2}" srcOrd="0" destOrd="0" presId="urn:microsoft.com/office/officeart/2005/8/layout/chevronAccent+Icon"/>
    <dgm:cxn modelId="{474E74CD-7660-4F07-AC1E-7E6E97AC09D7}" type="presOf" srcId="{DAF9B9A4-71A4-4F69-9F19-FA75B34E0C3A}" destId="{223ABB66-A438-450D-910A-419F369B3559}" srcOrd="0" destOrd="0" presId="urn:microsoft.com/office/officeart/2005/8/layout/chevronAccent+Icon"/>
    <dgm:cxn modelId="{C2F872D6-FFAC-479C-A4AC-35B6AF3746C0}" srcId="{7878BF26-BC54-4675-979A-98D2C70E8739}" destId="{9664046D-9048-45FA-A766-32700DF7A3B9}" srcOrd="3" destOrd="0" parTransId="{D603B656-BA2B-4AAA-8732-83CA4D754943}" sibTransId="{6E475724-B82B-460E-8C4B-34B71B6FF632}"/>
    <dgm:cxn modelId="{FC5F0AF6-548A-4C80-B660-5375B0E53492}" type="presOf" srcId="{6822CBA6-9602-47E4-9412-7124325A188F}" destId="{4E7CFD07-DDF4-42BC-8AF2-604FC03DC286}" srcOrd="0" destOrd="0" presId="urn:microsoft.com/office/officeart/2005/8/layout/chevronAccent+Icon"/>
    <dgm:cxn modelId="{FFBD016D-1AD9-4761-9A3D-A3F7B51F1F6F}" type="presParOf" srcId="{CB99EE4D-C2FF-431C-9DA3-1F070896DDDC}" destId="{7B30C469-5503-4168-9CA6-71604CC204A2}" srcOrd="0" destOrd="0" presId="urn:microsoft.com/office/officeart/2005/8/layout/chevronAccent+Icon"/>
    <dgm:cxn modelId="{1BA0FCA2-FBC2-4486-9E01-2365A3AC66A5}" type="presParOf" srcId="{7B30C469-5503-4168-9CA6-71604CC204A2}" destId="{82E53CA6-0C36-4E01-9DA4-C3F3DC7AEC5C}" srcOrd="0" destOrd="0" presId="urn:microsoft.com/office/officeart/2005/8/layout/chevronAccent+Icon"/>
    <dgm:cxn modelId="{9E9492C8-19A8-49C7-8846-11FC82D3BE7F}" type="presParOf" srcId="{7B30C469-5503-4168-9CA6-71604CC204A2}" destId="{223ABB66-A438-450D-910A-419F369B3559}" srcOrd="1" destOrd="0" presId="urn:microsoft.com/office/officeart/2005/8/layout/chevronAccent+Icon"/>
    <dgm:cxn modelId="{198A22CA-519A-40DD-AAB2-57889F9AD260}" type="presParOf" srcId="{CB99EE4D-C2FF-431C-9DA3-1F070896DDDC}" destId="{5F1E9FC1-EC9B-4253-AB30-457072B4575C}" srcOrd="1" destOrd="0" presId="urn:microsoft.com/office/officeart/2005/8/layout/chevronAccent+Icon"/>
    <dgm:cxn modelId="{F313F04F-D2CA-4A35-95CF-F06ADFE3D4E6}" type="presParOf" srcId="{CB99EE4D-C2FF-431C-9DA3-1F070896DDDC}" destId="{D0E0CB61-4E29-4050-8858-CB7F834ED8DC}" srcOrd="2" destOrd="0" presId="urn:microsoft.com/office/officeart/2005/8/layout/chevronAccent+Icon"/>
    <dgm:cxn modelId="{E0C0FD00-D2FC-4519-AF06-0B4133FA61F4}" type="presParOf" srcId="{D0E0CB61-4E29-4050-8858-CB7F834ED8DC}" destId="{2468D854-91CE-4765-99DE-E61417C90B0E}" srcOrd="0" destOrd="0" presId="urn:microsoft.com/office/officeart/2005/8/layout/chevronAccent+Icon"/>
    <dgm:cxn modelId="{24FB42C6-C5F9-4134-BF96-0F15D918B13C}" type="presParOf" srcId="{D0E0CB61-4E29-4050-8858-CB7F834ED8DC}" destId="{4E7CFD07-DDF4-42BC-8AF2-604FC03DC286}" srcOrd="1" destOrd="0" presId="urn:microsoft.com/office/officeart/2005/8/layout/chevronAccent+Icon"/>
    <dgm:cxn modelId="{36D1888B-18DF-477B-B279-F0EA0C1BBD7F}" type="presParOf" srcId="{CB99EE4D-C2FF-431C-9DA3-1F070896DDDC}" destId="{FBAEF54F-3714-4B15-8A7D-C7ADA230DE2F}" srcOrd="3" destOrd="0" presId="urn:microsoft.com/office/officeart/2005/8/layout/chevronAccent+Icon"/>
    <dgm:cxn modelId="{F506522A-7531-4EFE-8D6E-3438875C2A30}" type="presParOf" srcId="{CB99EE4D-C2FF-431C-9DA3-1F070896DDDC}" destId="{417FB25F-ECBE-432D-A0AB-6FEBE50F9976}" srcOrd="4" destOrd="0" presId="urn:microsoft.com/office/officeart/2005/8/layout/chevronAccent+Icon"/>
    <dgm:cxn modelId="{3F51BE5B-2AD1-49D3-96BC-631491350BF7}" type="presParOf" srcId="{417FB25F-ECBE-432D-A0AB-6FEBE50F9976}" destId="{74DDA1C5-F2D9-49BE-BA00-A53D9608F13D}" srcOrd="0" destOrd="0" presId="urn:microsoft.com/office/officeart/2005/8/layout/chevronAccent+Icon"/>
    <dgm:cxn modelId="{8F2D1E36-E9F1-4E71-B70A-A7CF67990356}" type="presParOf" srcId="{417FB25F-ECBE-432D-A0AB-6FEBE50F9976}" destId="{09A1D1FE-14AD-48CF-9701-24D736546749}" srcOrd="1" destOrd="0" presId="urn:microsoft.com/office/officeart/2005/8/layout/chevronAccent+Icon"/>
    <dgm:cxn modelId="{64E8E208-C3CE-46D1-BD96-14B0977DDC33}" type="presParOf" srcId="{CB99EE4D-C2FF-431C-9DA3-1F070896DDDC}" destId="{C3E845FD-0A10-4F22-92AD-12535E18B921}" srcOrd="5" destOrd="0" presId="urn:microsoft.com/office/officeart/2005/8/layout/chevronAccent+Icon"/>
    <dgm:cxn modelId="{31A8C07B-5E8B-4A18-A300-F69B0F8BC81E}" type="presParOf" srcId="{CB99EE4D-C2FF-431C-9DA3-1F070896DDDC}" destId="{FF8D43D4-5BA8-40D4-B7B8-ED7D8349CEDD}" srcOrd="6" destOrd="0" presId="urn:microsoft.com/office/officeart/2005/8/layout/chevronAccent+Icon"/>
    <dgm:cxn modelId="{FA957870-CEEB-426C-AE69-3375F8D7765A}" type="presParOf" srcId="{FF8D43D4-5BA8-40D4-B7B8-ED7D8349CEDD}" destId="{AE6212D6-6B6A-4734-8E86-3CCB4FE9A34F}" srcOrd="0" destOrd="0" presId="urn:microsoft.com/office/officeart/2005/8/layout/chevronAccent+Icon"/>
    <dgm:cxn modelId="{0C74A296-7F27-428C-96D6-8E12B561ACCC}" type="presParOf" srcId="{FF8D43D4-5BA8-40D4-B7B8-ED7D8349CEDD}" destId="{4C25F231-2992-4751-A96D-71A7204535B2}"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3CA6-0C36-4E01-9DA4-C3F3DC7AEC5C}">
      <dsp:nvSpPr>
        <dsp:cNvPr id="0" name=""/>
        <dsp:cNvSpPr/>
      </dsp:nvSpPr>
      <dsp:spPr>
        <a:xfrm>
          <a:off x="17" y="2218122"/>
          <a:ext cx="2036106" cy="785937"/>
        </a:xfrm>
        <a:prstGeom prst="chevron">
          <a:avLst>
            <a:gd name="adj" fmla="val 40000"/>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3ABB66-A438-450D-910A-419F369B3559}">
      <dsp:nvSpPr>
        <dsp:cNvPr id="0" name=""/>
        <dsp:cNvSpPr/>
      </dsp:nvSpPr>
      <dsp:spPr>
        <a:xfrm>
          <a:off x="542979" y="2414607"/>
          <a:ext cx="1719378" cy="785937"/>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a:innerShdw blurRad="50800" dist="25400" dir="13500000">
            <a:srgbClr val="000000">
              <a:alpha val="55000"/>
            </a:srgbClr>
          </a:inn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EDA</a:t>
          </a:r>
          <a:endParaRPr lang="en-IN" sz="2000" kern="1200" dirty="0"/>
        </a:p>
      </dsp:txBody>
      <dsp:txXfrm>
        <a:off x="565998" y="2437626"/>
        <a:ext cx="1673340" cy="739899"/>
      </dsp:txXfrm>
    </dsp:sp>
    <dsp:sp modelId="{2468D854-91CE-4765-99DE-E61417C90B0E}">
      <dsp:nvSpPr>
        <dsp:cNvPr id="0" name=""/>
        <dsp:cNvSpPr/>
      </dsp:nvSpPr>
      <dsp:spPr>
        <a:xfrm>
          <a:off x="2325703" y="2218122"/>
          <a:ext cx="2036106" cy="785937"/>
        </a:xfrm>
        <a:prstGeom prst="chevron">
          <a:avLst>
            <a:gd name="adj" fmla="val 40000"/>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E7CFD07-DDF4-42BC-8AF2-604FC03DC286}">
      <dsp:nvSpPr>
        <dsp:cNvPr id="0" name=""/>
        <dsp:cNvSpPr/>
      </dsp:nvSpPr>
      <dsp:spPr>
        <a:xfrm>
          <a:off x="2868665" y="2414607"/>
          <a:ext cx="1719378" cy="785937"/>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a:innerShdw blurRad="50800" dist="25400" dir="13500000">
            <a:srgbClr val="000000">
              <a:alpha val="55000"/>
            </a:srgbClr>
          </a:inn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Model Building</a:t>
          </a:r>
          <a:endParaRPr lang="en-IN" sz="2000" kern="1200" dirty="0"/>
        </a:p>
      </dsp:txBody>
      <dsp:txXfrm>
        <a:off x="2891684" y="2437626"/>
        <a:ext cx="1673340" cy="739899"/>
      </dsp:txXfrm>
    </dsp:sp>
    <dsp:sp modelId="{74DDA1C5-F2D9-49BE-BA00-A53D9608F13D}">
      <dsp:nvSpPr>
        <dsp:cNvPr id="0" name=""/>
        <dsp:cNvSpPr/>
      </dsp:nvSpPr>
      <dsp:spPr>
        <a:xfrm>
          <a:off x="4651389" y="2218122"/>
          <a:ext cx="2036106" cy="785937"/>
        </a:xfrm>
        <a:prstGeom prst="chevron">
          <a:avLst>
            <a:gd name="adj" fmla="val 40000"/>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9A1D1FE-14AD-48CF-9701-24D736546749}">
      <dsp:nvSpPr>
        <dsp:cNvPr id="0" name=""/>
        <dsp:cNvSpPr/>
      </dsp:nvSpPr>
      <dsp:spPr>
        <a:xfrm>
          <a:off x="5194351" y="2414607"/>
          <a:ext cx="1719378" cy="785937"/>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a:innerShdw blurRad="50800" dist="25400" dir="13500000">
            <a:srgbClr val="000000">
              <a:alpha val="55000"/>
            </a:srgbClr>
          </a:inn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Evaluating</a:t>
          </a:r>
          <a:endParaRPr lang="en-IN" sz="2000" kern="1200" dirty="0"/>
        </a:p>
      </dsp:txBody>
      <dsp:txXfrm>
        <a:off x="5217370" y="2437626"/>
        <a:ext cx="1673340" cy="739899"/>
      </dsp:txXfrm>
    </dsp:sp>
    <dsp:sp modelId="{AE6212D6-6B6A-4734-8E86-3CCB4FE9A34F}">
      <dsp:nvSpPr>
        <dsp:cNvPr id="0" name=""/>
        <dsp:cNvSpPr/>
      </dsp:nvSpPr>
      <dsp:spPr>
        <a:xfrm>
          <a:off x="6977075" y="2218122"/>
          <a:ext cx="2036106" cy="785937"/>
        </a:xfrm>
        <a:prstGeom prst="chevron">
          <a:avLst>
            <a:gd name="adj" fmla="val 40000"/>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C25F231-2992-4751-A96D-71A7204535B2}">
      <dsp:nvSpPr>
        <dsp:cNvPr id="0" name=""/>
        <dsp:cNvSpPr/>
      </dsp:nvSpPr>
      <dsp:spPr>
        <a:xfrm>
          <a:off x="7408767" y="2414607"/>
          <a:ext cx="1941917" cy="785937"/>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a:innerShdw blurRad="50800" dist="25400" dir="13500000">
            <a:srgbClr val="000000">
              <a:alpha val="55000"/>
            </a:srgbClr>
          </a:inn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Forecasting</a:t>
          </a:r>
          <a:endParaRPr lang="en-IN" sz="2000" kern="1200" dirty="0"/>
        </a:p>
      </dsp:txBody>
      <dsp:txXfrm>
        <a:off x="7431786" y="2437626"/>
        <a:ext cx="1895879" cy="7398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3/14/2023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A52079-6997-47B8-B262-4ED5D2EA2D74}" type="datetime1">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2169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264848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641666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810537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664800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372391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877903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52104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007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4278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004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313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3/14/2023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47052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432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3/14/2023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894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5817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73F94F13-1676-4B68-A383-661B657F6E63}" type="datetime1">
              <a:rPr lang="en-US" smtClean="0"/>
              <a:t>3/14/2023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3794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CB83234-995D-4149-8E1E-BC120E9070D5}" type="datetime1">
              <a:rPr lang="en-US" smtClean="0"/>
              <a:t>3/14/2023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887114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t="-8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2217683" y="4477407"/>
            <a:ext cx="7756633" cy="1001109"/>
          </a:xfrm>
        </p:spPr>
        <p:txBody>
          <a:bodyPr>
            <a:normAutofit fontScale="90000"/>
          </a:bodyPr>
          <a:lstStyle/>
          <a:p>
            <a:pPr algn="l"/>
            <a:r>
              <a:rPr lang="en-US" sz="4800" b="1" dirty="0">
                <a:solidFill>
                  <a:srgbClr val="FFFFFF"/>
                </a:solidFill>
              </a:rPr>
              <a:t>PRODUCT SALES FORECAST</a:t>
            </a:r>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4522653" y="5454866"/>
            <a:ext cx="3146692" cy="847001"/>
          </a:xfrm>
        </p:spPr>
        <p:txBody>
          <a:bodyPr>
            <a:normAutofit/>
          </a:bodyPr>
          <a:lstStyle/>
          <a:p>
            <a:pPr algn="l">
              <a:spcAft>
                <a:spcPts val="600"/>
              </a:spcAft>
            </a:pPr>
            <a:r>
              <a:rPr lang="en-US" sz="2800" b="1" dirty="0">
                <a:solidFill>
                  <a:srgbClr val="FFFFFF"/>
                </a:solidFill>
              </a:rPr>
              <a:t>SAMEER ANSARI</a:t>
            </a: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3F4-0696-444B-B37D-C94EAB0BFEE7}"/>
              </a:ext>
            </a:extLst>
          </p:cNvPr>
          <p:cNvSpPr>
            <a:spLocks noGrp="1"/>
          </p:cNvSpPr>
          <p:nvPr>
            <p:ph type="title"/>
          </p:nvPr>
        </p:nvSpPr>
        <p:spPr>
          <a:xfrm>
            <a:off x="0" y="0"/>
            <a:ext cx="1249661" cy="819807"/>
          </a:xfrm>
        </p:spPr>
        <p:txBody>
          <a:bodyPr/>
          <a:lstStyle/>
          <a:p>
            <a:r>
              <a:rPr lang="en-IN" b="1" dirty="0"/>
              <a:t>EDA</a:t>
            </a:r>
          </a:p>
        </p:txBody>
      </p:sp>
      <p:sp>
        <p:nvSpPr>
          <p:cNvPr id="4" name="TextBox 3">
            <a:extLst>
              <a:ext uri="{FF2B5EF4-FFF2-40B4-BE49-F238E27FC236}">
                <a16:creationId xmlns:a16="http://schemas.microsoft.com/office/drawing/2014/main" id="{B36DB375-3B71-4E67-98A6-48F95E01C338}"/>
              </a:ext>
            </a:extLst>
          </p:cNvPr>
          <p:cNvSpPr txBox="1"/>
          <p:nvPr/>
        </p:nvSpPr>
        <p:spPr>
          <a:xfrm>
            <a:off x="861847" y="1610685"/>
            <a:ext cx="4288221" cy="646331"/>
          </a:xfrm>
          <a:prstGeom prst="rect">
            <a:avLst/>
          </a:prstGeom>
          <a:noFill/>
        </p:spPr>
        <p:txBody>
          <a:bodyPr wrap="square" rtlCol="0">
            <a:spAutoFit/>
          </a:bodyPr>
          <a:lstStyle/>
          <a:p>
            <a:r>
              <a:rPr lang="en-IN" sz="3600" b="1" dirty="0"/>
              <a:t>AVG WEEKLY SALE</a:t>
            </a:r>
          </a:p>
        </p:txBody>
      </p:sp>
      <p:pic>
        <p:nvPicPr>
          <p:cNvPr id="4098" name="Picture 2">
            <a:extLst>
              <a:ext uri="{FF2B5EF4-FFF2-40B4-BE49-F238E27FC236}">
                <a16:creationId xmlns:a16="http://schemas.microsoft.com/office/drawing/2014/main" id="{81F91F61-3C74-4DAA-B4AF-164474999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83" y="2475186"/>
            <a:ext cx="569595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F8BA7F9-2D47-4B10-9C71-160DDA08C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069" y="2475186"/>
            <a:ext cx="5610225"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3C2DE56-9AF0-45BF-A7D3-754FE52170A0}"/>
              </a:ext>
            </a:extLst>
          </p:cNvPr>
          <p:cNvSpPr txBox="1"/>
          <p:nvPr/>
        </p:nvSpPr>
        <p:spPr>
          <a:xfrm>
            <a:off x="7041934" y="1610685"/>
            <a:ext cx="4288221" cy="646331"/>
          </a:xfrm>
          <a:prstGeom prst="rect">
            <a:avLst/>
          </a:prstGeom>
          <a:noFill/>
        </p:spPr>
        <p:txBody>
          <a:bodyPr wrap="square" rtlCol="0">
            <a:spAutoFit/>
          </a:bodyPr>
          <a:lstStyle/>
          <a:p>
            <a:r>
              <a:rPr lang="en-IN" sz="3600" b="1" dirty="0"/>
              <a:t>AVG DAILY SALE</a:t>
            </a:r>
          </a:p>
        </p:txBody>
      </p:sp>
    </p:spTree>
    <p:extLst>
      <p:ext uri="{BB962C8B-B14F-4D97-AF65-F5344CB8AC3E}">
        <p14:creationId xmlns:p14="http://schemas.microsoft.com/office/powerpoint/2010/main" val="100299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3F4-0696-444B-B37D-C94EAB0BFEE7}"/>
              </a:ext>
            </a:extLst>
          </p:cNvPr>
          <p:cNvSpPr>
            <a:spLocks noGrp="1"/>
          </p:cNvSpPr>
          <p:nvPr>
            <p:ph type="title"/>
          </p:nvPr>
        </p:nvSpPr>
        <p:spPr>
          <a:xfrm>
            <a:off x="0" y="0"/>
            <a:ext cx="1249661" cy="819807"/>
          </a:xfrm>
        </p:spPr>
        <p:txBody>
          <a:bodyPr/>
          <a:lstStyle/>
          <a:p>
            <a:r>
              <a:rPr lang="en-IN" b="1" dirty="0"/>
              <a:t>EDA</a:t>
            </a:r>
          </a:p>
        </p:txBody>
      </p:sp>
      <p:sp>
        <p:nvSpPr>
          <p:cNvPr id="4" name="TextBox 3">
            <a:extLst>
              <a:ext uri="{FF2B5EF4-FFF2-40B4-BE49-F238E27FC236}">
                <a16:creationId xmlns:a16="http://schemas.microsoft.com/office/drawing/2014/main" id="{B36DB375-3B71-4E67-98A6-48F95E01C338}"/>
              </a:ext>
            </a:extLst>
          </p:cNvPr>
          <p:cNvSpPr txBox="1"/>
          <p:nvPr/>
        </p:nvSpPr>
        <p:spPr>
          <a:xfrm>
            <a:off x="0" y="2397947"/>
            <a:ext cx="4288221" cy="2062103"/>
          </a:xfrm>
          <a:prstGeom prst="rect">
            <a:avLst/>
          </a:prstGeom>
          <a:noFill/>
        </p:spPr>
        <p:txBody>
          <a:bodyPr wrap="square" rtlCol="0">
            <a:spAutoFit/>
          </a:bodyPr>
          <a:lstStyle/>
          <a:p>
            <a:r>
              <a:rPr lang="en-US" sz="3200" b="1" dirty="0"/>
              <a:t>TOTAL SALES </a:t>
            </a:r>
          </a:p>
          <a:p>
            <a:r>
              <a:rPr lang="en-US" sz="3200" b="1" dirty="0"/>
              <a:t>MADE BY </a:t>
            </a:r>
          </a:p>
          <a:p>
            <a:r>
              <a:rPr lang="en-US" sz="3200" b="1" dirty="0"/>
              <a:t>EACH </a:t>
            </a:r>
          </a:p>
          <a:p>
            <a:r>
              <a:rPr lang="en-US" sz="3200" b="1" dirty="0"/>
              <a:t>PRODUCT</a:t>
            </a:r>
            <a:endParaRPr lang="en-IN" sz="3200" b="1" dirty="0"/>
          </a:p>
        </p:txBody>
      </p:sp>
      <p:pic>
        <p:nvPicPr>
          <p:cNvPr id="5122" name="Picture 2">
            <a:extLst>
              <a:ext uri="{FF2B5EF4-FFF2-40B4-BE49-F238E27FC236}">
                <a16:creationId xmlns:a16="http://schemas.microsoft.com/office/drawing/2014/main" id="{3F9F374C-02B9-45AA-A13F-F257492F3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697" y="195262"/>
            <a:ext cx="8944303" cy="646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29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3F4-0696-444B-B37D-C94EAB0BFEE7}"/>
              </a:ext>
            </a:extLst>
          </p:cNvPr>
          <p:cNvSpPr>
            <a:spLocks noGrp="1"/>
          </p:cNvSpPr>
          <p:nvPr>
            <p:ph type="title"/>
          </p:nvPr>
        </p:nvSpPr>
        <p:spPr>
          <a:xfrm>
            <a:off x="0" y="0"/>
            <a:ext cx="1249661" cy="819807"/>
          </a:xfrm>
        </p:spPr>
        <p:txBody>
          <a:bodyPr/>
          <a:lstStyle/>
          <a:p>
            <a:r>
              <a:rPr lang="en-IN" b="1" dirty="0"/>
              <a:t>EDA</a:t>
            </a:r>
          </a:p>
        </p:txBody>
      </p:sp>
      <p:sp>
        <p:nvSpPr>
          <p:cNvPr id="4" name="TextBox 3">
            <a:extLst>
              <a:ext uri="{FF2B5EF4-FFF2-40B4-BE49-F238E27FC236}">
                <a16:creationId xmlns:a16="http://schemas.microsoft.com/office/drawing/2014/main" id="{B36DB375-3B71-4E67-98A6-48F95E01C338}"/>
              </a:ext>
            </a:extLst>
          </p:cNvPr>
          <p:cNvSpPr txBox="1"/>
          <p:nvPr/>
        </p:nvSpPr>
        <p:spPr>
          <a:xfrm>
            <a:off x="305128" y="2164458"/>
            <a:ext cx="4288221" cy="461665"/>
          </a:xfrm>
          <a:prstGeom prst="rect">
            <a:avLst/>
          </a:prstGeom>
          <a:noFill/>
        </p:spPr>
        <p:txBody>
          <a:bodyPr wrap="square" rtlCol="0">
            <a:spAutoFit/>
          </a:bodyPr>
          <a:lstStyle/>
          <a:p>
            <a:r>
              <a:rPr lang="en-US" sz="2400" b="1" dirty="0"/>
              <a:t>TOTAL SALES IN EACH CITY</a:t>
            </a:r>
            <a:endParaRPr lang="en-IN" sz="2400" b="1" dirty="0"/>
          </a:p>
        </p:txBody>
      </p:sp>
      <p:sp>
        <p:nvSpPr>
          <p:cNvPr id="7" name="TextBox 6">
            <a:extLst>
              <a:ext uri="{FF2B5EF4-FFF2-40B4-BE49-F238E27FC236}">
                <a16:creationId xmlns:a16="http://schemas.microsoft.com/office/drawing/2014/main" id="{C3C2DE56-9AF0-45BF-A7D3-754FE52170A0}"/>
              </a:ext>
            </a:extLst>
          </p:cNvPr>
          <p:cNvSpPr txBox="1"/>
          <p:nvPr/>
        </p:nvSpPr>
        <p:spPr>
          <a:xfrm>
            <a:off x="4644259" y="924167"/>
            <a:ext cx="7420632" cy="584775"/>
          </a:xfrm>
          <a:prstGeom prst="rect">
            <a:avLst/>
          </a:prstGeom>
          <a:noFill/>
        </p:spPr>
        <p:txBody>
          <a:bodyPr wrap="square" rtlCol="0">
            <a:spAutoFit/>
          </a:bodyPr>
          <a:lstStyle/>
          <a:p>
            <a:r>
              <a:rPr lang="en-US" sz="3200" b="1" dirty="0"/>
              <a:t>SALE GROWTH IN CITY YEAR BY YEAR</a:t>
            </a:r>
            <a:endParaRPr lang="en-IN" sz="3200" b="1" dirty="0"/>
          </a:p>
        </p:txBody>
      </p:sp>
      <p:pic>
        <p:nvPicPr>
          <p:cNvPr id="6146" name="Picture 2">
            <a:extLst>
              <a:ext uri="{FF2B5EF4-FFF2-40B4-BE49-F238E27FC236}">
                <a16:creationId xmlns:a16="http://schemas.microsoft.com/office/drawing/2014/main" id="{F0807365-ABD0-4342-A95C-92F287EA8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09" y="2765698"/>
            <a:ext cx="4288221" cy="35337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E973E6F-0669-40F9-A163-EE5CBDE23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259" y="1622315"/>
            <a:ext cx="7420632" cy="5062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070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9B5FD-26C3-4122-90C1-C6F21460284C}"/>
              </a:ext>
            </a:extLst>
          </p:cNvPr>
          <p:cNvSpPr>
            <a:spLocks noGrp="1"/>
          </p:cNvSpPr>
          <p:nvPr>
            <p:ph type="title"/>
          </p:nvPr>
        </p:nvSpPr>
        <p:spPr>
          <a:xfrm>
            <a:off x="290075" y="199697"/>
            <a:ext cx="1176118" cy="698938"/>
          </a:xfrm>
        </p:spPr>
        <p:txBody>
          <a:bodyPr/>
          <a:lstStyle/>
          <a:p>
            <a:r>
              <a:rPr lang="en-US" b="1" dirty="0" err="1"/>
              <a:t>pca</a:t>
            </a:r>
            <a:endParaRPr lang="en-IN" b="1" dirty="0"/>
          </a:p>
        </p:txBody>
      </p:sp>
      <p:pic>
        <p:nvPicPr>
          <p:cNvPr id="4" name="Picture 3">
            <a:extLst>
              <a:ext uri="{FF2B5EF4-FFF2-40B4-BE49-F238E27FC236}">
                <a16:creationId xmlns:a16="http://schemas.microsoft.com/office/drawing/2014/main" id="{CE88FC38-8F06-479A-B3CA-8AFD1E8B7804}"/>
              </a:ext>
            </a:extLst>
          </p:cNvPr>
          <p:cNvPicPr>
            <a:picLocks noChangeAspect="1"/>
          </p:cNvPicPr>
          <p:nvPr/>
        </p:nvPicPr>
        <p:blipFill>
          <a:blip r:embed="rId2"/>
          <a:stretch>
            <a:fillRect/>
          </a:stretch>
        </p:blipFill>
        <p:spPr>
          <a:xfrm>
            <a:off x="3049040" y="1293429"/>
            <a:ext cx="2850729" cy="2316217"/>
          </a:xfrm>
          <a:prstGeom prst="rect">
            <a:avLst/>
          </a:prstGeom>
        </p:spPr>
      </p:pic>
      <p:pic>
        <p:nvPicPr>
          <p:cNvPr id="5" name="Picture 4">
            <a:extLst>
              <a:ext uri="{FF2B5EF4-FFF2-40B4-BE49-F238E27FC236}">
                <a16:creationId xmlns:a16="http://schemas.microsoft.com/office/drawing/2014/main" id="{93B28631-8EDB-45BC-A959-C711AC23456D}"/>
              </a:ext>
            </a:extLst>
          </p:cNvPr>
          <p:cNvPicPr>
            <a:picLocks noChangeAspect="1"/>
          </p:cNvPicPr>
          <p:nvPr/>
        </p:nvPicPr>
        <p:blipFill>
          <a:blip r:embed="rId3"/>
          <a:stretch>
            <a:fillRect/>
          </a:stretch>
        </p:blipFill>
        <p:spPr>
          <a:xfrm>
            <a:off x="3049040" y="4044101"/>
            <a:ext cx="2850729" cy="2263814"/>
          </a:xfrm>
          <a:prstGeom prst="rect">
            <a:avLst/>
          </a:prstGeom>
        </p:spPr>
      </p:pic>
      <p:pic>
        <p:nvPicPr>
          <p:cNvPr id="7170" name="Picture 2">
            <a:extLst>
              <a:ext uri="{FF2B5EF4-FFF2-40B4-BE49-F238E27FC236}">
                <a16:creationId xmlns:a16="http://schemas.microsoft.com/office/drawing/2014/main" id="{25E798A9-F333-4799-ACDF-BDC2BE6061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563" y="1877902"/>
            <a:ext cx="5406042" cy="397110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86A54F1-8F9B-41A3-8D64-63FEB88950B9}"/>
              </a:ext>
            </a:extLst>
          </p:cNvPr>
          <p:cNvSpPr txBox="1">
            <a:spLocks/>
          </p:cNvSpPr>
          <p:nvPr/>
        </p:nvSpPr>
        <p:spPr>
          <a:xfrm>
            <a:off x="6594804" y="943960"/>
            <a:ext cx="5139559" cy="69893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CORRELATION AFTER PCA</a:t>
            </a:r>
            <a:endParaRPr lang="en-IN" b="1" dirty="0"/>
          </a:p>
        </p:txBody>
      </p:sp>
      <p:sp>
        <p:nvSpPr>
          <p:cNvPr id="6" name="TextBox 5">
            <a:extLst>
              <a:ext uri="{FF2B5EF4-FFF2-40B4-BE49-F238E27FC236}">
                <a16:creationId xmlns:a16="http://schemas.microsoft.com/office/drawing/2014/main" id="{C033CA08-9B90-4C06-96BD-258A4A0D857A}"/>
              </a:ext>
            </a:extLst>
          </p:cNvPr>
          <p:cNvSpPr txBox="1"/>
          <p:nvPr/>
        </p:nvSpPr>
        <p:spPr>
          <a:xfrm>
            <a:off x="472322" y="2189927"/>
            <a:ext cx="2295821" cy="523220"/>
          </a:xfrm>
          <a:prstGeom prst="rect">
            <a:avLst/>
          </a:prstGeom>
          <a:noFill/>
        </p:spPr>
        <p:txBody>
          <a:bodyPr wrap="none" rtlCol="0">
            <a:spAutoFit/>
          </a:bodyPr>
          <a:lstStyle/>
          <a:p>
            <a:r>
              <a:rPr lang="en-US" sz="2800" b="1" dirty="0"/>
              <a:t>BEFORE PCA</a:t>
            </a:r>
            <a:endParaRPr lang="en-IN" sz="2800" b="1" dirty="0"/>
          </a:p>
        </p:txBody>
      </p:sp>
      <p:sp>
        <p:nvSpPr>
          <p:cNvPr id="9" name="TextBox 8">
            <a:extLst>
              <a:ext uri="{FF2B5EF4-FFF2-40B4-BE49-F238E27FC236}">
                <a16:creationId xmlns:a16="http://schemas.microsoft.com/office/drawing/2014/main" id="{6B9FA267-B089-4474-9694-D44C1727CE1E}"/>
              </a:ext>
            </a:extLst>
          </p:cNvPr>
          <p:cNvSpPr txBox="1"/>
          <p:nvPr/>
        </p:nvSpPr>
        <p:spPr>
          <a:xfrm>
            <a:off x="611782" y="4801748"/>
            <a:ext cx="2016899" cy="523220"/>
          </a:xfrm>
          <a:prstGeom prst="rect">
            <a:avLst/>
          </a:prstGeom>
          <a:noFill/>
        </p:spPr>
        <p:txBody>
          <a:bodyPr wrap="none" rtlCol="0">
            <a:spAutoFit/>
          </a:bodyPr>
          <a:lstStyle/>
          <a:p>
            <a:r>
              <a:rPr lang="en-US" sz="2800" b="1" dirty="0"/>
              <a:t>AFTER PCA</a:t>
            </a:r>
            <a:endParaRPr lang="en-IN" sz="2800" b="1" dirty="0"/>
          </a:p>
        </p:txBody>
      </p:sp>
    </p:spTree>
    <p:extLst>
      <p:ext uri="{BB962C8B-B14F-4D97-AF65-F5344CB8AC3E}">
        <p14:creationId xmlns:p14="http://schemas.microsoft.com/office/powerpoint/2010/main" val="78668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6DB375-3B71-4E67-98A6-48F95E01C338}"/>
              </a:ext>
            </a:extLst>
          </p:cNvPr>
          <p:cNvSpPr txBox="1"/>
          <p:nvPr/>
        </p:nvSpPr>
        <p:spPr>
          <a:xfrm>
            <a:off x="4091150" y="224888"/>
            <a:ext cx="4009699" cy="646331"/>
          </a:xfrm>
          <a:prstGeom prst="rect">
            <a:avLst/>
          </a:prstGeom>
          <a:noFill/>
        </p:spPr>
        <p:txBody>
          <a:bodyPr wrap="square" rtlCol="0">
            <a:spAutoFit/>
          </a:bodyPr>
          <a:lstStyle/>
          <a:p>
            <a:r>
              <a:rPr lang="en-IN" sz="3600" b="1" dirty="0"/>
              <a:t>RANDOM FOREST</a:t>
            </a:r>
          </a:p>
        </p:txBody>
      </p:sp>
      <p:pic>
        <p:nvPicPr>
          <p:cNvPr id="8194" name="Picture 2">
            <a:extLst>
              <a:ext uri="{FF2B5EF4-FFF2-40B4-BE49-F238E27FC236}">
                <a16:creationId xmlns:a16="http://schemas.microsoft.com/office/drawing/2014/main" id="{897219C9-4DC8-405E-9D0D-1B478A149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1" y="871219"/>
            <a:ext cx="11306175" cy="592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30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ABBD0687-C7AE-4766-B75F-B31C984BA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 y="982882"/>
            <a:ext cx="11020425" cy="5743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6BAE5C-5EAA-4378-B985-5E3D9B41FD01}"/>
              </a:ext>
            </a:extLst>
          </p:cNvPr>
          <p:cNvSpPr txBox="1"/>
          <p:nvPr/>
        </p:nvSpPr>
        <p:spPr>
          <a:xfrm>
            <a:off x="4091149" y="131543"/>
            <a:ext cx="4009699" cy="646331"/>
          </a:xfrm>
          <a:prstGeom prst="rect">
            <a:avLst/>
          </a:prstGeom>
          <a:noFill/>
        </p:spPr>
        <p:txBody>
          <a:bodyPr wrap="square" rtlCol="0">
            <a:spAutoFit/>
          </a:bodyPr>
          <a:lstStyle/>
          <a:p>
            <a:r>
              <a:rPr lang="en-US" sz="3600" b="1" dirty="0"/>
              <a:t>A</a:t>
            </a:r>
            <a:r>
              <a:rPr lang="en-IN" sz="3600" b="1" dirty="0"/>
              <a:t>CF – PCF PLOTS</a:t>
            </a:r>
          </a:p>
        </p:txBody>
      </p:sp>
    </p:spTree>
    <p:extLst>
      <p:ext uri="{BB962C8B-B14F-4D97-AF65-F5344CB8AC3E}">
        <p14:creationId xmlns:p14="http://schemas.microsoft.com/office/powerpoint/2010/main" val="119991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6BAE5C-5EAA-4378-B985-5E3D9B41FD01}"/>
              </a:ext>
            </a:extLst>
          </p:cNvPr>
          <p:cNvSpPr txBox="1"/>
          <p:nvPr/>
        </p:nvSpPr>
        <p:spPr>
          <a:xfrm>
            <a:off x="4413026" y="29452"/>
            <a:ext cx="3365941" cy="646331"/>
          </a:xfrm>
          <a:prstGeom prst="rect">
            <a:avLst/>
          </a:prstGeom>
          <a:noFill/>
        </p:spPr>
        <p:txBody>
          <a:bodyPr wrap="square" rtlCol="0">
            <a:spAutoFit/>
          </a:bodyPr>
          <a:lstStyle/>
          <a:p>
            <a:r>
              <a:rPr lang="en-US" sz="3600" b="1" dirty="0"/>
              <a:t>ARIMA MODEL</a:t>
            </a:r>
            <a:endParaRPr lang="en-IN" sz="3600" b="1" dirty="0"/>
          </a:p>
        </p:txBody>
      </p:sp>
      <p:pic>
        <p:nvPicPr>
          <p:cNvPr id="10244" name="Picture 4">
            <a:extLst>
              <a:ext uri="{FF2B5EF4-FFF2-40B4-BE49-F238E27FC236}">
                <a16:creationId xmlns:a16="http://schemas.microsoft.com/office/drawing/2014/main" id="{99179605-FE71-484B-B358-B58DFC8C8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0" y="777874"/>
            <a:ext cx="11306175" cy="592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48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6BAE5C-5EAA-4378-B985-5E3D9B41FD01}"/>
              </a:ext>
            </a:extLst>
          </p:cNvPr>
          <p:cNvSpPr txBox="1"/>
          <p:nvPr/>
        </p:nvSpPr>
        <p:spPr>
          <a:xfrm>
            <a:off x="4413026" y="29452"/>
            <a:ext cx="3674684" cy="646331"/>
          </a:xfrm>
          <a:prstGeom prst="rect">
            <a:avLst/>
          </a:prstGeom>
          <a:noFill/>
        </p:spPr>
        <p:txBody>
          <a:bodyPr wrap="square" rtlCol="0">
            <a:spAutoFit/>
          </a:bodyPr>
          <a:lstStyle/>
          <a:p>
            <a:r>
              <a:rPr lang="en-US" sz="3600" b="1" dirty="0"/>
              <a:t>SARIMA MODEL</a:t>
            </a:r>
            <a:endParaRPr lang="en-IN" sz="3600" b="1" dirty="0"/>
          </a:p>
        </p:txBody>
      </p:sp>
      <p:pic>
        <p:nvPicPr>
          <p:cNvPr id="11266" name="Picture 2">
            <a:extLst>
              <a:ext uri="{FF2B5EF4-FFF2-40B4-BE49-F238E27FC236}">
                <a16:creationId xmlns:a16="http://schemas.microsoft.com/office/drawing/2014/main" id="{140668A1-B1AD-4F69-BC49-9F180F9DF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08" y="675783"/>
            <a:ext cx="11306175" cy="592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538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6DF6E1-5820-4857-92C9-53F5CD75AD2E}"/>
              </a:ext>
            </a:extLst>
          </p:cNvPr>
          <p:cNvPicPr>
            <a:picLocks noChangeAspect="1"/>
          </p:cNvPicPr>
          <p:nvPr/>
        </p:nvPicPr>
        <p:blipFill>
          <a:blip r:embed="rId2"/>
          <a:stretch>
            <a:fillRect/>
          </a:stretch>
        </p:blipFill>
        <p:spPr>
          <a:xfrm>
            <a:off x="1148586" y="2545694"/>
            <a:ext cx="9894826" cy="2483562"/>
          </a:xfrm>
          <a:prstGeom prst="rect">
            <a:avLst/>
          </a:prstGeom>
        </p:spPr>
      </p:pic>
      <p:sp>
        <p:nvSpPr>
          <p:cNvPr id="5" name="TextBox 4">
            <a:extLst>
              <a:ext uri="{FF2B5EF4-FFF2-40B4-BE49-F238E27FC236}">
                <a16:creationId xmlns:a16="http://schemas.microsoft.com/office/drawing/2014/main" id="{1B3FBC28-1408-438B-85C1-97F35E8CA4E8}"/>
              </a:ext>
            </a:extLst>
          </p:cNvPr>
          <p:cNvSpPr txBox="1"/>
          <p:nvPr/>
        </p:nvSpPr>
        <p:spPr>
          <a:xfrm>
            <a:off x="3661540" y="1182414"/>
            <a:ext cx="4868918" cy="646331"/>
          </a:xfrm>
          <a:prstGeom prst="rect">
            <a:avLst/>
          </a:prstGeom>
          <a:noFill/>
        </p:spPr>
        <p:txBody>
          <a:bodyPr wrap="square" rtlCol="0">
            <a:spAutoFit/>
          </a:bodyPr>
          <a:lstStyle/>
          <a:p>
            <a:r>
              <a:rPr lang="en-US" sz="3600" b="1" dirty="0"/>
              <a:t>EVALUATION SCORE</a:t>
            </a:r>
            <a:endParaRPr lang="en-IN" sz="3600" b="1" dirty="0"/>
          </a:p>
        </p:txBody>
      </p:sp>
    </p:spTree>
    <p:extLst>
      <p:ext uri="{BB962C8B-B14F-4D97-AF65-F5344CB8AC3E}">
        <p14:creationId xmlns:p14="http://schemas.microsoft.com/office/powerpoint/2010/main" val="319523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6BAE5C-5EAA-4378-B985-5E3D9B41FD01}"/>
              </a:ext>
            </a:extLst>
          </p:cNvPr>
          <p:cNvSpPr txBox="1"/>
          <p:nvPr/>
        </p:nvSpPr>
        <p:spPr>
          <a:xfrm>
            <a:off x="4258657" y="29452"/>
            <a:ext cx="3674684" cy="646331"/>
          </a:xfrm>
          <a:prstGeom prst="rect">
            <a:avLst/>
          </a:prstGeom>
          <a:noFill/>
        </p:spPr>
        <p:txBody>
          <a:bodyPr wrap="square" rtlCol="0">
            <a:spAutoFit/>
          </a:bodyPr>
          <a:lstStyle/>
          <a:p>
            <a:r>
              <a:rPr lang="en-US" sz="3600" b="1" dirty="0"/>
              <a:t>FORECASTING</a:t>
            </a:r>
            <a:endParaRPr lang="en-IN" sz="3600" b="1" dirty="0"/>
          </a:p>
        </p:txBody>
      </p:sp>
      <p:pic>
        <p:nvPicPr>
          <p:cNvPr id="4" name="Picture 2">
            <a:extLst>
              <a:ext uri="{FF2B5EF4-FFF2-40B4-BE49-F238E27FC236}">
                <a16:creationId xmlns:a16="http://schemas.microsoft.com/office/drawing/2014/main" id="{9978EE2F-E1A6-4EDD-9E60-8C9D803E3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1" y="675783"/>
            <a:ext cx="11306175" cy="592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79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2BE7-3B41-4C79-ADF9-986F9AF4E511}"/>
              </a:ext>
            </a:extLst>
          </p:cNvPr>
          <p:cNvSpPr>
            <a:spLocks noGrp="1"/>
          </p:cNvSpPr>
          <p:nvPr>
            <p:ph type="title"/>
          </p:nvPr>
        </p:nvSpPr>
        <p:spPr>
          <a:xfrm>
            <a:off x="1141413" y="609600"/>
            <a:ext cx="2878794" cy="872359"/>
          </a:xfrm>
        </p:spPr>
        <p:txBody>
          <a:bodyPr/>
          <a:lstStyle/>
          <a:p>
            <a:r>
              <a:rPr lang="en-IN" dirty="0"/>
              <a:t>CONTENT</a:t>
            </a:r>
          </a:p>
        </p:txBody>
      </p:sp>
      <p:sp>
        <p:nvSpPr>
          <p:cNvPr id="3" name="Content Placeholder 2">
            <a:extLst>
              <a:ext uri="{FF2B5EF4-FFF2-40B4-BE49-F238E27FC236}">
                <a16:creationId xmlns:a16="http://schemas.microsoft.com/office/drawing/2014/main" id="{4815958F-2F69-4BDA-B9DA-E065D29B899A}"/>
              </a:ext>
            </a:extLst>
          </p:cNvPr>
          <p:cNvSpPr>
            <a:spLocks noGrp="1"/>
          </p:cNvSpPr>
          <p:nvPr>
            <p:ph idx="1"/>
          </p:nvPr>
        </p:nvSpPr>
        <p:spPr>
          <a:xfrm>
            <a:off x="1141413" y="1481959"/>
            <a:ext cx="9905998" cy="4309241"/>
          </a:xfrm>
        </p:spPr>
        <p:txBody>
          <a:bodyPr>
            <a:normAutofit/>
          </a:bodyPr>
          <a:lstStyle/>
          <a:p>
            <a:pPr marL="0" indent="0">
              <a:buNone/>
            </a:pPr>
            <a:r>
              <a:rPr lang="en-IN" dirty="0"/>
              <a:t>➢PROBLEM STATEMENT </a:t>
            </a:r>
          </a:p>
          <a:p>
            <a:pPr marL="0" indent="0">
              <a:buNone/>
            </a:pPr>
            <a:r>
              <a:rPr lang="en-IN" dirty="0"/>
              <a:t>➢METHODOLOGY </a:t>
            </a:r>
          </a:p>
          <a:p>
            <a:pPr marL="0" indent="0">
              <a:buNone/>
            </a:pPr>
            <a:r>
              <a:rPr lang="en-IN" dirty="0"/>
              <a:t>➢INTRODUCTION OF ASSIGNMENT</a:t>
            </a:r>
          </a:p>
          <a:p>
            <a:pPr marL="0" indent="0">
              <a:buNone/>
            </a:pPr>
            <a:r>
              <a:rPr lang="en-IN" dirty="0"/>
              <a:t>➢DATA DESCRIPTION </a:t>
            </a:r>
          </a:p>
          <a:p>
            <a:pPr marL="0" indent="0">
              <a:buNone/>
            </a:pPr>
            <a:r>
              <a:rPr lang="en-IN" dirty="0"/>
              <a:t>➢EDA </a:t>
            </a:r>
          </a:p>
          <a:p>
            <a:pPr marL="0" indent="0">
              <a:buNone/>
            </a:pPr>
            <a:r>
              <a:rPr lang="en-IN" dirty="0"/>
              <a:t>➢FITTING VARIOUS MODEL </a:t>
            </a:r>
          </a:p>
          <a:p>
            <a:pPr marL="0" indent="0">
              <a:buNone/>
            </a:pPr>
            <a:r>
              <a:rPr lang="en-IN" dirty="0"/>
              <a:t>➢MODEL PERFORMANCE COMPARISION </a:t>
            </a:r>
          </a:p>
          <a:p>
            <a:pPr marL="0" indent="0">
              <a:buNone/>
            </a:pPr>
            <a:r>
              <a:rPr lang="en-IN" dirty="0"/>
              <a:t>➢FORECASTING</a:t>
            </a:r>
          </a:p>
          <a:p>
            <a:pPr marL="0" indent="0">
              <a:buNone/>
            </a:pPr>
            <a:r>
              <a:rPr lang="en-IN" dirty="0"/>
              <a:t>➢CONCLUSION</a:t>
            </a:r>
          </a:p>
        </p:txBody>
      </p:sp>
    </p:spTree>
    <p:extLst>
      <p:ext uri="{BB962C8B-B14F-4D97-AF65-F5344CB8AC3E}">
        <p14:creationId xmlns:p14="http://schemas.microsoft.com/office/powerpoint/2010/main" val="276464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0094E8-E2FE-4E13-81B0-9680A3AD14E3}"/>
              </a:ext>
            </a:extLst>
          </p:cNvPr>
          <p:cNvPicPr>
            <a:picLocks noChangeAspect="1"/>
          </p:cNvPicPr>
          <p:nvPr/>
        </p:nvPicPr>
        <p:blipFill rotWithShape="1">
          <a:blip r:embed="rId2"/>
          <a:srcRect b="1029"/>
          <a:stretch/>
        </p:blipFill>
        <p:spPr>
          <a:xfrm>
            <a:off x="6585554" y="1"/>
            <a:ext cx="2030104" cy="6858000"/>
          </a:xfrm>
          <a:prstGeom prst="rect">
            <a:avLst/>
          </a:prstGeom>
        </p:spPr>
      </p:pic>
      <p:sp>
        <p:nvSpPr>
          <p:cNvPr id="6" name="TextBox 5">
            <a:extLst>
              <a:ext uri="{FF2B5EF4-FFF2-40B4-BE49-F238E27FC236}">
                <a16:creationId xmlns:a16="http://schemas.microsoft.com/office/drawing/2014/main" id="{48DB1B1F-6BF1-464E-B479-15345BCA8302}"/>
              </a:ext>
            </a:extLst>
          </p:cNvPr>
          <p:cNvSpPr txBox="1"/>
          <p:nvPr/>
        </p:nvSpPr>
        <p:spPr>
          <a:xfrm>
            <a:off x="1141413" y="1847195"/>
            <a:ext cx="4770656" cy="3970318"/>
          </a:xfrm>
          <a:prstGeom prst="rect">
            <a:avLst/>
          </a:prstGeom>
          <a:noFill/>
        </p:spPr>
        <p:txBody>
          <a:bodyPr wrap="square" rtlCol="0">
            <a:spAutoFit/>
          </a:bodyPr>
          <a:lstStyle/>
          <a:p>
            <a:pPr marL="457200" indent="-457200">
              <a:buFont typeface="Arial" panose="020B0604020202020204" pitchFamily="34" charset="0"/>
              <a:buChar char="•"/>
            </a:pPr>
            <a:r>
              <a:rPr lang="en-US" sz="2800" b="1" dirty="0"/>
              <a:t>FORECAST SALE OF FANCY CIDER PERRY 500 ML  FOR GUADALAJARA STORE CITY FOR JAN 2018 IN HECTOLITRES</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b="1" dirty="0"/>
              <a:t>MAPE of 11% with safety stock of 5%</a:t>
            </a:r>
            <a:r>
              <a:rPr lang="en-US" sz="2800" dirty="0"/>
              <a:t> </a:t>
            </a:r>
            <a:endParaRPr lang="en-IN" sz="2800" dirty="0"/>
          </a:p>
          <a:p>
            <a:pPr marL="457200" indent="-457200">
              <a:buFont typeface="Arial" panose="020B0604020202020204" pitchFamily="34" charset="0"/>
              <a:buChar char="•"/>
            </a:pPr>
            <a:endParaRPr lang="en-US" sz="2800" b="1" dirty="0"/>
          </a:p>
        </p:txBody>
      </p:sp>
      <p:sp>
        <p:nvSpPr>
          <p:cNvPr id="7" name="Title 1">
            <a:extLst>
              <a:ext uri="{FF2B5EF4-FFF2-40B4-BE49-F238E27FC236}">
                <a16:creationId xmlns:a16="http://schemas.microsoft.com/office/drawing/2014/main" id="{2ADF3D4B-CAEE-4853-80D5-68C6E34ED0E8}"/>
              </a:ext>
            </a:extLst>
          </p:cNvPr>
          <p:cNvSpPr>
            <a:spLocks noGrp="1"/>
          </p:cNvSpPr>
          <p:nvPr>
            <p:ph type="title"/>
          </p:nvPr>
        </p:nvSpPr>
        <p:spPr>
          <a:xfrm>
            <a:off x="1141413" y="609600"/>
            <a:ext cx="2878794" cy="872359"/>
          </a:xfrm>
        </p:spPr>
        <p:txBody>
          <a:bodyPr>
            <a:normAutofit/>
          </a:bodyPr>
          <a:lstStyle/>
          <a:p>
            <a:r>
              <a:rPr lang="en-IN" b="1" dirty="0"/>
              <a:t>CONCLUSION</a:t>
            </a:r>
          </a:p>
        </p:txBody>
      </p:sp>
    </p:spTree>
    <p:extLst>
      <p:ext uri="{BB962C8B-B14F-4D97-AF65-F5344CB8AC3E}">
        <p14:creationId xmlns:p14="http://schemas.microsoft.com/office/powerpoint/2010/main" val="3143260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937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843C-48DA-4691-8D86-0B9017F47E24}"/>
              </a:ext>
            </a:extLst>
          </p:cNvPr>
          <p:cNvSpPr>
            <a:spLocks noGrp="1"/>
          </p:cNvSpPr>
          <p:nvPr>
            <p:ph type="title"/>
          </p:nvPr>
        </p:nvSpPr>
        <p:spPr>
          <a:xfrm>
            <a:off x="1141413" y="609600"/>
            <a:ext cx="4954587" cy="1140372"/>
          </a:xfrm>
        </p:spPr>
        <p:txBody>
          <a:bodyPr/>
          <a:lstStyle/>
          <a:p>
            <a:r>
              <a:rPr lang="en-IN" dirty="0"/>
              <a:t>PROBLEM STATEMENT</a:t>
            </a:r>
          </a:p>
        </p:txBody>
      </p:sp>
      <p:sp>
        <p:nvSpPr>
          <p:cNvPr id="3" name="Content Placeholder 2">
            <a:extLst>
              <a:ext uri="{FF2B5EF4-FFF2-40B4-BE49-F238E27FC236}">
                <a16:creationId xmlns:a16="http://schemas.microsoft.com/office/drawing/2014/main" id="{E286DF1B-DCEF-4D42-8993-2F3FFBB584D0}"/>
              </a:ext>
            </a:extLst>
          </p:cNvPr>
          <p:cNvSpPr>
            <a:spLocks noGrp="1"/>
          </p:cNvSpPr>
          <p:nvPr>
            <p:ph idx="1"/>
          </p:nvPr>
        </p:nvSpPr>
        <p:spPr/>
        <p:txBody>
          <a:bodyPr>
            <a:normAutofit lnSpcReduction="10000"/>
          </a:bodyPr>
          <a:lstStyle/>
          <a:p>
            <a:pPr marL="0" indent="0" algn="just">
              <a:buNone/>
            </a:pPr>
            <a:r>
              <a:rPr lang="en-US" sz="2800" dirty="0">
                <a:effectLst/>
              </a:rPr>
              <a:t>create an accurate forecast for all products and stores using sales data, including date, store city, product name. The goal is to provide forecasts in hectoliters while ensuring inventory levels remain stable by adding safety stocks. analyze the historical sales data to identify patterns and trends that can be used to predict future sales accurately.</a:t>
            </a:r>
            <a:endParaRPr lang="en-IN" sz="2800" dirty="0"/>
          </a:p>
          <a:p>
            <a:pPr marL="0" indent="0" algn="just">
              <a:buNone/>
            </a:pPr>
            <a:endParaRPr lang="en-IN" sz="2800" dirty="0"/>
          </a:p>
        </p:txBody>
      </p:sp>
    </p:spTree>
    <p:extLst>
      <p:ext uri="{BB962C8B-B14F-4D97-AF65-F5344CB8AC3E}">
        <p14:creationId xmlns:p14="http://schemas.microsoft.com/office/powerpoint/2010/main" val="368846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3606-6141-46D2-A049-034D50E8DB1B}"/>
              </a:ext>
            </a:extLst>
          </p:cNvPr>
          <p:cNvSpPr>
            <a:spLocks noGrp="1"/>
          </p:cNvSpPr>
          <p:nvPr>
            <p:ph type="title"/>
          </p:nvPr>
        </p:nvSpPr>
        <p:spPr>
          <a:xfrm>
            <a:off x="1141413" y="609600"/>
            <a:ext cx="3525180" cy="635876"/>
          </a:xfrm>
        </p:spPr>
        <p:txBody>
          <a:bodyPr/>
          <a:lstStyle/>
          <a:p>
            <a:r>
              <a:rPr lang="en-IN" dirty="0"/>
              <a:t>METHODOLOGY</a:t>
            </a:r>
          </a:p>
        </p:txBody>
      </p:sp>
      <p:graphicFrame>
        <p:nvGraphicFramePr>
          <p:cNvPr id="4" name="Diagram 3">
            <a:extLst>
              <a:ext uri="{FF2B5EF4-FFF2-40B4-BE49-F238E27FC236}">
                <a16:creationId xmlns:a16="http://schemas.microsoft.com/office/drawing/2014/main" id="{8C7625A4-745C-4A54-9787-691C6F2990B0}"/>
              </a:ext>
            </a:extLst>
          </p:cNvPr>
          <p:cNvGraphicFramePr/>
          <p:nvPr>
            <p:extLst>
              <p:ext uri="{D42A27DB-BD31-4B8C-83A1-F6EECF244321}">
                <p14:modId xmlns:p14="http://schemas.microsoft.com/office/powerpoint/2010/main" val="4122141385"/>
              </p:ext>
            </p:extLst>
          </p:nvPr>
        </p:nvGraphicFramePr>
        <p:xfrm>
          <a:off x="2031999" y="719666"/>
          <a:ext cx="935070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569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AAB5-FC09-4E7A-8E4C-5B6A7C194B18}"/>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CDFAF631-EC26-422A-93AE-7BFE70C28431}"/>
              </a:ext>
            </a:extLst>
          </p:cNvPr>
          <p:cNvSpPr>
            <a:spLocks noGrp="1"/>
          </p:cNvSpPr>
          <p:nvPr>
            <p:ph idx="1"/>
          </p:nvPr>
        </p:nvSpPr>
        <p:spPr/>
        <p:txBody>
          <a:bodyPr/>
          <a:lstStyle/>
          <a:p>
            <a:r>
              <a:rPr lang="en-US" dirty="0"/>
              <a:t>THE BASIC IDEA OF THIS ASSIGNMENT IS TO FORECAST PRODUCT SALES IN </a:t>
            </a:r>
            <a:r>
              <a:rPr lang="en-IN" dirty="0">
                <a:effectLst/>
              </a:rPr>
              <a:t>FANCY INC </a:t>
            </a:r>
            <a:r>
              <a:rPr lang="en-US" dirty="0"/>
              <a:t>. HERE WE HAVE PREVIOUS </a:t>
            </a:r>
            <a:r>
              <a:rPr lang="en-IN" dirty="0">
                <a:effectLst/>
              </a:rPr>
              <a:t>SALES FROM JAN 2013 TO DEC 2017, INCLUDING THE DATE, STORE CITY, PRODUCT NAME </a:t>
            </a:r>
            <a:r>
              <a:rPr lang="en-US" dirty="0"/>
              <a:t>AS OUR MAJOR INFORMATION TO FORECAST. BASED ON THESE FEATURES WE WILL BE FORECASTING SALES FOR JAN 2018. REGRESSION AND TIMES SERIES ARIMA AND SARIMA MODELS WILL BE USED TO DO SO.</a:t>
            </a:r>
            <a:endParaRPr lang="en-IN" dirty="0"/>
          </a:p>
          <a:p>
            <a:endParaRPr lang="en-IN" dirty="0"/>
          </a:p>
        </p:txBody>
      </p:sp>
    </p:spTree>
    <p:extLst>
      <p:ext uri="{BB962C8B-B14F-4D97-AF65-F5344CB8AC3E}">
        <p14:creationId xmlns:p14="http://schemas.microsoft.com/office/powerpoint/2010/main" val="301563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9D28-188F-4D8A-87B0-6384861F5E21}"/>
              </a:ext>
            </a:extLst>
          </p:cNvPr>
          <p:cNvSpPr>
            <a:spLocks noGrp="1"/>
          </p:cNvSpPr>
          <p:nvPr>
            <p:ph type="title"/>
          </p:nvPr>
        </p:nvSpPr>
        <p:spPr>
          <a:xfrm>
            <a:off x="1141413" y="609600"/>
            <a:ext cx="3998146" cy="951186"/>
          </a:xfrm>
        </p:spPr>
        <p:txBody>
          <a:bodyPr/>
          <a:lstStyle/>
          <a:p>
            <a:r>
              <a:rPr lang="en-IN" dirty="0"/>
              <a:t>DATA DESCRIPTION</a:t>
            </a:r>
          </a:p>
        </p:txBody>
      </p:sp>
      <p:sp>
        <p:nvSpPr>
          <p:cNvPr id="3" name="Content Placeholder 2">
            <a:extLst>
              <a:ext uri="{FF2B5EF4-FFF2-40B4-BE49-F238E27FC236}">
                <a16:creationId xmlns:a16="http://schemas.microsoft.com/office/drawing/2014/main" id="{8EBAFED0-83AB-4371-8CC8-86248114AA53}"/>
              </a:ext>
            </a:extLst>
          </p:cNvPr>
          <p:cNvSpPr>
            <a:spLocks noGrp="1"/>
          </p:cNvSpPr>
          <p:nvPr>
            <p:ph idx="1"/>
          </p:nvPr>
        </p:nvSpPr>
        <p:spPr/>
        <p:txBody>
          <a:bodyPr/>
          <a:lstStyle/>
          <a:p>
            <a:r>
              <a:rPr lang="en-IN" dirty="0">
                <a:effectLst/>
              </a:rPr>
              <a:t>Date – Date of sale</a:t>
            </a:r>
          </a:p>
          <a:p>
            <a:r>
              <a:rPr lang="en-IN" dirty="0">
                <a:effectLst/>
              </a:rPr>
              <a:t>Store city – City in which a store is located.</a:t>
            </a:r>
          </a:p>
          <a:p>
            <a:r>
              <a:rPr lang="en-IN" dirty="0">
                <a:effectLst/>
              </a:rPr>
              <a:t>Product Name – Name of the product with quantity marketed.</a:t>
            </a:r>
          </a:p>
          <a:p>
            <a:r>
              <a:rPr lang="en-IN" dirty="0">
                <a:effectLst/>
              </a:rPr>
              <a:t>Sales – Number of units sold</a:t>
            </a:r>
          </a:p>
          <a:p>
            <a:pPr marL="0" indent="0">
              <a:buNone/>
            </a:pPr>
            <a:endParaRPr lang="en-IN" dirty="0"/>
          </a:p>
        </p:txBody>
      </p:sp>
    </p:spTree>
    <p:extLst>
      <p:ext uri="{BB962C8B-B14F-4D97-AF65-F5344CB8AC3E}">
        <p14:creationId xmlns:p14="http://schemas.microsoft.com/office/powerpoint/2010/main" val="287851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3F4-0696-444B-B37D-C94EAB0BFEE7}"/>
              </a:ext>
            </a:extLst>
          </p:cNvPr>
          <p:cNvSpPr>
            <a:spLocks noGrp="1"/>
          </p:cNvSpPr>
          <p:nvPr>
            <p:ph type="title"/>
          </p:nvPr>
        </p:nvSpPr>
        <p:spPr>
          <a:xfrm>
            <a:off x="0" y="0"/>
            <a:ext cx="1249661" cy="819807"/>
          </a:xfrm>
        </p:spPr>
        <p:txBody>
          <a:bodyPr/>
          <a:lstStyle/>
          <a:p>
            <a:r>
              <a:rPr lang="en-IN" b="1" dirty="0"/>
              <a:t>EDA</a:t>
            </a:r>
          </a:p>
        </p:txBody>
      </p:sp>
      <p:pic>
        <p:nvPicPr>
          <p:cNvPr id="1028" name="Picture 4">
            <a:extLst>
              <a:ext uri="{FF2B5EF4-FFF2-40B4-BE49-F238E27FC236}">
                <a16:creationId xmlns:a16="http://schemas.microsoft.com/office/drawing/2014/main" id="{07DBC76F-5CB5-49FE-A251-523DA7455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61" y="2070844"/>
            <a:ext cx="9692673" cy="46126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6DB375-3B71-4E67-98A6-48F95E01C338}"/>
              </a:ext>
            </a:extLst>
          </p:cNvPr>
          <p:cNvSpPr txBox="1"/>
          <p:nvPr/>
        </p:nvSpPr>
        <p:spPr>
          <a:xfrm>
            <a:off x="3951888" y="1609179"/>
            <a:ext cx="4288221" cy="461665"/>
          </a:xfrm>
          <a:prstGeom prst="rect">
            <a:avLst/>
          </a:prstGeom>
          <a:noFill/>
        </p:spPr>
        <p:txBody>
          <a:bodyPr wrap="square" rtlCol="0">
            <a:spAutoFit/>
          </a:bodyPr>
          <a:lstStyle/>
          <a:p>
            <a:r>
              <a:rPr lang="en-IN" sz="2400" b="1" dirty="0"/>
              <a:t>SALES GROWTH EVERY YEAR</a:t>
            </a:r>
          </a:p>
        </p:txBody>
      </p:sp>
    </p:spTree>
    <p:extLst>
      <p:ext uri="{BB962C8B-B14F-4D97-AF65-F5344CB8AC3E}">
        <p14:creationId xmlns:p14="http://schemas.microsoft.com/office/powerpoint/2010/main" val="408982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3F4-0696-444B-B37D-C94EAB0BFEE7}"/>
              </a:ext>
            </a:extLst>
          </p:cNvPr>
          <p:cNvSpPr>
            <a:spLocks noGrp="1"/>
          </p:cNvSpPr>
          <p:nvPr>
            <p:ph type="title"/>
          </p:nvPr>
        </p:nvSpPr>
        <p:spPr>
          <a:xfrm>
            <a:off x="0" y="0"/>
            <a:ext cx="1249661" cy="819807"/>
          </a:xfrm>
        </p:spPr>
        <p:txBody>
          <a:bodyPr/>
          <a:lstStyle/>
          <a:p>
            <a:r>
              <a:rPr lang="en-IN" b="1" dirty="0"/>
              <a:t>EDA</a:t>
            </a:r>
          </a:p>
        </p:txBody>
      </p:sp>
      <p:sp>
        <p:nvSpPr>
          <p:cNvPr id="4" name="TextBox 3">
            <a:extLst>
              <a:ext uri="{FF2B5EF4-FFF2-40B4-BE49-F238E27FC236}">
                <a16:creationId xmlns:a16="http://schemas.microsoft.com/office/drawing/2014/main" id="{B36DB375-3B71-4E67-98A6-48F95E01C338}"/>
              </a:ext>
            </a:extLst>
          </p:cNvPr>
          <p:cNvSpPr txBox="1"/>
          <p:nvPr/>
        </p:nvSpPr>
        <p:spPr>
          <a:xfrm>
            <a:off x="3951889" y="1125756"/>
            <a:ext cx="4288221" cy="523220"/>
          </a:xfrm>
          <a:prstGeom prst="rect">
            <a:avLst/>
          </a:prstGeom>
          <a:noFill/>
        </p:spPr>
        <p:txBody>
          <a:bodyPr wrap="square" rtlCol="0">
            <a:spAutoFit/>
          </a:bodyPr>
          <a:lstStyle/>
          <a:p>
            <a:r>
              <a:rPr lang="en-IN" sz="2800" b="1" dirty="0"/>
              <a:t>TOTAL SALES PER YEAR</a:t>
            </a:r>
          </a:p>
        </p:txBody>
      </p:sp>
      <p:pic>
        <p:nvPicPr>
          <p:cNvPr id="2050" name="Picture 2">
            <a:extLst>
              <a:ext uri="{FF2B5EF4-FFF2-40B4-BE49-F238E27FC236}">
                <a16:creationId xmlns:a16="http://schemas.microsoft.com/office/drawing/2014/main" id="{F77A21CB-C92A-440D-8482-5B3216505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36" y="2310249"/>
            <a:ext cx="4876801" cy="41979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473DF4A-A7BB-42A5-9C32-753FDE8BA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5863" y="2310248"/>
            <a:ext cx="4876801" cy="41979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54B9E58-7A7F-4FF3-BDEB-A7B9DB1970EE}"/>
              </a:ext>
            </a:extLst>
          </p:cNvPr>
          <p:cNvPicPr>
            <a:picLocks noChangeAspect="1"/>
          </p:cNvPicPr>
          <p:nvPr/>
        </p:nvPicPr>
        <p:blipFill>
          <a:blip r:embed="rId4"/>
          <a:stretch>
            <a:fillRect/>
          </a:stretch>
        </p:blipFill>
        <p:spPr>
          <a:xfrm>
            <a:off x="5029201" y="2695904"/>
            <a:ext cx="2112579" cy="2774730"/>
          </a:xfrm>
          <a:prstGeom prst="rect">
            <a:avLst/>
          </a:prstGeom>
        </p:spPr>
      </p:pic>
    </p:spTree>
    <p:extLst>
      <p:ext uri="{BB962C8B-B14F-4D97-AF65-F5344CB8AC3E}">
        <p14:creationId xmlns:p14="http://schemas.microsoft.com/office/powerpoint/2010/main" val="296365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3F4-0696-444B-B37D-C94EAB0BFEE7}"/>
              </a:ext>
            </a:extLst>
          </p:cNvPr>
          <p:cNvSpPr>
            <a:spLocks noGrp="1"/>
          </p:cNvSpPr>
          <p:nvPr>
            <p:ph type="title"/>
          </p:nvPr>
        </p:nvSpPr>
        <p:spPr>
          <a:xfrm>
            <a:off x="0" y="0"/>
            <a:ext cx="1249661" cy="819807"/>
          </a:xfrm>
        </p:spPr>
        <p:txBody>
          <a:bodyPr/>
          <a:lstStyle/>
          <a:p>
            <a:r>
              <a:rPr lang="en-IN" b="1" dirty="0"/>
              <a:t>EDA</a:t>
            </a:r>
          </a:p>
        </p:txBody>
      </p:sp>
      <p:sp>
        <p:nvSpPr>
          <p:cNvPr id="4" name="TextBox 3">
            <a:extLst>
              <a:ext uri="{FF2B5EF4-FFF2-40B4-BE49-F238E27FC236}">
                <a16:creationId xmlns:a16="http://schemas.microsoft.com/office/drawing/2014/main" id="{B36DB375-3B71-4E67-98A6-48F95E01C338}"/>
              </a:ext>
            </a:extLst>
          </p:cNvPr>
          <p:cNvSpPr txBox="1"/>
          <p:nvPr/>
        </p:nvSpPr>
        <p:spPr>
          <a:xfrm>
            <a:off x="3951886" y="932768"/>
            <a:ext cx="4288221" cy="584775"/>
          </a:xfrm>
          <a:prstGeom prst="rect">
            <a:avLst/>
          </a:prstGeom>
          <a:noFill/>
        </p:spPr>
        <p:txBody>
          <a:bodyPr wrap="square" rtlCol="0">
            <a:spAutoFit/>
          </a:bodyPr>
          <a:lstStyle/>
          <a:p>
            <a:r>
              <a:rPr lang="en-IN" sz="3200" b="1" dirty="0"/>
              <a:t>AVG MONTHLY SALE</a:t>
            </a:r>
          </a:p>
        </p:txBody>
      </p:sp>
      <p:pic>
        <p:nvPicPr>
          <p:cNvPr id="3074" name="Picture 2">
            <a:extLst>
              <a:ext uri="{FF2B5EF4-FFF2-40B4-BE49-F238E27FC236}">
                <a16:creationId xmlns:a16="http://schemas.microsoft.com/office/drawing/2014/main" id="{86F4107D-A982-4642-B4C5-C00B4638F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847" y="1604253"/>
            <a:ext cx="9764298" cy="4967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971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D9A38F-9A2C-42E5-9013-4C4B1FFCB4F6}">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2006/metadata/properties"/>
    <ds:schemaRef ds:uri="http://schemas.microsoft.com/office/infopath/2007/PartnerControls"/>
    <ds:schemaRef ds:uri="http://purl.org/dc/term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TM03457485[[fn=Mesh]]</Template>
  <TotalTime>0</TotalTime>
  <Words>299</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Mesh</vt:lpstr>
      <vt:lpstr>PRODUCT SALES FORECAST</vt:lpstr>
      <vt:lpstr>CONTENT</vt:lpstr>
      <vt:lpstr>PROBLEM STATEMENT</vt:lpstr>
      <vt:lpstr>METHODOLOGY</vt:lpstr>
      <vt:lpstr>INTRODUCTION </vt:lpstr>
      <vt:lpstr>DATA DESCRIPTION</vt:lpstr>
      <vt:lpstr>EDA</vt:lpstr>
      <vt:lpstr>EDA</vt:lpstr>
      <vt:lpstr>EDA</vt:lpstr>
      <vt:lpstr>EDA</vt:lpstr>
      <vt:lpstr>EDA</vt:lpstr>
      <vt:lpstr>EDA</vt:lpstr>
      <vt:lpstr>pca</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2023-03-13T19:00:52Z</dcterms:created>
  <dcterms:modified xsi:type="dcterms:W3CDTF">2023-03-13T20:56:48Z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