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77" r:id="rId11"/>
    <p:sldId id="266" r:id="rId12"/>
    <p:sldId id="265" r:id="rId13"/>
    <p:sldId id="278" r:id="rId14"/>
    <p:sldId id="268" r:id="rId15"/>
    <p:sldId id="275" r:id="rId16"/>
    <p:sldId id="276" r:id="rId17"/>
    <p:sldId id="269" r:id="rId18"/>
    <p:sldId id="270" r:id="rId19"/>
    <p:sldId id="271" r:id="rId20"/>
    <p:sldId id="279"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40A102-EB0D-4DB2-A6D0-C05A0A0EEAD9}" type="doc">
      <dgm:prSet loTypeId="urn:microsoft.com/office/officeart/2005/8/layout/lProcess3" loCatId="process" qsTypeId="urn:microsoft.com/office/officeart/2005/8/quickstyle/3d4" qsCatId="3D" csTypeId="urn:microsoft.com/office/officeart/2005/8/colors/accent5_2" csCatId="accent5" phldr="1"/>
      <dgm:spPr/>
      <dgm:t>
        <a:bodyPr/>
        <a:lstStyle/>
        <a:p>
          <a:endParaRPr lang="en-IN"/>
        </a:p>
      </dgm:t>
    </dgm:pt>
    <dgm:pt modelId="{07A057C7-6E3E-402E-805B-3BB594F0F89B}">
      <dgm:prSet phldrT="[Text]"/>
      <dgm:spPr/>
      <dgm:t>
        <a:bodyPr/>
        <a:lstStyle/>
        <a:p>
          <a:r>
            <a:rPr lang="en-US" dirty="0"/>
            <a:t>Data distribution of features</a:t>
          </a:r>
          <a:endParaRPr lang="en-IN" dirty="0"/>
        </a:p>
      </dgm:t>
    </dgm:pt>
    <dgm:pt modelId="{7C8806FD-A3CD-4BE6-83AE-A293B02C4DE7}" type="parTrans" cxnId="{6EFB5DB4-298F-4D4F-9E61-1929E8884A69}">
      <dgm:prSet/>
      <dgm:spPr/>
      <dgm:t>
        <a:bodyPr/>
        <a:lstStyle/>
        <a:p>
          <a:endParaRPr lang="en-IN"/>
        </a:p>
      </dgm:t>
    </dgm:pt>
    <dgm:pt modelId="{0C9E77E2-A796-44BD-BF23-FF9DC1428266}" type="sibTrans" cxnId="{6EFB5DB4-298F-4D4F-9E61-1929E8884A69}">
      <dgm:prSet/>
      <dgm:spPr/>
      <dgm:t>
        <a:bodyPr/>
        <a:lstStyle/>
        <a:p>
          <a:endParaRPr lang="en-IN"/>
        </a:p>
      </dgm:t>
    </dgm:pt>
    <dgm:pt modelId="{BE7DDE06-28A3-4738-96BB-72ED3A5A50E0}">
      <dgm:prSet phldrT="[Text]"/>
      <dgm:spPr/>
      <dgm:t>
        <a:bodyPr/>
        <a:lstStyle/>
        <a:p>
          <a:r>
            <a:rPr lang="en-US" dirty="0"/>
            <a:t>Check with multicollinearity</a:t>
          </a:r>
          <a:endParaRPr lang="en-IN" dirty="0"/>
        </a:p>
      </dgm:t>
    </dgm:pt>
    <dgm:pt modelId="{1B54BFF2-3C62-4A1C-9932-ED0E9E4B8CE0}" type="parTrans" cxnId="{2CB2D176-7BED-49E2-A61D-9F5A3DEC2F58}">
      <dgm:prSet/>
      <dgm:spPr/>
      <dgm:t>
        <a:bodyPr/>
        <a:lstStyle/>
        <a:p>
          <a:endParaRPr lang="en-IN"/>
        </a:p>
      </dgm:t>
    </dgm:pt>
    <dgm:pt modelId="{D0606612-38FB-45EB-89C0-D06EFCC06157}" type="sibTrans" cxnId="{2CB2D176-7BED-49E2-A61D-9F5A3DEC2F58}">
      <dgm:prSet/>
      <dgm:spPr/>
      <dgm:t>
        <a:bodyPr/>
        <a:lstStyle/>
        <a:p>
          <a:endParaRPr lang="en-IN"/>
        </a:p>
      </dgm:t>
    </dgm:pt>
    <dgm:pt modelId="{F3995193-AE41-4190-B7F5-F05EC45B8DD7}">
      <dgm:prSet phldrT="[Text]"/>
      <dgm:spPr/>
      <dgm:t>
        <a:bodyPr/>
        <a:lstStyle/>
        <a:p>
          <a:r>
            <a:rPr lang="en-US" dirty="0"/>
            <a:t>Feature Engineering</a:t>
          </a:r>
          <a:endParaRPr lang="en-IN" dirty="0"/>
        </a:p>
      </dgm:t>
    </dgm:pt>
    <dgm:pt modelId="{5BB9040A-EECF-4880-9C8C-AE2E0400D68B}" type="parTrans" cxnId="{5C33841B-058B-4E7A-8064-1050DA7F8025}">
      <dgm:prSet/>
      <dgm:spPr/>
      <dgm:t>
        <a:bodyPr/>
        <a:lstStyle/>
        <a:p>
          <a:endParaRPr lang="en-IN"/>
        </a:p>
      </dgm:t>
    </dgm:pt>
    <dgm:pt modelId="{6CCEA77D-8B77-4D75-BFE3-124A7FE4AAB7}" type="sibTrans" cxnId="{5C33841B-058B-4E7A-8064-1050DA7F8025}">
      <dgm:prSet/>
      <dgm:spPr/>
      <dgm:t>
        <a:bodyPr/>
        <a:lstStyle/>
        <a:p>
          <a:endParaRPr lang="en-IN"/>
        </a:p>
      </dgm:t>
    </dgm:pt>
    <dgm:pt modelId="{77B5A3C3-ECC1-41EB-90F6-F15F5686A295}">
      <dgm:prSet phldrT="[Text]"/>
      <dgm:spPr/>
      <dgm:t>
        <a:bodyPr/>
        <a:lstStyle/>
        <a:p>
          <a:r>
            <a:rPr lang="en-US" b="1"/>
            <a:t>EDA</a:t>
          </a:r>
          <a:endParaRPr lang="en-IN" b="1" dirty="0"/>
        </a:p>
      </dgm:t>
    </dgm:pt>
    <dgm:pt modelId="{9DA2AAFB-7A4F-4494-B0D7-71922BBCE8DA}" type="sibTrans" cxnId="{CB9B6771-69FC-4781-A121-7E4027D97275}">
      <dgm:prSet/>
      <dgm:spPr/>
      <dgm:t>
        <a:bodyPr/>
        <a:lstStyle/>
        <a:p>
          <a:endParaRPr lang="en-IN"/>
        </a:p>
      </dgm:t>
    </dgm:pt>
    <dgm:pt modelId="{DE92A6C2-58F8-45B5-90EB-A58843946C2A}" type="parTrans" cxnId="{CB9B6771-69FC-4781-A121-7E4027D97275}">
      <dgm:prSet/>
      <dgm:spPr/>
      <dgm:t>
        <a:bodyPr/>
        <a:lstStyle/>
        <a:p>
          <a:endParaRPr lang="en-IN"/>
        </a:p>
      </dgm:t>
    </dgm:pt>
    <dgm:pt modelId="{D9908391-CB76-44D3-895F-7C414AF95379}">
      <dgm:prSet phldrT="[Text]"/>
      <dgm:spPr/>
      <dgm:t>
        <a:bodyPr/>
        <a:lstStyle/>
        <a:p>
          <a:r>
            <a:rPr lang="en-US" b="1"/>
            <a:t>Model building</a:t>
          </a:r>
          <a:endParaRPr lang="en-IN" b="1" dirty="0"/>
        </a:p>
      </dgm:t>
    </dgm:pt>
    <dgm:pt modelId="{DE34851C-4EA3-4E85-B9B3-11FE6B20EDBC}" type="parTrans" cxnId="{2949C0C3-B1E6-4D72-BC21-8E993E6C256D}">
      <dgm:prSet/>
      <dgm:spPr/>
      <dgm:t>
        <a:bodyPr/>
        <a:lstStyle/>
        <a:p>
          <a:endParaRPr lang="en-IN"/>
        </a:p>
      </dgm:t>
    </dgm:pt>
    <dgm:pt modelId="{88BFF0C8-9B01-48B0-A8A7-395D43848A0E}" type="sibTrans" cxnId="{2949C0C3-B1E6-4D72-BC21-8E993E6C256D}">
      <dgm:prSet/>
      <dgm:spPr/>
      <dgm:t>
        <a:bodyPr/>
        <a:lstStyle/>
        <a:p>
          <a:endParaRPr lang="en-IN"/>
        </a:p>
      </dgm:t>
    </dgm:pt>
    <dgm:pt modelId="{08A5E986-AB8F-48E2-9DF1-255E0026BFDF}">
      <dgm:prSet phldrT="[Text]"/>
      <dgm:spPr/>
      <dgm:t>
        <a:bodyPr/>
        <a:lstStyle/>
        <a:p>
          <a:r>
            <a:rPr lang="en-US" dirty="0"/>
            <a:t>Using SMOTE Technique</a:t>
          </a:r>
          <a:endParaRPr lang="en-IN" dirty="0"/>
        </a:p>
      </dgm:t>
    </dgm:pt>
    <dgm:pt modelId="{9B937872-650A-4DF8-9FDB-6C3A651B0684}" type="parTrans" cxnId="{E22A90EF-B26F-42EC-AAE8-E4C9BF5AEEE5}">
      <dgm:prSet/>
      <dgm:spPr/>
      <dgm:t>
        <a:bodyPr/>
        <a:lstStyle/>
        <a:p>
          <a:endParaRPr lang="en-IN"/>
        </a:p>
      </dgm:t>
    </dgm:pt>
    <dgm:pt modelId="{66E927AD-1295-4C00-83CC-D0C0C88FF821}" type="sibTrans" cxnId="{E22A90EF-B26F-42EC-AAE8-E4C9BF5AEEE5}">
      <dgm:prSet/>
      <dgm:spPr/>
      <dgm:t>
        <a:bodyPr/>
        <a:lstStyle/>
        <a:p>
          <a:endParaRPr lang="en-IN"/>
        </a:p>
      </dgm:t>
    </dgm:pt>
    <dgm:pt modelId="{6FBE0972-83C5-43D1-A7C9-554FE5EC321F}">
      <dgm:prSet phldrT="[Text]"/>
      <dgm:spPr/>
      <dgm:t>
        <a:bodyPr/>
        <a:lstStyle/>
        <a:p>
          <a:r>
            <a:rPr lang="en-US" dirty="0"/>
            <a:t>Fitting &amp; Prediction</a:t>
          </a:r>
          <a:endParaRPr lang="en-IN" dirty="0"/>
        </a:p>
      </dgm:t>
    </dgm:pt>
    <dgm:pt modelId="{B701B4C3-22C5-481A-A901-E11E356DFCA8}" type="parTrans" cxnId="{AA51A4A3-5592-43C7-9CB5-F74F52D2B936}">
      <dgm:prSet/>
      <dgm:spPr/>
      <dgm:t>
        <a:bodyPr/>
        <a:lstStyle/>
        <a:p>
          <a:endParaRPr lang="en-IN"/>
        </a:p>
      </dgm:t>
    </dgm:pt>
    <dgm:pt modelId="{B0FF6450-28F5-4302-B253-06A743DA2EB5}" type="sibTrans" cxnId="{AA51A4A3-5592-43C7-9CB5-F74F52D2B936}">
      <dgm:prSet/>
      <dgm:spPr/>
      <dgm:t>
        <a:bodyPr/>
        <a:lstStyle/>
        <a:p>
          <a:endParaRPr lang="en-IN"/>
        </a:p>
      </dgm:t>
    </dgm:pt>
    <dgm:pt modelId="{E15E927A-8295-49F9-8ED3-1AACC537A9E8}">
      <dgm:prSet phldrT="[Text]"/>
      <dgm:spPr/>
      <dgm:t>
        <a:bodyPr/>
        <a:lstStyle/>
        <a:p>
          <a:r>
            <a:rPr lang="en-US" dirty="0"/>
            <a:t>Evaluation matrices</a:t>
          </a:r>
          <a:endParaRPr lang="en-IN" dirty="0"/>
        </a:p>
      </dgm:t>
    </dgm:pt>
    <dgm:pt modelId="{6F8FC1DA-CA61-4A1F-8BFD-E6BE32FF2D93}" type="parTrans" cxnId="{5EE66CED-2933-4152-B56B-90D82732D614}">
      <dgm:prSet/>
      <dgm:spPr/>
      <dgm:t>
        <a:bodyPr/>
        <a:lstStyle/>
        <a:p>
          <a:endParaRPr lang="en-IN"/>
        </a:p>
      </dgm:t>
    </dgm:pt>
    <dgm:pt modelId="{3E22BA78-F6E5-4FD8-A7A9-C0E36BEAADAB}" type="sibTrans" cxnId="{5EE66CED-2933-4152-B56B-90D82732D614}">
      <dgm:prSet/>
      <dgm:spPr/>
      <dgm:t>
        <a:bodyPr/>
        <a:lstStyle/>
        <a:p>
          <a:endParaRPr lang="en-IN"/>
        </a:p>
      </dgm:t>
    </dgm:pt>
    <dgm:pt modelId="{416D99C0-3815-4F87-8E92-9C16B2A3451B}">
      <dgm:prSet phldrT="[Text]"/>
      <dgm:spPr/>
      <dgm:t>
        <a:bodyPr/>
        <a:lstStyle/>
        <a:p>
          <a:r>
            <a:rPr lang="en-US" b="1"/>
            <a:t>Model validation</a:t>
          </a:r>
          <a:endParaRPr lang="en-IN" b="1" dirty="0"/>
        </a:p>
      </dgm:t>
    </dgm:pt>
    <dgm:pt modelId="{1F238310-4EC6-477C-86AB-2A9D352830E7}" type="parTrans" cxnId="{9E79D59E-EFD6-4328-B08B-2CA44F151C84}">
      <dgm:prSet/>
      <dgm:spPr/>
      <dgm:t>
        <a:bodyPr/>
        <a:lstStyle/>
        <a:p>
          <a:endParaRPr lang="en-IN"/>
        </a:p>
      </dgm:t>
    </dgm:pt>
    <dgm:pt modelId="{93A69491-BDBE-42C5-BEF0-300ACE62BE3B}" type="sibTrans" cxnId="{9E79D59E-EFD6-4328-B08B-2CA44F151C84}">
      <dgm:prSet/>
      <dgm:spPr/>
      <dgm:t>
        <a:bodyPr/>
        <a:lstStyle/>
        <a:p>
          <a:endParaRPr lang="en-IN"/>
        </a:p>
      </dgm:t>
    </dgm:pt>
    <dgm:pt modelId="{71BC1754-6FC7-4B0B-9C48-ABC16B23F4D7}">
      <dgm:prSet phldrT="[Text]"/>
      <dgm:spPr/>
      <dgm:t>
        <a:bodyPr/>
        <a:lstStyle/>
        <a:p>
          <a:r>
            <a:rPr lang="en-US" dirty="0"/>
            <a:t>Model selection</a:t>
          </a:r>
          <a:endParaRPr lang="en-IN" dirty="0"/>
        </a:p>
      </dgm:t>
    </dgm:pt>
    <dgm:pt modelId="{B5B1B355-AFFC-44D5-B5BA-71DD3F0C315A}" type="parTrans" cxnId="{5D222213-E48B-4370-B11C-B180E688D54A}">
      <dgm:prSet/>
      <dgm:spPr/>
      <dgm:t>
        <a:bodyPr/>
        <a:lstStyle/>
        <a:p>
          <a:endParaRPr lang="en-IN"/>
        </a:p>
      </dgm:t>
    </dgm:pt>
    <dgm:pt modelId="{79011C5B-0BE3-41B9-A0DC-03F556B6F5EB}" type="sibTrans" cxnId="{5D222213-E48B-4370-B11C-B180E688D54A}">
      <dgm:prSet/>
      <dgm:spPr/>
      <dgm:t>
        <a:bodyPr/>
        <a:lstStyle/>
        <a:p>
          <a:endParaRPr lang="en-IN"/>
        </a:p>
      </dgm:t>
    </dgm:pt>
    <dgm:pt modelId="{FE04D3F4-3C6B-4468-9405-C04A9C4C1DB1}">
      <dgm:prSet phldrT="[Text]"/>
      <dgm:spPr/>
      <dgm:t>
        <a:bodyPr/>
        <a:lstStyle/>
        <a:p>
          <a:r>
            <a:rPr lang="en-US" dirty="0"/>
            <a:t>Feature importance</a:t>
          </a:r>
          <a:endParaRPr lang="en-IN" dirty="0"/>
        </a:p>
      </dgm:t>
    </dgm:pt>
    <dgm:pt modelId="{9D9F428B-7FC8-4474-83DA-A54213E178DD}" type="parTrans" cxnId="{5F6DC7F3-C039-47CE-A960-F2D65EF93353}">
      <dgm:prSet/>
      <dgm:spPr/>
      <dgm:t>
        <a:bodyPr/>
        <a:lstStyle/>
        <a:p>
          <a:endParaRPr lang="en-IN"/>
        </a:p>
      </dgm:t>
    </dgm:pt>
    <dgm:pt modelId="{A35E57F4-372B-4F80-8881-88BFE47523D7}" type="sibTrans" cxnId="{5F6DC7F3-C039-47CE-A960-F2D65EF93353}">
      <dgm:prSet/>
      <dgm:spPr/>
      <dgm:t>
        <a:bodyPr/>
        <a:lstStyle/>
        <a:p>
          <a:endParaRPr lang="en-IN"/>
        </a:p>
      </dgm:t>
    </dgm:pt>
    <dgm:pt modelId="{E1C98024-BC63-480F-B20A-D81BEC740FC0}">
      <dgm:prSet phldrT="[Text]"/>
      <dgm:spPr/>
      <dgm:t>
        <a:bodyPr/>
        <a:lstStyle/>
        <a:p>
          <a:r>
            <a:rPr lang="en-US" dirty="0"/>
            <a:t>Conclusion</a:t>
          </a:r>
          <a:endParaRPr lang="en-IN" dirty="0"/>
        </a:p>
      </dgm:t>
    </dgm:pt>
    <dgm:pt modelId="{D44FDF24-6325-4F30-9F9D-5F15838E0D65}" type="parTrans" cxnId="{4E6EB987-76B8-4402-9E6F-B362CEAE68E6}">
      <dgm:prSet/>
      <dgm:spPr/>
      <dgm:t>
        <a:bodyPr/>
        <a:lstStyle/>
        <a:p>
          <a:endParaRPr lang="en-IN"/>
        </a:p>
      </dgm:t>
    </dgm:pt>
    <dgm:pt modelId="{85F5A05E-DBD3-48C1-AAE2-A9E0DBB50BDB}" type="sibTrans" cxnId="{4E6EB987-76B8-4402-9E6F-B362CEAE68E6}">
      <dgm:prSet/>
      <dgm:spPr/>
      <dgm:t>
        <a:bodyPr/>
        <a:lstStyle/>
        <a:p>
          <a:endParaRPr lang="en-IN"/>
        </a:p>
      </dgm:t>
    </dgm:pt>
    <dgm:pt modelId="{1BF6181F-51C9-4172-A361-7C685D2A4879}">
      <dgm:prSet phldrT="[Text]"/>
      <dgm:spPr/>
      <dgm:t>
        <a:bodyPr/>
        <a:lstStyle/>
        <a:p>
          <a:r>
            <a:rPr lang="en-US" dirty="0"/>
            <a:t>Data transformation</a:t>
          </a:r>
          <a:endParaRPr lang="en-IN" dirty="0"/>
        </a:p>
      </dgm:t>
    </dgm:pt>
    <dgm:pt modelId="{07E8E310-8793-4C14-A952-B2DDC4439118}" type="parTrans" cxnId="{48E695AE-D50F-47D6-B0E9-2785087BBA6B}">
      <dgm:prSet/>
      <dgm:spPr/>
      <dgm:t>
        <a:bodyPr/>
        <a:lstStyle/>
        <a:p>
          <a:endParaRPr lang="en-IN"/>
        </a:p>
      </dgm:t>
    </dgm:pt>
    <dgm:pt modelId="{71BD7C75-F6F4-46B9-A4CE-B7A76227E98E}" type="sibTrans" cxnId="{48E695AE-D50F-47D6-B0E9-2785087BBA6B}">
      <dgm:prSet/>
      <dgm:spPr/>
      <dgm:t>
        <a:bodyPr/>
        <a:lstStyle/>
        <a:p>
          <a:endParaRPr lang="en-IN"/>
        </a:p>
      </dgm:t>
    </dgm:pt>
    <dgm:pt modelId="{E545E426-7D85-473E-8384-CE36D8012F02}" type="pres">
      <dgm:prSet presAssocID="{DC40A102-EB0D-4DB2-A6D0-C05A0A0EEAD9}" presName="Name0" presStyleCnt="0">
        <dgm:presLayoutVars>
          <dgm:chPref val="3"/>
          <dgm:dir/>
          <dgm:animLvl val="lvl"/>
          <dgm:resizeHandles/>
        </dgm:presLayoutVars>
      </dgm:prSet>
      <dgm:spPr/>
    </dgm:pt>
    <dgm:pt modelId="{164068DA-7FF5-4D91-ADA6-096D1D1B9844}" type="pres">
      <dgm:prSet presAssocID="{77B5A3C3-ECC1-41EB-90F6-F15F5686A295}" presName="horFlow" presStyleCnt="0"/>
      <dgm:spPr/>
    </dgm:pt>
    <dgm:pt modelId="{72BB129D-984D-4A9A-80B0-640DC36E3078}" type="pres">
      <dgm:prSet presAssocID="{77B5A3C3-ECC1-41EB-90F6-F15F5686A295}" presName="bigChev" presStyleLbl="node1" presStyleIdx="0" presStyleCnt="3"/>
      <dgm:spPr/>
    </dgm:pt>
    <dgm:pt modelId="{7E1624DE-3869-4D59-8F95-ECC40BC23C57}" type="pres">
      <dgm:prSet presAssocID="{7C8806FD-A3CD-4BE6-83AE-A293B02C4DE7}" presName="parTrans" presStyleCnt="0"/>
      <dgm:spPr/>
    </dgm:pt>
    <dgm:pt modelId="{E0183E69-8D81-4DC6-9EFA-321209DFA5E0}" type="pres">
      <dgm:prSet presAssocID="{07A057C7-6E3E-402E-805B-3BB594F0F89B}" presName="node" presStyleLbl="alignAccFollowNode1" presStyleIdx="0" presStyleCnt="10">
        <dgm:presLayoutVars>
          <dgm:bulletEnabled val="1"/>
        </dgm:presLayoutVars>
      </dgm:prSet>
      <dgm:spPr/>
    </dgm:pt>
    <dgm:pt modelId="{B8519AC1-05DE-41EB-9F59-A891C6B9E8F1}" type="pres">
      <dgm:prSet presAssocID="{0C9E77E2-A796-44BD-BF23-FF9DC1428266}" presName="sibTrans" presStyleCnt="0"/>
      <dgm:spPr/>
    </dgm:pt>
    <dgm:pt modelId="{BB1A378D-9979-46AF-A4F6-BAA24FA1DC64}" type="pres">
      <dgm:prSet presAssocID="{BE7DDE06-28A3-4738-96BB-72ED3A5A50E0}" presName="node" presStyleLbl="alignAccFollowNode1" presStyleIdx="1" presStyleCnt="10">
        <dgm:presLayoutVars>
          <dgm:bulletEnabled val="1"/>
        </dgm:presLayoutVars>
      </dgm:prSet>
      <dgm:spPr/>
    </dgm:pt>
    <dgm:pt modelId="{A84A6FA3-FDBE-461A-AD3D-FA9A264D21E1}" type="pres">
      <dgm:prSet presAssocID="{D0606612-38FB-45EB-89C0-D06EFCC06157}" presName="sibTrans" presStyleCnt="0"/>
      <dgm:spPr/>
    </dgm:pt>
    <dgm:pt modelId="{2271B1D0-D3E6-491E-A4B9-DC429EC16FE4}" type="pres">
      <dgm:prSet presAssocID="{F3995193-AE41-4190-B7F5-F05EC45B8DD7}" presName="node" presStyleLbl="alignAccFollowNode1" presStyleIdx="2" presStyleCnt="10">
        <dgm:presLayoutVars>
          <dgm:bulletEnabled val="1"/>
        </dgm:presLayoutVars>
      </dgm:prSet>
      <dgm:spPr/>
    </dgm:pt>
    <dgm:pt modelId="{F9A2E7B8-4AF0-47FE-B3C1-89FDED9DF6B4}" type="pres">
      <dgm:prSet presAssocID="{77B5A3C3-ECC1-41EB-90F6-F15F5686A295}" presName="vSp" presStyleCnt="0"/>
      <dgm:spPr/>
    </dgm:pt>
    <dgm:pt modelId="{BE14B422-4225-4646-ACB5-EA4CE4F91382}" type="pres">
      <dgm:prSet presAssocID="{D9908391-CB76-44D3-895F-7C414AF95379}" presName="horFlow" presStyleCnt="0"/>
      <dgm:spPr/>
    </dgm:pt>
    <dgm:pt modelId="{F0E651C2-9628-4D0C-8F78-D44F67DF46BA}" type="pres">
      <dgm:prSet presAssocID="{D9908391-CB76-44D3-895F-7C414AF95379}" presName="bigChev" presStyleLbl="node1" presStyleIdx="1" presStyleCnt="3"/>
      <dgm:spPr/>
    </dgm:pt>
    <dgm:pt modelId="{ED0F3849-8F1A-4B02-97F3-3C59006FF6A0}" type="pres">
      <dgm:prSet presAssocID="{9B937872-650A-4DF8-9FDB-6C3A651B0684}" presName="parTrans" presStyleCnt="0"/>
      <dgm:spPr/>
    </dgm:pt>
    <dgm:pt modelId="{9746C7E0-3C38-4F92-945C-FB0EF4FC4BAD}" type="pres">
      <dgm:prSet presAssocID="{08A5E986-AB8F-48E2-9DF1-255E0026BFDF}" presName="node" presStyleLbl="alignAccFollowNode1" presStyleIdx="3" presStyleCnt="10">
        <dgm:presLayoutVars>
          <dgm:bulletEnabled val="1"/>
        </dgm:presLayoutVars>
      </dgm:prSet>
      <dgm:spPr/>
    </dgm:pt>
    <dgm:pt modelId="{65C28649-4DFD-44D0-B7FB-E1CDB233D9E4}" type="pres">
      <dgm:prSet presAssocID="{66E927AD-1295-4C00-83CC-D0C0C88FF821}" presName="sibTrans" presStyleCnt="0"/>
      <dgm:spPr/>
    </dgm:pt>
    <dgm:pt modelId="{29A14C57-5F4E-4C9D-A73C-48A5C6B6C6C2}" type="pres">
      <dgm:prSet presAssocID="{1BF6181F-51C9-4172-A361-7C685D2A4879}" presName="node" presStyleLbl="alignAccFollowNode1" presStyleIdx="4" presStyleCnt="10">
        <dgm:presLayoutVars>
          <dgm:bulletEnabled val="1"/>
        </dgm:presLayoutVars>
      </dgm:prSet>
      <dgm:spPr/>
    </dgm:pt>
    <dgm:pt modelId="{3988E514-2CBA-466B-8665-BD0ADC9FC711}" type="pres">
      <dgm:prSet presAssocID="{71BD7C75-F6F4-46B9-A4CE-B7A76227E98E}" presName="sibTrans" presStyleCnt="0"/>
      <dgm:spPr/>
    </dgm:pt>
    <dgm:pt modelId="{F13E8408-4918-4A76-8CAD-DF3C259763CA}" type="pres">
      <dgm:prSet presAssocID="{6FBE0972-83C5-43D1-A7C9-554FE5EC321F}" presName="node" presStyleLbl="alignAccFollowNode1" presStyleIdx="5" presStyleCnt="10">
        <dgm:presLayoutVars>
          <dgm:bulletEnabled val="1"/>
        </dgm:presLayoutVars>
      </dgm:prSet>
      <dgm:spPr/>
    </dgm:pt>
    <dgm:pt modelId="{DF519277-9B1C-4E3E-86B2-EAB67B1E6D1A}" type="pres">
      <dgm:prSet presAssocID="{B0FF6450-28F5-4302-B253-06A743DA2EB5}" presName="sibTrans" presStyleCnt="0"/>
      <dgm:spPr/>
    </dgm:pt>
    <dgm:pt modelId="{8B371A6C-8FBD-492E-ACA8-CD072FD8E40F}" type="pres">
      <dgm:prSet presAssocID="{E15E927A-8295-49F9-8ED3-1AACC537A9E8}" presName="node" presStyleLbl="alignAccFollowNode1" presStyleIdx="6" presStyleCnt="10">
        <dgm:presLayoutVars>
          <dgm:bulletEnabled val="1"/>
        </dgm:presLayoutVars>
      </dgm:prSet>
      <dgm:spPr/>
    </dgm:pt>
    <dgm:pt modelId="{6CD367A9-AB9E-4B16-A407-956E539F25B0}" type="pres">
      <dgm:prSet presAssocID="{D9908391-CB76-44D3-895F-7C414AF95379}" presName="vSp" presStyleCnt="0"/>
      <dgm:spPr/>
    </dgm:pt>
    <dgm:pt modelId="{4C0424E2-64BD-4A96-919C-CEFA13A6FB6B}" type="pres">
      <dgm:prSet presAssocID="{416D99C0-3815-4F87-8E92-9C16B2A3451B}" presName="horFlow" presStyleCnt="0"/>
      <dgm:spPr/>
    </dgm:pt>
    <dgm:pt modelId="{2910C2C5-5589-4B27-AC1E-873F8F07C7A2}" type="pres">
      <dgm:prSet presAssocID="{416D99C0-3815-4F87-8E92-9C16B2A3451B}" presName="bigChev" presStyleLbl="node1" presStyleIdx="2" presStyleCnt="3"/>
      <dgm:spPr/>
    </dgm:pt>
    <dgm:pt modelId="{4195CAAB-B968-4409-8178-7B9D79F99771}" type="pres">
      <dgm:prSet presAssocID="{B5B1B355-AFFC-44D5-B5BA-71DD3F0C315A}" presName="parTrans" presStyleCnt="0"/>
      <dgm:spPr/>
    </dgm:pt>
    <dgm:pt modelId="{E15C6EEB-02E0-414F-8925-DD55C530FCB2}" type="pres">
      <dgm:prSet presAssocID="{71BC1754-6FC7-4B0B-9C48-ABC16B23F4D7}" presName="node" presStyleLbl="alignAccFollowNode1" presStyleIdx="7" presStyleCnt="10">
        <dgm:presLayoutVars>
          <dgm:bulletEnabled val="1"/>
        </dgm:presLayoutVars>
      </dgm:prSet>
      <dgm:spPr/>
    </dgm:pt>
    <dgm:pt modelId="{C5549688-37AF-46DE-8CD6-86BF9469DB34}" type="pres">
      <dgm:prSet presAssocID="{79011C5B-0BE3-41B9-A0DC-03F556B6F5EB}" presName="sibTrans" presStyleCnt="0"/>
      <dgm:spPr/>
    </dgm:pt>
    <dgm:pt modelId="{C4B56C4D-4774-4160-8F14-6B6AC463EFBC}" type="pres">
      <dgm:prSet presAssocID="{FE04D3F4-3C6B-4468-9405-C04A9C4C1DB1}" presName="node" presStyleLbl="alignAccFollowNode1" presStyleIdx="8" presStyleCnt="10">
        <dgm:presLayoutVars>
          <dgm:bulletEnabled val="1"/>
        </dgm:presLayoutVars>
      </dgm:prSet>
      <dgm:spPr/>
    </dgm:pt>
    <dgm:pt modelId="{75839406-7B70-405F-BA23-714E92D124E0}" type="pres">
      <dgm:prSet presAssocID="{A35E57F4-372B-4F80-8881-88BFE47523D7}" presName="sibTrans" presStyleCnt="0"/>
      <dgm:spPr/>
    </dgm:pt>
    <dgm:pt modelId="{2DFD65D9-7B4F-4551-ABBE-426291F2E676}" type="pres">
      <dgm:prSet presAssocID="{E1C98024-BC63-480F-B20A-D81BEC740FC0}" presName="node" presStyleLbl="alignAccFollowNode1" presStyleIdx="9" presStyleCnt="10">
        <dgm:presLayoutVars>
          <dgm:bulletEnabled val="1"/>
        </dgm:presLayoutVars>
      </dgm:prSet>
      <dgm:spPr/>
    </dgm:pt>
  </dgm:ptLst>
  <dgm:cxnLst>
    <dgm:cxn modelId="{7E8F9C09-4C5A-4A48-B47B-9F77D52730C9}" type="presOf" srcId="{FE04D3F4-3C6B-4468-9405-C04A9C4C1DB1}" destId="{C4B56C4D-4774-4160-8F14-6B6AC463EFBC}" srcOrd="0" destOrd="0" presId="urn:microsoft.com/office/officeart/2005/8/layout/lProcess3"/>
    <dgm:cxn modelId="{5D222213-E48B-4370-B11C-B180E688D54A}" srcId="{416D99C0-3815-4F87-8E92-9C16B2A3451B}" destId="{71BC1754-6FC7-4B0B-9C48-ABC16B23F4D7}" srcOrd="0" destOrd="0" parTransId="{B5B1B355-AFFC-44D5-B5BA-71DD3F0C315A}" sibTransId="{79011C5B-0BE3-41B9-A0DC-03F556B6F5EB}"/>
    <dgm:cxn modelId="{5C33841B-058B-4E7A-8064-1050DA7F8025}" srcId="{77B5A3C3-ECC1-41EB-90F6-F15F5686A295}" destId="{F3995193-AE41-4190-B7F5-F05EC45B8DD7}" srcOrd="2" destOrd="0" parTransId="{5BB9040A-EECF-4880-9C8C-AE2E0400D68B}" sibTransId="{6CCEA77D-8B77-4D75-BFE3-124A7FE4AAB7}"/>
    <dgm:cxn modelId="{BFDA2E22-402B-4396-B8B9-18BB8FFCC4FE}" type="presOf" srcId="{1BF6181F-51C9-4172-A361-7C685D2A4879}" destId="{29A14C57-5F4E-4C9D-A73C-48A5C6B6C6C2}" srcOrd="0" destOrd="0" presId="urn:microsoft.com/office/officeart/2005/8/layout/lProcess3"/>
    <dgm:cxn modelId="{BEC84125-FC83-4B48-A6CA-259094A3827D}" type="presOf" srcId="{DC40A102-EB0D-4DB2-A6D0-C05A0A0EEAD9}" destId="{E545E426-7D85-473E-8384-CE36D8012F02}" srcOrd="0" destOrd="0" presId="urn:microsoft.com/office/officeart/2005/8/layout/lProcess3"/>
    <dgm:cxn modelId="{1AAC6532-535E-4DB4-BE6F-50898F120B4E}" type="presOf" srcId="{F3995193-AE41-4190-B7F5-F05EC45B8DD7}" destId="{2271B1D0-D3E6-491E-A4B9-DC429EC16FE4}" srcOrd="0" destOrd="0" presId="urn:microsoft.com/office/officeart/2005/8/layout/lProcess3"/>
    <dgm:cxn modelId="{2BBD6D33-D1E6-4C3B-B10E-1F5215E6871A}" type="presOf" srcId="{07A057C7-6E3E-402E-805B-3BB594F0F89B}" destId="{E0183E69-8D81-4DC6-9EFA-321209DFA5E0}" srcOrd="0" destOrd="0" presId="urn:microsoft.com/office/officeart/2005/8/layout/lProcess3"/>
    <dgm:cxn modelId="{7E37E962-F7A1-4C79-9F86-096CC9F884F8}" type="presOf" srcId="{E15E927A-8295-49F9-8ED3-1AACC537A9E8}" destId="{8B371A6C-8FBD-492E-ACA8-CD072FD8E40F}" srcOrd="0" destOrd="0" presId="urn:microsoft.com/office/officeart/2005/8/layout/lProcess3"/>
    <dgm:cxn modelId="{CB9B6771-69FC-4781-A121-7E4027D97275}" srcId="{DC40A102-EB0D-4DB2-A6D0-C05A0A0EEAD9}" destId="{77B5A3C3-ECC1-41EB-90F6-F15F5686A295}" srcOrd="0" destOrd="0" parTransId="{DE92A6C2-58F8-45B5-90EB-A58843946C2A}" sibTransId="{9DA2AAFB-7A4F-4494-B0D7-71922BBCE8DA}"/>
    <dgm:cxn modelId="{25A28F71-BE5E-42A0-83D5-5D994260939F}" type="presOf" srcId="{BE7DDE06-28A3-4738-96BB-72ED3A5A50E0}" destId="{BB1A378D-9979-46AF-A4F6-BAA24FA1DC64}" srcOrd="0" destOrd="0" presId="urn:microsoft.com/office/officeart/2005/8/layout/lProcess3"/>
    <dgm:cxn modelId="{5CFDFA73-B79C-4CE5-A207-7C2DADADBDBD}" type="presOf" srcId="{6FBE0972-83C5-43D1-A7C9-554FE5EC321F}" destId="{F13E8408-4918-4A76-8CAD-DF3C259763CA}" srcOrd="0" destOrd="0" presId="urn:microsoft.com/office/officeart/2005/8/layout/lProcess3"/>
    <dgm:cxn modelId="{2CB2D176-7BED-49E2-A61D-9F5A3DEC2F58}" srcId="{77B5A3C3-ECC1-41EB-90F6-F15F5686A295}" destId="{BE7DDE06-28A3-4738-96BB-72ED3A5A50E0}" srcOrd="1" destOrd="0" parTransId="{1B54BFF2-3C62-4A1C-9932-ED0E9E4B8CE0}" sibTransId="{D0606612-38FB-45EB-89C0-D06EFCC06157}"/>
    <dgm:cxn modelId="{26A8B559-E5A4-43DF-8064-E2C351C2337E}" type="presOf" srcId="{D9908391-CB76-44D3-895F-7C414AF95379}" destId="{F0E651C2-9628-4D0C-8F78-D44F67DF46BA}" srcOrd="0" destOrd="0" presId="urn:microsoft.com/office/officeart/2005/8/layout/lProcess3"/>
    <dgm:cxn modelId="{1446B75A-4105-4865-AED1-0905AFC02140}" type="presOf" srcId="{71BC1754-6FC7-4B0B-9C48-ABC16B23F4D7}" destId="{E15C6EEB-02E0-414F-8925-DD55C530FCB2}" srcOrd="0" destOrd="0" presId="urn:microsoft.com/office/officeart/2005/8/layout/lProcess3"/>
    <dgm:cxn modelId="{2649BC80-28F6-44C0-84CC-8B21162D9FBF}" type="presOf" srcId="{08A5E986-AB8F-48E2-9DF1-255E0026BFDF}" destId="{9746C7E0-3C38-4F92-945C-FB0EF4FC4BAD}" srcOrd="0" destOrd="0" presId="urn:microsoft.com/office/officeart/2005/8/layout/lProcess3"/>
    <dgm:cxn modelId="{4E6EB987-76B8-4402-9E6F-B362CEAE68E6}" srcId="{416D99C0-3815-4F87-8E92-9C16B2A3451B}" destId="{E1C98024-BC63-480F-B20A-D81BEC740FC0}" srcOrd="2" destOrd="0" parTransId="{D44FDF24-6325-4F30-9F9D-5F15838E0D65}" sibTransId="{85F5A05E-DBD3-48C1-AAE2-A9E0DBB50BDB}"/>
    <dgm:cxn modelId="{9E79D59E-EFD6-4328-B08B-2CA44F151C84}" srcId="{DC40A102-EB0D-4DB2-A6D0-C05A0A0EEAD9}" destId="{416D99C0-3815-4F87-8E92-9C16B2A3451B}" srcOrd="2" destOrd="0" parTransId="{1F238310-4EC6-477C-86AB-2A9D352830E7}" sibTransId="{93A69491-BDBE-42C5-BEF0-300ACE62BE3B}"/>
    <dgm:cxn modelId="{AA51A4A3-5592-43C7-9CB5-F74F52D2B936}" srcId="{D9908391-CB76-44D3-895F-7C414AF95379}" destId="{6FBE0972-83C5-43D1-A7C9-554FE5EC321F}" srcOrd="2" destOrd="0" parTransId="{B701B4C3-22C5-481A-A901-E11E356DFCA8}" sibTransId="{B0FF6450-28F5-4302-B253-06A743DA2EB5}"/>
    <dgm:cxn modelId="{48E695AE-D50F-47D6-B0E9-2785087BBA6B}" srcId="{D9908391-CB76-44D3-895F-7C414AF95379}" destId="{1BF6181F-51C9-4172-A361-7C685D2A4879}" srcOrd="1" destOrd="0" parTransId="{07E8E310-8793-4C14-A952-B2DDC4439118}" sibTransId="{71BD7C75-F6F4-46B9-A4CE-B7A76227E98E}"/>
    <dgm:cxn modelId="{6EFB5DB4-298F-4D4F-9E61-1929E8884A69}" srcId="{77B5A3C3-ECC1-41EB-90F6-F15F5686A295}" destId="{07A057C7-6E3E-402E-805B-3BB594F0F89B}" srcOrd="0" destOrd="0" parTransId="{7C8806FD-A3CD-4BE6-83AE-A293B02C4DE7}" sibTransId="{0C9E77E2-A796-44BD-BF23-FF9DC1428266}"/>
    <dgm:cxn modelId="{EFB7FAB5-A877-461C-87B9-8BAD75275BD3}" type="presOf" srcId="{77B5A3C3-ECC1-41EB-90F6-F15F5686A295}" destId="{72BB129D-984D-4A9A-80B0-640DC36E3078}" srcOrd="0" destOrd="0" presId="urn:microsoft.com/office/officeart/2005/8/layout/lProcess3"/>
    <dgm:cxn modelId="{89011DBD-B342-4110-8386-9D7F286452F8}" type="presOf" srcId="{416D99C0-3815-4F87-8E92-9C16B2A3451B}" destId="{2910C2C5-5589-4B27-AC1E-873F8F07C7A2}" srcOrd="0" destOrd="0" presId="urn:microsoft.com/office/officeart/2005/8/layout/lProcess3"/>
    <dgm:cxn modelId="{2949C0C3-B1E6-4D72-BC21-8E993E6C256D}" srcId="{DC40A102-EB0D-4DB2-A6D0-C05A0A0EEAD9}" destId="{D9908391-CB76-44D3-895F-7C414AF95379}" srcOrd="1" destOrd="0" parTransId="{DE34851C-4EA3-4E85-B9B3-11FE6B20EDBC}" sibTransId="{88BFF0C8-9B01-48B0-A8A7-395D43848A0E}"/>
    <dgm:cxn modelId="{5EE66CED-2933-4152-B56B-90D82732D614}" srcId="{D9908391-CB76-44D3-895F-7C414AF95379}" destId="{E15E927A-8295-49F9-8ED3-1AACC537A9E8}" srcOrd="3" destOrd="0" parTransId="{6F8FC1DA-CA61-4A1F-8BFD-E6BE32FF2D93}" sibTransId="{3E22BA78-F6E5-4FD8-A7A9-C0E36BEAADAB}"/>
    <dgm:cxn modelId="{E22A90EF-B26F-42EC-AAE8-E4C9BF5AEEE5}" srcId="{D9908391-CB76-44D3-895F-7C414AF95379}" destId="{08A5E986-AB8F-48E2-9DF1-255E0026BFDF}" srcOrd="0" destOrd="0" parTransId="{9B937872-650A-4DF8-9FDB-6C3A651B0684}" sibTransId="{66E927AD-1295-4C00-83CC-D0C0C88FF821}"/>
    <dgm:cxn modelId="{605A50F1-D8AD-46E1-94B7-124F76776432}" type="presOf" srcId="{E1C98024-BC63-480F-B20A-D81BEC740FC0}" destId="{2DFD65D9-7B4F-4551-ABBE-426291F2E676}" srcOrd="0" destOrd="0" presId="urn:microsoft.com/office/officeart/2005/8/layout/lProcess3"/>
    <dgm:cxn modelId="{5F6DC7F3-C039-47CE-A960-F2D65EF93353}" srcId="{416D99C0-3815-4F87-8E92-9C16B2A3451B}" destId="{FE04D3F4-3C6B-4468-9405-C04A9C4C1DB1}" srcOrd="1" destOrd="0" parTransId="{9D9F428B-7FC8-4474-83DA-A54213E178DD}" sibTransId="{A35E57F4-372B-4F80-8881-88BFE47523D7}"/>
    <dgm:cxn modelId="{5E3C28E4-3371-4B5D-96DF-B19C3C2AB8D7}" type="presParOf" srcId="{E545E426-7D85-473E-8384-CE36D8012F02}" destId="{164068DA-7FF5-4D91-ADA6-096D1D1B9844}" srcOrd="0" destOrd="0" presId="urn:microsoft.com/office/officeart/2005/8/layout/lProcess3"/>
    <dgm:cxn modelId="{D271D563-FDB9-46C5-A5E4-1B1E24E12CCC}" type="presParOf" srcId="{164068DA-7FF5-4D91-ADA6-096D1D1B9844}" destId="{72BB129D-984D-4A9A-80B0-640DC36E3078}" srcOrd="0" destOrd="0" presId="urn:microsoft.com/office/officeart/2005/8/layout/lProcess3"/>
    <dgm:cxn modelId="{6B20A996-110D-4920-AEB2-E0B950792640}" type="presParOf" srcId="{164068DA-7FF5-4D91-ADA6-096D1D1B9844}" destId="{7E1624DE-3869-4D59-8F95-ECC40BC23C57}" srcOrd="1" destOrd="0" presId="urn:microsoft.com/office/officeart/2005/8/layout/lProcess3"/>
    <dgm:cxn modelId="{857CCD55-BECF-4862-AD70-8C2CC23508C1}" type="presParOf" srcId="{164068DA-7FF5-4D91-ADA6-096D1D1B9844}" destId="{E0183E69-8D81-4DC6-9EFA-321209DFA5E0}" srcOrd="2" destOrd="0" presId="urn:microsoft.com/office/officeart/2005/8/layout/lProcess3"/>
    <dgm:cxn modelId="{5317FA6B-FA4E-4F7C-AA88-7E133307304B}" type="presParOf" srcId="{164068DA-7FF5-4D91-ADA6-096D1D1B9844}" destId="{B8519AC1-05DE-41EB-9F59-A891C6B9E8F1}" srcOrd="3" destOrd="0" presId="urn:microsoft.com/office/officeart/2005/8/layout/lProcess3"/>
    <dgm:cxn modelId="{D79A2531-9601-4C3A-B37A-758073067682}" type="presParOf" srcId="{164068DA-7FF5-4D91-ADA6-096D1D1B9844}" destId="{BB1A378D-9979-46AF-A4F6-BAA24FA1DC64}" srcOrd="4" destOrd="0" presId="urn:microsoft.com/office/officeart/2005/8/layout/lProcess3"/>
    <dgm:cxn modelId="{912EC1CF-FA23-4C01-9C5C-00EEFA08294E}" type="presParOf" srcId="{164068DA-7FF5-4D91-ADA6-096D1D1B9844}" destId="{A84A6FA3-FDBE-461A-AD3D-FA9A264D21E1}" srcOrd="5" destOrd="0" presId="urn:microsoft.com/office/officeart/2005/8/layout/lProcess3"/>
    <dgm:cxn modelId="{C6A849F7-D859-4E18-BCF4-A56CCCC4480E}" type="presParOf" srcId="{164068DA-7FF5-4D91-ADA6-096D1D1B9844}" destId="{2271B1D0-D3E6-491E-A4B9-DC429EC16FE4}" srcOrd="6" destOrd="0" presId="urn:microsoft.com/office/officeart/2005/8/layout/lProcess3"/>
    <dgm:cxn modelId="{64E469D6-70DB-4F1E-BE0E-269EFBFAD71F}" type="presParOf" srcId="{E545E426-7D85-473E-8384-CE36D8012F02}" destId="{F9A2E7B8-4AF0-47FE-B3C1-89FDED9DF6B4}" srcOrd="1" destOrd="0" presId="urn:microsoft.com/office/officeart/2005/8/layout/lProcess3"/>
    <dgm:cxn modelId="{4A064A60-8C99-4590-A043-00A67CD23772}" type="presParOf" srcId="{E545E426-7D85-473E-8384-CE36D8012F02}" destId="{BE14B422-4225-4646-ACB5-EA4CE4F91382}" srcOrd="2" destOrd="0" presId="urn:microsoft.com/office/officeart/2005/8/layout/lProcess3"/>
    <dgm:cxn modelId="{9B43CFC5-1A8D-4C99-8406-F8E7FE499F12}" type="presParOf" srcId="{BE14B422-4225-4646-ACB5-EA4CE4F91382}" destId="{F0E651C2-9628-4D0C-8F78-D44F67DF46BA}" srcOrd="0" destOrd="0" presId="urn:microsoft.com/office/officeart/2005/8/layout/lProcess3"/>
    <dgm:cxn modelId="{BFB1808F-728D-46C9-9713-58B86FA84CEC}" type="presParOf" srcId="{BE14B422-4225-4646-ACB5-EA4CE4F91382}" destId="{ED0F3849-8F1A-4B02-97F3-3C59006FF6A0}" srcOrd="1" destOrd="0" presId="urn:microsoft.com/office/officeart/2005/8/layout/lProcess3"/>
    <dgm:cxn modelId="{258F71C4-1547-4785-8B18-DD87CF17E096}" type="presParOf" srcId="{BE14B422-4225-4646-ACB5-EA4CE4F91382}" destId="{9746C7E0-3C38-4F92-945C-FB0EF4FC4BAD}" srcOrd="2" destOrd="0" presId="urn:microsoft.com/office/officeart/2005/8/layout/lProcess3"/>
    <dgm:cxn modelId="{75616993-DEBE-4BC3-ADBB-5E6AE896852F}" type="presParOf" srcId="{BE14B422-4225-4646-ACB5-EA4CE4F91382}" destId="{65C28649-4DFD-44D0-B7FB-E1CDB233D9E4}" srcOrd="3" destOrd="0" presId="urn:microsoft.com/office/officeart/2005/8/layout/lProcess3"/>
    <dgm:cxn modelId="{5068041B-93D6-4D6F-AC27-6FC50E5AE159}" type="presParOf" srcId="{BE14B422-4225-4646-ACB5-EA4CE4F91382}" destId="{29A14C57-5F4E-4C9D-A73C-48A5C6B6C6C2}" srcOrd="4" destOrd="0" presId="urn:microsoft.com/office/officeart/2005/8/layout/lProcess3"/>
    <dgm:cxn modelId="{DD7B8F60-24CC-44C8-B0A3-325B317A7C0E}" type="presParOf" srcId="{BE14B422-4225-4646-ACB5-EA4CE4F91382}" destId="{3988E514-2CBA-466B-8665-BD0ADC9FC711}" srcOrd="5" destOrd="0" presId="urn:microsoft.com/office/officeart/2005/8/layout/lProcess3"/>
    <dgm:cxn modelId="{7E042BEB-9426-421A-A711-2471ACC42E89}" type="presParOf" srcId="{BE14B422-4225-4646-ACB5-EA4CE4F91382}" destId="{F13E8408-4918-4A76-8CAD-DF3C259763CA}" srcOrd="6" destOrd="0" presId="urn:microsoft.com/office/officeart/2005/8/layout/lProcess3"/>
    <dgm:cxn modelId="{79C5839C-EC27-4420-8F28-32E379EEB869}" type="presParOf" srcId="{BE14B422-4225-4646-ACB5-EA4CE4F91382}" destId="{DF519277-9B1C-4E3E-86B2-EAB67B1E6D1A}" srcOrd="7" destOrd="0" presId="urn:microsoft.com/office/officeart/2005/8/layout/lProcess3"/>
    <dgm:cxn modelId="{6641890C-9F04-4DF0-BCEA-6829E9C8BE20}" type="presParOf" srcId="{BE14B422-4225-4646-ACB5-EA4CE4F91382}" destId="{8B371A6C-8FBD-492E-ACA8-CD072FD8E40F}" srcOrd="8" destOrd="0" presId="urn:microsoft.com/office/officeart/2005/8/layout/lProcess3"/>
    <dgm:cxn modelId="{5728F425-82D5-4747-A2A5-592820B39FBD}" type="presParOf" srcId="{E545E426-7D85-473E-8384-CE36D8012F02}" destId="{6CD367A9-AB9E-4B16-A407-956E539F25B0}" srcOrd="3" destOrd="0" presId="urn:microsoft.com/office/officeart/2005/8/layout/lProcess3"/>
    <dgm:cxn modelId="{73437AFA-E8B8-405A-BC91-7C5DB133E857}" type="presParOf" srcId="{E545E426-7D85-473E-8384-CE36D8012F02}" destId="{4C0424E2-64BD-4A96-919C-CEFA13A6FB6B}" srcOrd="4" destOrd="0" presId="urn:microsoft.com/office/officeart/2005/8/layout/lProcess3"/>
    <dgm:cxn modelId="{D0F2983C-6DD0-4BC8-A7DC-D2B7BD396DA3}" type="presParOf" srcId="{4C0424E2-64BD-4A96-919C-CEFA13A6FB6B}" destId="{2910C2C5-5589-4B27-AC1E-873F8F07C7A2}" srcOrd="0" destOrd="0" presId="urn:microsoft.com/office/officeart/2005/8/layout/lProcess3"/>
    <dgm:cxn modelId="{701B9625-A508-41F8-A8F4-CA740D76C9F4}" type="presParOf" srcId="{4C0424E2-64BD-4A96-919C-CEFA13A6FB6B}" destId="{4195CAAB-B968-4409-8178-7B9D79F99771}" srcOrd="1" destOrd="0" presId="urn:microsoft.com/office/officeart/2005/8/layout/lProcess3"/>
    <dgm:cxn modelId="{3F867A27-595B-44AC-84F2-493D26178B65}" type="presParOf" srcId="{4C0424E2-64BD-4A96-919C-CEFA13A6FB6B}" destId="{E15C6EEB-02E0-414F-8925-DD55C530FCB2}" srcOrd="2" destOrd="0" presId="urn:microsoft.com/office/officeart/2005/8/layout/lProcess3"/>
    <dgm:cxn modelId="{5353B350-FE96-43CE-86E9-C5D4ED5F0E40}" type="presParOf" srcId="{4C0424E2-64BD-4A96-919C-CEFA13A6FB6B}" destId="{C5549688-37AF-46DE-8CD6-86BF9469DB34}" srcOrd="3" destOrd="0" presId="urn:microsoft.com/office/officeart/2005/8/layout/lProcess3"/>
    <dgm:cxn modelId="{93DB8DF2-9B19-4369-AAF6-3246862B28F2}" type="presParOf" srcId="{4C0424E2-64BD-4A96-919C-CEFA13A6FB6B}" destId="{C4B56C4D-4774-4160-8F14-6B6AC463EFBC}" srcOrd="4" destOrd="0" presId="urn:microsoft.com/office/officeart/2005/8/layout/lProcess3"/>
    <dgm:cxn modelId="{C4A5501A-5470-4564-9592-D5B45912DA38}" type="presParOf" srcId="{4C0424E2-64BD-4A96-919C-CEFA13A6FB6B}" destId="{75839406-7B70-405F-BA23-714E92D124E0}" srcOrd="5" destOrd="0" presId="urn:microsoft.com/office/officeart/2005/8/layout/lProcess3"/>
    <dgm:cxn modelId="{556F736A-F08B-4E17-BC39-F31D60D18965}" type="presParOf" srcId="{4C0424E2-64BD-4A96-919C-CEFA13A6FB6B}" destId="{2DFD65D9-7B4F-4551-ABBE-426291F2E676}"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B129D-984D-4A9A-80B0-640DC36E3078}">
      <dsp:nvSpPr>
        <dsp:cNvPr id="0" name=""/>
        <dsp:cNvSpPr/>
      </dsp:nvSpPr>
      <dsp:spPr>
        <a:xfrm>
          <a:off x="1489" y="621372"/>
          <a:ext cx="2975163" cy="1190065"/>
        </a:xfrm>
        <a:prstGeom prst="chevron">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n-US" sz="3300" b="1" kern="1200"/>
            <a:t>EDA</a:t>
          </a:r>
          <a:endParaRPr lang="en-IN" sz="3300" b="1" kern="1200" dirty="0"/>
        </a:p>
      </dsp:txBody>
      <dsp:txXfrm>
        <a:off x="596522" y="621372"/>
        <a:ext cx="1785098" cy="1190065"/>
      </dsp:txXfrm>
    </dsp:sp>
    <dsp:sp modelId="{E0183E69-8D81-4DC6-9EFA-321209DFA5E0}">
      <dsp:nvSpPr>
        <dsp:cNvPr id="0" name=""/>
        <dsp:cNvSpPr/>
      </dsp:nvSpPr>
      <dsp:spPr>
        <a:xfrm>
          <a:off x="2589881" y="722527"/>
          <a:ext cx="2469385" cy="987754"/>
        </a:xfrm>
        <a:prstGeom prst="chevron">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Data distribution of features</a:t>
          </a:r>
          <a:endParaRPr lang="en-IN" sz="1700" kern="1200" dirty="0"/>
        </a:p>
      </dsp:txBody>
      <dsp:txXfrm>
        <a:off x="3083758" y="722527"/>
        <a:ext cx="1481631" cy="987754"/>
      </dsp:txXfrm>
    </dsp:sp>
    <dsp:sp modelId="{BB1A378D-9979-46AF-A4F6-BAA24FA1DC64}">
      <dsp:nvSpPr>
        <dsp:cNvPr id="0" name=""/>
        <dsp:cNvSpPr/>
      </dsp:nvSpPr>
      <dsp:spPr>
        <a:xfrm>
          <a:off x="4713553" y="722527"/>
          <a:ext cx="2469385" cy="987754"/>
        </a:xfrm>
        <a:prstGeom prst="chevron">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Check with multicollinearity</a:t>
          </a:r>
          <a:endParaRPr lang="en-IN" sz="1700" kern="1200" dirty="0"/>
        </a:p>
      </dsp:txBody>
      <dsp:txXfrm>
        <a:off x="5207430" y="722527"/>
        <a:ext cx="1481631" cy="987754"/>
      </dsp:txXfrm>
    </dsp:sp>
    <dsp:sp modelId="{2271B1D0-D3E6-491E-A4B9-DC429EC16FE4}">
      <dsp:nvSpPr>
        <dsp:cNvPr id="0" name=""/>
        <dsp:cNvSpPr/>
      </dsp:nvSpPr>
      <dsp:spPr>
        <a:xfrm>
          <a:off x="6837224" y="722527"/>
          <a:ext cx="2469385" cy="987754"/>
        </a:xfrm>
        <a:prstGeom prst="chevron">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Feature Engineering</a:t>
          </a:r>
          <a:endParaRPr lang="en-IN" sz="1700" kern="1200" dirty="0"/>
        </a:p>
      </dsp:txBody>
      <dsp:txXfrm>
        <a:off x="7331101" y="722527"/>
        <a:ext cx="1481631" cy="987754"/>
      </dsp:txXfrm>
    </dsp:sp>
    <dsp:sp modelId="{F0E651C2-9628-4D0C-8F78-D44F67DF46BA}">
      <dsp:nvSpPr>
        <dsp:cNvPr id="0" name=""/>
        <dsp:cNvSpPr/>
      </dsp:nvSpPr>
      <dsp:spPr>
        <a:xfrm>
          <a:off x="1489" y="1978046"/>
          <a:ext cx="2975163" cy="1190065"/>
        </a:xfrm>
        <a:prstGeom prst="chevron">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n-US" sz="3300" b="1" kern="1200"/>
            <a:t>Model building</a:t>
          </a:r>
          <a:endParaRPr lang="en-IN" sz="3300" b="1" kern="1200" dirty="0"/>
        </a:p>
      </dsp:txBody>
      <dsp:txXfrm>
        <a:off x="596522" y="1978046"/>
        <a:ext cx="1785098" cy="1190065"/>
      </dsp:txXfrm>
    </dsp:sp>
    <dsp:sp modelId="{9746C7E0-3C38-4F92-945C-FB0EF4FC4BAD}">
      <dsp:nvSpPr>
        <dsp:cNvPr id="0" name=""/>
        <dsp:cNvSpPr/>
      </dsp:nvSpPr>
      <dsp:spPr>
        <a:xfrm>
          <a:off x="2589881" y="2079201"/>
          <a:ext cx="2469385" cy="987754"/>
        </a:xfrm>
        <a:prstGeom prst="chevron">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Using SMOTE Technique</a:t>
          </a:r>
          <a:endParaRPr lang="en-IN" sz="1700" kern="1200" dirty="0"/>
        </a:p>
      </dsp:txBody>
      <dsp:txXfrm>
        <a:off x="3083758" y="2079201"/>
        <a:ext cx="1481631" cy="987754"/>
      </dsp:txXfrm>
    </dsp:sp>
    <dsp:sp modelId="{29A14C57-5F4E-4C9D-A73C-48A5C6B6C6C2}">
      <dsp:nvSpPr>
        <dsp:cNvPr id="0" name=""/>
        <dsp:cNvSpPr/>
      </dsp:nvSpPr>
      <dsp:spPr>
        <a:xfrm>
          <a:off x="4713553" y="2079201"/>
          <a:ext cx="2469385" cy="987754"/>
        </a:xfrm>
        <a:prstGeom prst="chevron">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Data transformation</a:t>
          </a:r>
          <a:endParaRPr lang="en-IN" sz="1700" kern="1200" dirty="0"/>
        </a:p>
      </dsp:txBody>
      <dsp:txXfrm>
        <a:off x="5207430" y="2079201"/>
        <a:ext cx="1481631" cy="987754"/>
      </dsp:txXfrm>
    </dsp:sp>
    <dsp:sp modelId="{F13E8408-4918-4A76-8CAD-DF3C259763CA}">
      <dsp:nvSpPr>
        <dsp:cNvPr id="0" name=""/>
        <dsp:cNvSpPr/>
      </dsp:nvSpPr>
      <dsp:spPr>
        <a:xfrm>
          <a:off x="6837224" y="2079201"/>
          <a:ext cx="2469385" cy="987754"/>
        </a:xfrm>
        <a:prstGeom prst="chevron">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Fitting &amp; Prediction</a:t>
          </a:r>
          <a:endParaRPr lang="en-IN" sz="1700" kern="1200" dirty="0"/>
        </a:p>
      </dsp:txBody>
      <dsp:txXfrm>
        <a:off x="7331101" y="2079201"/>
        <a:ext cx="1481631" cy="987754"/>
      </dsp:txXfrm>
    </dsp:sp>
    <dsp:sp modelId="{8B371A6C-8FBD-492E-ACA8-CD072FD8E40F}">
      <dsp:nvSpPr>
        <dsp:cNvPr id="0" name=""/>
        <dsp:cNvSpPr/>
      </dsp:nvSpPr>
      <dsp:spPr>
        <a:xfrm>
          <a:off x="8960895" y="2079201"/>
          <a:ext cx="2469385" cy="987754"/>
        </a:xfrm>
        <a:prstGeom prst="chevron">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Evaluation matrices</a:t>
          </a:r>
          <a:endParaRPr lang="en-IN" sz="1700" kern="1200" dirty="0"/>
        </a:p>
      </dsp:txBody>
      <dsp:txXfrm>
        <a:off x="9454772" y="2079201"/>
        <a:ext cx="1481631" cy="987754"/>
      </dsp:txXfrm>
    </dsp:sp>
    <dsp:sp modelId="{2910C2C5-5589-4B27-AC1E-873F8F07C7A2}">
      <dsp:nvSpPr>
        <dsp:cNvPr id="0" name=""/>
        <dsp:cNvSpPr/>
      </dsp:nvSpPr>
      <dsp:spPr>
        <a:xfrm>
          <a:off x="1489" y="3334720"/>
          <a:ext cx="2975163" cy="1190065"/>
        </a:xfrm>
        <a:prstGeom prst="chevron">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20955" rIns="0" bIns="20955" numCol="1" spcCol="1270" anchor="ctr" anchorCtr="0">
          <a:noAutofit/>
        </a:bodyPr>
        <a:lstStyle/>
        <a:p>
          <a:pPr marL="0" lvl="0" indent="0" algn="ctr" defTabSz="1466850">
            <a:lnSpc>
              <a:spcPct val="90000"/>
            </a:lnSpc>
            <a:spcBef>
              <a:spcPct val="0"/>
            </a:spcBef>
            <a:spcAft>
              <a:spcPct val="35000"/>
            </a:spcAft>
            <a:buNone/>
          </a:pPr>
          <a:r>
            <a:rPr lang="en-US" sz="3300" b="1" kern="1200"/>
            <a:t>Model validation</a:t>
          </a:r>
          <a:endParaRPr lang="en-IN" sz="3300" b="1" kern="1200" dirty="0"/>
        </a:p>
      </dsp:txBody>
      <dsp:txXfrm>
        <a:off x="596522" y="3334720"/>
        <a:ext cx="1785098" cy="1190065"/>
      </dsp:txXfrm>
    </dsp:sp>
    <dsp:sp modelId="{E15C6EEB-02E0-414F-8925-DD55C530FCB2}">
      <dsp:nvSpPr>
        <dsp:cNvPr id="0" name=""/>
        <dsp:cNvSpPr/>
      </dsp:nvSpPr>
      <dsp:spPr>
        <a:xfrm>
          <a:off x="2589881" y="3435876"/>
          <a:ext cx="2469385" cy="987754"/>
        </a:xfrm>
        <a:prstGeom prst="chevron">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Model selection</a:t>
          </a:r>
          <a:endParaRPr lang="en-IN" sz="1700" kern="1200" dirty="0"/>
        </a:p>
      </dsp:txBody>
      <dsp:txXfrm>
        <a:off x="3083758" y="3435876"/>
        <a:ext cx="1481631" cy="987754"/>
      </dsp:txXfrm>
    </dsp:sp>
    <dsp:sp modelId="{C4B56C4D-4774-4160-8F14-6B6AC463EFBC}">
      <dsp:nvSpPr>
        <dsp:cNvPr id="0" name=""/>
        <dsp:cNvSpPr/>
      </dsp:nvSpPr>
      <dsp:spPr>
        <a:xfrm>
          <a:off x="4713553" y="3435876"/>
          <a:ext cx="2469385" cy="987754"/>
        </a:xfrm>
        <a:prstGeom prst="chevron">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Feature importance</a:t>
          </a:r>
          <a:endParaRPr lang="en-IN" sz="1700" kern="1200" dirty="0"/>
        </a:p>
      </dsp:txBody>
      <dsp:txXfrm>
        <a:off x="5207430" y="3435876"/>
        <a:ext cx="1481631" cy="987754"/>
      </dsp:txXfrm>
    </dsp:sp>
    <dsp:sp modelId="{2DFD65D9-7B4F-4551-ABBE-426291F2E676}">
      <dsp:nvSpPr>
        <dsp:cNvPr id="0" name=""/>
        <dsp:cNvSpPr/>
      </dsp:nvSpPr>
      <dsp:spPr>
        <a:xfrm>
          <a:off x="6837224" y="3435876"/>
          <a:ext cx="2469385" cy="987754"/>
        </a:xfrm>
        <a:prstGeom prst="chevron">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Conclusion</a:t>
          </a:r>
          <a:endParaRPr lang="en-IN" sz="1700" kern="1200" dirty="0"/>
        </a:p>
      </dsp:txBody>
      <dsp:txXfrm>
        <a:off x="7331101" y="3435876"/>
        <a:ext cx="1481631" cy="98775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A0D17-B7F0-4664-9A77-DA9568FAA991}" type="datetimeFigureOut">
              <a:rPr lang="en-IN" smtClean="0"/>
              <a:t>29-10-2022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47BA4-0E70-4EBF-BE4B-3E92D02B64E8}" type="slidenum">
              <a:rPr lang="en-IN" smtClean="0"/>
              <a:t>‹#›</a:t>
            </a:fld>
            <a:endParaRPr lang="en-IN"/>
          </a:p>
        </p:txBody>
      </p:sp>
    </p:spTree>
    <p:extLst>
      <p:ext uri="{BB962C8B-B14F-4D97-AF65-F5344CB8AC3E}">
        <p14:creationId xmlns:p14="http://schemas.microsoft.com/office/powerpoint/2010/main" val="321040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2BC4-84BE-45F1-9A09-514DFC4601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CE69BB-6650-42EF-B99D-8DF4DCBB9A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5BFCCA-97C3-41AB-8CAE-DE8432772E26}"/>
              </a:ext>
            </a:extLst>
          </p:cNvPr>
          <p:cNvSpPr>
            <a:spLocks noGrp="1"/>
          </p:cNvSpPr>
          <p:nvPr>
            <p:ph type="dt" sz="half" idx="10"/>
          </p:nvPr>
        </p:nvSpPr>
        <p:spPr/>
        <p:txBody>
          <a:bodyPr/>
          <a:lstStyle/>
          <a:p>
            <a:fld id="{C082BB34-D291-4BED-8917-4EA0DFFED6D0}" type="datetimeFigureOut">
              <a:rPr lang="en-IN" smtClean="0"/>
              <a:t>29-10-2022</a:t>
            </a:fld>
            <a:endParaRPr lang="en-IN"/>
          </a:p>
        </p:txBody>
      </p:sp>
      <p:sp>
        <p:nvSpPr>
          <p:cNvPr id="5" name="Footer Placeholder 4">
            <a:extLst>
              <a:ext uri="{FF2B5EF4-FFF2-40B4-BE49-F238E27FC236}">
                <a16:creationId xmlns:a16="http://schemas.microsoft.com/office/drawing/2014/main" id="{8BF5381B-25B4-4D79-A06D-E9997CD61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B39E8-0C71-4065-878E-72414EED4568}"/>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236616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2001-315E-43A1-B7DE-988CEA6D30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1A6103-B634-4AF2-B175-C84AB2DC5B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E6FC47-8106-4EAF-9C8C-A2C823120B24}"/>
              </a:ext>
            </a:extLst>
          </p:cNvPr>
          <p:cNvSpPr>
            <a:spLocks noGrp="1"/>
          </p:cNvSpPr>
          <p:nvPr>
            <p:ph type="dt" sz="half" idx="10"/>
          </p:nvPr>
        </p:nvSpPr>
        <p:spPr/>
        <p:txBody>
          <a:bodyPr/>
          <a:lstStyle/>
          <a:p>
            <a:fld id="{C082BB34-D291-4BED-8917-4EA0DFFED6D0}" type="datetimeFigureOut">
              <a:rPr lang="en-IN" smtClean="0"/>
              <a:t>29-10-2022</a:t>
            </a:fld>
            <a:endParaRPr lang="en-IN"/>
          </a:p>
        </p:txBody>
      </p:sp>
      <p:sp>
        <p:nvSpPr>
          <p:cNvPr id="5" name="Footer Placeholder 4">
            <a:extLst>
              <a:ext uri="{FF2B5EF4-FFF2-40B4-BE49-F238E27FC236}">
                <a16:creationId xmlns:a16="http://schemas.microsoft.com/office/drawing/2014/main" id="{F793778C-4F12-41BF-951D-95C6DD3168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861217-9CE5-4882-BEE6-695FEBC98BCB}"/>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2753329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83885-851F-4EC4-B283-7D1CDECA76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06EA9B-3B60-4DA7-A708-79428C1A2E2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53E441-22F3-4C93-A24D-168F106B594C}"/>
              </a:ext>
            </a:extLst>
          </p:cNvPr>
          <p:cNvSpPr>
            <a:spLocks noGrp="1"/>
          </p:cNvSpPr>
          <p:nvPr>
            <p:ph type="dt" sz="half" idx="10"/>
          </p:nvPr>
        </p:nvSpPr>
        <p:spPr/>
        <p:txBody>
          <a:bodyPr/>
          <a:lstStyle/>
          <a:p>
            <a:fld id="{C082BB34-D291-4BED-8917-4EA0DFFED6D0}" type="datetimeFigureOut">
              <a:rPr lang="en-IN" smtClean="0"/>
              <a:t>29-10-2022</a:t>
            </a:fld>
            <a:endParaRPr lang="en-IN"/>
          </a:p>
        </p:txBody>
      </p:sp>
      <p:sp>
        <p:nvSpPr>
          <p:cNvPr id="5" name="Footer Placeholder 4">
            <a:extLst>
              <a:ext uri="{FF2B5EF4-FFF2-40B4-BE49-F238E27FC236}">
                <a16:creationId xmlns:a16="http://schemas.microsoft.com/office/drawing/2014/main" id="{107A043D-E428-4523-B670-D59DA4E58A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CF13D7-9A50-4FF1-B824-2F3C78C5BD97}"/>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141576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A64D-B2DD-43FE-ABD3-D080D27E4C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E0912F-2FFE-4DCE-9713-EC9C548587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58F79-916C-464C-BA62-0C2CECA7E362}"/>
              </a:ext>
            </a:extLst>
          </p:cNvPr>
          <p:cNvSpPr>
            <a:spLocks noGrp="1"/>
          </p:cNvSpPr>
          <p:nvPr>
            <p:ph type="dt" sz="half" idx="10"/>
          </p:nvPr>
        </p:nvSpPr>
        <p:spPr/>
        <p:txBody>
          <a:bodyPr/>
          <a:lstStyle/>
          <a:p>
            <a:fld id="{C082BB34-D291-4BED-8917-4EA0DFFED6D0}" type="datetimeFigureOut">
              <a:rPr lang="en-IN" smtClean="0"/>
              <a:t>29-10-2022</a:t>
            </a:fld>
            <a:endParaRPr lang="en-IN"/>
          </a:p>
        </p:txBody>
      </p:sp>
      <p:sp>
        <p:nvSpPr>
          <p:cNvPr id="5" name="Footer Placeholder 4">
            <a:extLst>
              <a:ext uri="{FF2B5EF4-FFF2-40B4-BE49-F238E27FC236}">
                <a16:creationId xmlns:a16="http://schemas.microsoft.com/office/drawing/2014/main" id="{604AB385-10AD-4C98-8ADC-5EEC4B226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19720-D644-4323-9F32-F5C9BD7BF5CD}"/>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2024398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BE56-54DA-44F7-8F8B-11D7D4CF55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CB780A-3727-4D80-B447-94E37006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38B55B-9379-4B18-B2E2-675A8D044887}"/>
              </a:ext>
            </a:extLst>
          </p:cNvPr>
          <p:cNvSpPr>
            <a:spLocks noGrp="1"/>
          </p:cNvSpPr>
          <p:nvPr>
            <p:ph type="dt" sz="half" idx="10"/>
          </p:nvPr>
        </p:nvSpPr>
        <p:spPr/>
        <p:txBody>
          <a:bodyPr/>
          <a:lstStyle/>
          <a:p>
            <a:fld id="{C082BB34-D291-4BED-8917-4EA0DFFED6D0}" type="datetimeFigureOut">
              <a:rPr lang="en-IN" smtClean="0"/>
              <a:t>29-10-2022</a:t>
            </a:fld>
            <a:endParaRPr lang="en-IN"/>
          </a:p>
        </p:txBody>
      </p:sp>
      <p:sp>
        <p:nvSpPr>
          <p:cNvPr id="5" name="Footer Placeholder 4">
            <a:extLst>
              <a:ext uri="{FF2B5EF4-FFF2-40B4-BE49-F238E27FC236}">
                <a16:creationId xmlns:a16="http://schemas.microsoft.com/office/drawing/2014/main" id="{532A1611-C138-44B6-ACC6-4BE939A79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21042-CAAA-4409-B9C6-22CEBA481CF1}"/>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155407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1481-2CC5-4620-A7AE-2C23CE1C2C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3AE9B6-13E5-4BAF-9A6E-4122CA2CD1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0C9A0D-CB23-4217-9111-5189937F69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D2E112-8226-4413-8346-2B204B39F7AF}"/>
              </a:ext>
            </a:extLst>
          </p:cNvPr>
          <p:cNvSpPr>
            <a:spLocks noGrp="1"/>
          </p:cNvSpPr>
          <p:nvPr>
            <p:ph type="dt" sz="half" idx="10"/>
          </p:nvPr>
        </p:nvSpPr>
        <p:spPr/>
        <p:txBody>
          <a:bodyPr/>
          <a:lstStyle/>
          <a:p>
            <a:fld id="{C082BB34-D291-4BED-8917-4EA0DFFED6D0}" type="datetimeFigureOut">
              <a:rPr lang="en-IN" smtClean="0"/>
              <a:t>29-10-2022</a:t>
            </a:fld>
            <a:endParaRPr lang="en-IN"/>
          </a:p>
        </p:txBody>
      </p:sp>
      <p:sp>
        <p:nvSpPr>
          <p:cNvPr id="6" name="Footer Placeholder 5">
            <a:extLst>
              <a:ext uri="{FF2B5EF4-FFF2-40B4-BE49-F238E27FC236}">
                <a16:creationId xmlns:a16="http://schemas.microsoft.com/office/drawing/2014/main" id="{3A860D41-8107-4517-9521-3B5BE68F4B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DDCB33-CD21-4D51-A586-A23A6ABED714}"/>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351911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41FE-55B0-4B00-8266-1B8C950008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9C1115-43B8-40D8-963B-8C5597FCF7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F2DA54-2E0E-4CF0-B40C-B70B151202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AA0DB1-1295-45F9-8BCA-7C5D5216F9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7BA7BF-4719-412C-A447-1CEFDDDAA9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D0234-995F-4508-84DC-C08D00CE748D}"/>
              </a:ext>
            </a:extLst>
          </p:cNvPr>
          <p:cNvSpPr>
            <a:spLocks noGrp="1"/>
          </p:cNvSpPr>
          <p:nvPr>
            <p:ph type="dt" sz="half" idx="10"/>
          </p:nvPr>
        </p:nvSpPr>
        <p:spPr/>
        <p:txBody>
          <a:bodyPr/>
          <a:lstStyle/>
          <a:p>
            <a:fld id="{C082BB34-D291-4BED-8917-4EA0DFFED6D0}" type="datetimeFigureOut">
              <a:rPr lang="en-IN" smtClean="0"/>
              <a:t>29-10-2022</a:t>
            </a:fld>
            <a:endParaRPr lang="en-IN"/>
          </a:p>
        </p:txBody>
      </p:sp>
      <p:sp>
        <p:nvSpPr>
          <p:cNvPr id="8" name="Footer Placeholder 7">
            <a:extLst>
              <a:ext uri="{FF2B5EF4-FFF2-40B4-BE49-F238E27FC236}">
                <a16:creationId xmlns:a16="http://schemas.microsoft.com/office/drawing/2014/main" id="{04CE1575-10A2-4E21-AA7A-D4C4F9C41B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0B548C-4C18-41AA-81A3-D8ECA1F54AC3}"/>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173642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0965-E8B4-4793-B5E5-7F1C2AECEF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F1AD62-4ABB-4A38-9884-59BA51487A34}"/>
              </a:ext>
            </a:extLst>
          </p:cNvPr>
          <p:cNvSpPr>
            <a:spLocks noGrp="1"/>
          </p:cNvSpPr>
          <p:nvPr>
            <p:ph type="dt" sz="half" idx="10"/>
          </p:nvPr>
        </p:nvSpPr>
        <p:spPr/>
        <p:txBody>
          <a:bodyPr/>
          <a:lstStyle/>
          <a:p>
            <a:fld id="{C082BB34-D291-4BED-8917-4EA0DFFED6D0}" type="datetimeFigureOut">
              <a:rPr lang="en-IN" smtClean="0"/>
              <a:t>29-10-2022</a:t>
            </a:fld>
            <a:endParaRPr lang="en-IN"/>
          </a:p>
        </p:txBody>
      </p:sp>
      <p:sp>
        <p:nvSpPr>
          <p:cNvPr id="4" name="Footer Placeholder 3">
            <a:extLst>
              <a:ext uri="{FF2B5EF4-FFF2-40B4-BE49-F238E27FC236}">
                <a16:creationId xmlns:a16="http://schemas.microsoft.com/office/drawing/2014/main" id="{846A691F-203F-49DF-8901-06AEDB2801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0E8F68-B1DC-47F7-A0CD-C90DCBDAE20B}"/>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202126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38C00-B91A-4703-9615-8D8687D0F99E}"/>
              </a:ext>
            </a:extLst>
          </p:cNvPr>
          <p:cNvSpPr>
            <a:spLocks noGrp="1"/>
          </p:cNvSpPr>
          <p:nvPr>
            <p:ph type="dt" sz="half" idx="10"/>
          </p:nvPr>
        </p:nvSpPr>
        <p:spPr/>
        <p:txBody>
          <a:bodyPr/>
          <a:lstStyle/>
          <a:p>
            <a:fld id="{C082BB34-D291-4BED-8917-4EA0DFFED6D0}" type="datetimeFigureOut">
              <a:rPr lang="en-IN" smtClean="0"/>
              <a:t>29-10-2022</a:t>
            </a:fld>
            <a:endParaRPr lang="en-IN"/>
          </a:p>
        </p:txBody>
      </p:sp>
      <p:sp>
        <p:nvSpPr>
          <p:cNvPr id="3" name="Footer Placeholder 2">
            <a:extLst>
              <a:ext uri="{FF2B5EF4-FFF2-40B4-BE49-F238E27FC236}">
                <a16:creationId xmlns:a16="http://schemas.microsoft.com/office/drawing/2014/main" id="{9731AA0B-FDC3-48B4-ADCA-0FFDF528B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1001F6-3FFC-4046-B94B-0D660F2463EC}"/>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3604006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EA15-96BD-42E5-AC1C-9CCA2583C8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B374E0-5688-4EDC-9482-29F996E1A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E480FA-898D-4110-8294-B44FD3204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FBF6B1-B0A2-432F-A432-C5A992771382}"/>
              </a:ext>
            </a:extLst>
          </p:cNvPr>
          <p:cNvSpPr>
            <a:spLocks noGrp="1"/>
          </p:cNvSpPr>
          <p:nvPr>
            <p:ph type="dt" sz="half" idx="10"/>
          </p:nvPr>
        </p:nvSpPr>
        <p:spPr/>
        <p:txBody>
          <a:bodyPr/>
          <a:lstStyle/>
          <a:p>
            <a:fld id="{C082BB34-D291-4BED-8917-4EA0DFFED6D0}" type="datetimeFigureOut">
              <a:rPr lang="en-IN" smtClean="0"/>
              <a:t>29-10-2022</a:t>
            </a:fld>
            <a:endParaRPr lang="en-IN"/>
          </a:p>
        </p:txBody>
      </p:sp>
      <p:sp>
        <p:nvSpPr>
          <p:cNvPr id="6" name="Footer Placeholder 5">
            <a:extLst>
              <a:ext uri="{FF2B5EF4-FFF2-40B4-BE49-F238E27FC236}">
                <a16:creationId xmlns:a16="http://schemas.microsoft.com/office/drawing/2014/main" id="{A78CB833-878A-4A1A-9460-FEC8281503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B0E058-AACA-4D77-907C-8888CAC03EA3}"/>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3576496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2D955-9465-4DE6-ADF0-64E0BCB55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114A8C-0E43-4EB5-B55D-35D470F00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35D2AB-1E79-417C-97AC-9EBF5ED48E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3E9A54-FCB2-4E2B-A42B-CA2BA0131096}"/>
              </a:ext>
            </a:extLst>
          </p:cNvPr>
          <p:cNvSpPr>
            <a:spLocks noGrp="1"/>
          </p:cNvSpPr>
          <p:nvPr>
            <p:ph type="dt" sz="half" idx="10"/>
          </p:nvPr>
        </p:nvSpPr>
        <p:spPr/>
        <p:txBody>
          <a:bodyPr/>
          <a:lstStyle/>
          <a:p>
            <a:fld id="{C082BB34-D291-4BED-8917-4EA0DFFED6D0}" type="datetimeFigureOut">
              <a:rPr lang="en-IN" smtClean="0"/>
              <a:t>29-10-2022</a:t>
            </a:fld>
            <a:endParaRPr lang="en-IN"/>
          </a:p>
        </p:txBody>
      </p:sp>
      <p:sp>
        <p:nvSpPr>
          <p:cNvPr id="6" name="Footer Placeholder 5">
            <a:extLst>
              <a:ext uri="{FF2B5EF4-FFF2-40B4-BE49-F238E27FC236}">
                <a16:creationId xmlns:a16="http://schemas.microsoft.com/office/drawing/2014/main" id="{5B5E5202-5909-46B4-8B19-C43545C8C5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5E175E-100E-4F3C-BE4C-B9BC4AECB567}"/>
              </a:ext>
            </a:extLst>
          </p:cNvPr>
          <p:cNvSpPr>
            <a:spLocks noGrp="1"/>
          </p:cNvSpPr>
          <p:nvPr>
            <p:ph type="sldNum" sz="quarter" idx="12"/>
          </p:nvPr>
        </p:nvSpPr>
        <p:spPr/>
        <p:txBody>
          <a:bodyPr/>
          <a:lstStyle/>
          <a:p>
            <a:fld id="{9694BDFF-21EB-4F9C-AE6B-D1D860C03903}" type="slidenum">
              <a:rPr lang="en-IN" smtClean="0"/>
              <a:t>‹#›</a:t>
            </a:fld>
            <a:endParaRPr lang="en-IN"/>
          </a:p>
        </p:txBody>
      </p:sp>
    </p:spTree>
    <p:extLst>
      <p:ext uri="{BB962C8B-B14F-4D97-AF65-F5344CB8AC3E}">
        <p14:creationId xmlns:p14="http://schemas.microsoft.com/office/powerpoint/2010/main" val="92275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93000" t="1000" r="1000" b="9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9646CD-004E-4B59-921E-E086DB21BA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EBF808-79FA-470D-A77D-B70FD6CC5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039745-E165-491F-9622-36F3C0EFF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2BB34-D291-4BED-8917-4EA0DFFED6D0}" type="datetimeFigureOut">
              <a:rPr lang="en-IN" smtClean="0"/>
              <a:t>29-10-2022</a:t>
            </a:fld>
            <a:endParaRPr lang="en-IN"/>
          </a:p>
        </p:txBody>
      </p:sp>
      <p:sp>
        <p:nvSpPr>
          <p:cNvPr id="5" name="Footer Placeholder 4">
            <a:extLst>
              <a:ext uri="{FF2B5EF4-FFF2-40B4-BE49-F238E27FC236}">
                <a16:creationId xmlns:a16="http://schemas.microsoft.com/office/drawing/2014/main" id="{7006D56E-D40A-4B87-80BF-5B91DBEB3E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FA0ACD-F9C3-4E41-AC03-3398BACB2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4BDFF-21EB-4F9C-AE6B-D1D860C03903}" type="slidenum">
              <a:rPr lang="en-IN" smtClean="0"/>
              <a:t>‹#›</a:t>
            </a:fld>
            <a:endParaRPr lang="en-IN"/>
          </a:p>
        </p:txBody>
      </p:sp>
    </p:spTree>
    <p:extLst>
      <p:ext uri="{BB962C8B-B14F-4D97-AF65-F5344CB8AC3E}">
        <p14:creationId xmlns:p14="http://schemas.microsoft.com/office/powerpoint/2010/main" val="349375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9FE0-2828-4F94-A6AD-4C0847C0FB4B}"/>
              </a:ext>
            </a:extLst>
          </p:cNvPr>
          <p:cNvSpPr>
            <a:spLocks noGrp="1"/>
          </p:cNvSpPr>
          <p:nvPr>
            <p:ph type="ctrTitle"/>
          </p:nvPr>
        </p:nvSpPr>
        <p:spPr>
          <a:xfrm>
            <a:off x="1428307" y="1158950"/>
            <a:ext cx="9144000" cy="1213330"/>
          </a:xfrm>
        </p:spPr>
        <p:txBody>
          <a:bodyPr>
            <a:normAutofit fontScale="90000"/>
          </a:bodyPr>
          <a:lstStyle/>
          <a:p>
            <a:r>
              <a:rPr lang="en-US" sz="7300" b="1" dirty="0">
                <a:solidFill>
                  <a:srgbClr val="C00000"/>
                </a:solidFill>
              </a:rPr>
              <a:t>Capstone Project</a:t>
            </a:r>
            <a:r>
              <a:rPr lang="en-US" b="1" dirty="0"/>
              <a:t> </a:t>
            </a:r>
            <a:br>
              <a:rPr lang="en-US" b="1" dirty="0"/>
            </a:br>
            <a:r>
              <a:rPr lang="en-US" sz="5300" b="1" dirty="0"/>
              <a:t>(SUPERVISED ML – CLASSIFICATION)</a:t>
            </a:r>
            <a:endParaRPr lang="en-IN" b="1" dirty="0"/>
          </a:p>
        </p:txBody>
      </p:sp>
      <p:sp>
        <p:nvSpPr>
          <p:cNvPr id="3" name="Subtitle 2">
            <a:extLst>
              <a:ext uri="{FF2B5EF4-FFF2-40B4-BE49-F238E27FC236}">
                <a16:creationId xmlns:a16="http://schemas.microsoft.com/office/drawing/2014/main" id="{CD7D8467-41FB-4EDF-9429-EC21BDC8B0B3}"/>
              </a:ext>
            </a:extLst>
          </p:cNvPr>
          <p:cNvSpPr>
            <a:spLocks noGrp="1"/>
          </p:cNvSpPr>
          <p:nvPr>
            <p:ph type="subTitle" idx="1"/>
          </p:nvPr>
        </p:nvSpPr>
        <p:spPr>
          <a:xfrm>
            <a:off x="1524000" y="2685684"/>
            <a:ext cx="9144000" cy="606664"/>
          </a:xfrm>
        </p:spPr>
        <p:txBody>
          <a:bodyPr>
            <a:normAutofit fontScale="92500" lnSpcReduction="10000"/>
          </a:bodyPr>
          <a:lstStyle/>
          <a:p>
            <a:r>
              <a:rPr lang="en-US" sz="4400" b="1" dirty="0"/>
              <a:t>Credit Card Default Prediction</a:t>
            </a:r>
            <a:endParaRPr lang="en-IN" sz="4400" dirty="0"/>
          </a:p>
        </p:txBody>
      </p:sp>
      <p:sp>
        <p:nvSpPr>
          <p:cNvPr id="4" name="TextBox 3">
            <a:extLst>
              <a:ext uri="{FF2B5EF4-FFF2-40B4-BE49-F238E27FC236}">
                <a16:creationId xmlns:a16="http://schemas.microsoft.com/office/drawing/2014/main" id="{4634A6D8-22C9-4764-AACD-43773A742ACB}"/>
              </a:ext>
            </a:extLst>
          </p:cNvPr>
          <p:cNvSpPr txBox="1"/>
          <p:nvPr/>
        </p:nvSpPr>
        <p:spPr>
          <a:xfrm>
            <a:off x="7265579" y="4035665"/>
            <a:ext cx="3600893" cy="1569660"/>
          </a:xfrm>
          <a:prstGeom prst="rect">
            <a:avLst/>
          </a:prstGeom>
          <a:noFill/>
        </p:spPr>
        <p:txBody>
          <a:bodyPr wrap="square" rtlCol="0">
            <a:spAutoFit/>
          </a:bodyPr>
          <a:lstStyle/>
          <a:p>
            <a:r>
              <a:rPr lang="en-US" sz="2400" b="1" dirty="0"/>
              <a:t>TEAM</a:t>
            </a:r>
          </a:p>
          <a:p>
            <a:pPr marL="285750" indent="-285750">
              <a:buClr>
                <a:srgbClr val="C00000"/>
              </a:buClr>
              <a:buFont typeface="Wingdings" panose="05000000000000000000" pitchFamily="2" charset="2"/>
              <a:buChar char="§"/>
            </a:pPr>
            <a:r>
              <a:rPr lang="en-US" sz="2400" dirty="0"/>
              <a:t>IQBAL </a:t>
            </a:r>
            <a:r>
              <a:rPr lang="en-US" sz="2400" dirty="0">
                <a:solidFill>
                  <a:srgbClr val="C00000"/>
                </a:solidFill>
              </a:rPr>
              <a:t>BABWANE</a:t>
            </a:r>
          </a:p>
          <a:p>
            <a:pPr marL="285750" indent="-285750">
              <a:buClr>
                <a:srgbClr val="C00000"/>
              </a:buClr>
              <a:buFont typeface="Wingdings" panose="05000000000000000000" pitchFamily="2" charset="2"/>
              <a:buChar char="§"/>
            </a:pPr>
            <a:r>
              <a:rPr lang="en-US" sz="2400" dirty="0"/>
              <a:t>SAMEER </a:t>
            </a:r>
            <a:r>
              <a:rPr lang="en-US" sz="2400" dirty="0">
                <a:solidFill>
                  <a:srgbClr val="C00000"/>
                </a:solidFill>
              </a:rPr>
              <a:t>ANSARI</a:t>
            </a:r>
          </a:p>
          <a:p>
            <a:pPr marL="285750" indent="-285750">
              <a:buClr>
                <a:srgbClr val="C00000"/>
              </a:buClr>
              <a:buFont typeface="Wingdings" panose="05000000000000000000" pitchFamily="2" charset="2"/>
              <a:buChar char="§"/>
            </a:pPr>
            <a:r>
              <a:rPr lang="en-US" sz="2400" dirty="0"/>
              <a:t>LUKMAN HAIDER </a:t>
            </a:r>
            <a:r>
              <a:rPr lang="en-US" sz="2400" dirty="0">
                <a:solidFill>
                  <a:srgbClr val="C00000"/>
                </a:solidFill>
              </a:rPr>
              <a:t>KHAN</a:t>
            </a:r>
            <a:endParaRPr lang="en-IN" sz="2400" dirty="0">
              <a:solidFill>
                <a:srgbClr val="C00000"/>
              </a:solidFill>
            </a:endParaRPr>
          </a:p>
        </p:txBody>
      </p:sp>
      <p:sp>
        <p:nvSpPr>
          <p:cNvPr id="5" name="TextBox 4">
            <a:extLst>
              <a:ext uri="{FF2B5EF4-FFF2-40B4-BE49-F238E27FC236}">
                <a16:creationId xmlns:a16="http://schemas.microsoft.com/office/drawing/2014/main" id="{6EA718D9-3F8A-4DBC-AC16-982309EB91D9}"/>
              </a:ext>
            </a:extLst>
          </p:cNvPr>
          <p:cNvSpPr txBox="1"/>
          <p:nvPr/>
        </p:nvSpPr>
        <p:spPr>
          <a:xfrm>
            <a:off x="6439250" y="5918729"/>
            <a:ext cx="5253554" cy="400110"/>
          </a:xfrm>
          <a:prstGeom prst="rect">
            <a:avLst/>
          </a:prstGeom>
          <a:noFill/>
        </p:spPr>
        <p:txBody>
          <a:bodyPr wrap="none" rtlCol="0">
            <a:spAutoFit/>
          </a:bodyPr>
          <a:lstStyle/>
          <a:p>
            <a:r>
              <a:rPr lang="en-US" sz="2000" dirty="0">
                <a:solidFill>
                  <a:srgbClr val="C00000"/>
                </a:solidFill>
              </a:rPr>
              <a:t>~</a:t>
            </a:r>
            <a:r>
              <a:rPr lang="en-US" sz="2000" dirty="0"/>
              <a:t> UNDER THE GUIDANCE OF TEAM </a:t>
            </a:r>
            <a:r>
              <a:rPr lang="en-US" sz="2000" dirty="0">
                <a:solidFill>
                  <a:srgbClr val="C00000"/>
                </a:solidFill>
              </a:rPr>
              <a:t>ALMABETTER</a:t>
            </a:r>
            <a:endParaRPr lang="en-IN" sz="2000" dirty="0">
              <a:solidFill>
                <a:srgbClr val="C00000"/>
              </a:solidFill>
            </a:endParaRPr>
          </a:p>
        </p:txBody>
      </p:sp>
      <p:pic>
        <p:nvPicPr>
          <p:cNvPr id="1028" name="Picture 4" descr="Determining Late Payments on Loan Application Using Machine Learning— an  Amateur Approach | by Sean Yonathan T | Analytics Vidhya | Medium">
            <a:extLst>
              <a:ext uri="{FF2B5EF4-FFF2-40B4-BE49-F238E27FC236}">
                <a16:creationId xmlns:a16="http://schemas.microsoft.com/office/drawing/2014/main" id="{EFCE0A8D-52F0-4219-B1ED-3DCC4225DA2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2667">
                        <a14:foregroundMark x1="92667" y1="34667" x2="92000" y2="36000"/>
                        <a14:foregroundMark x1="32833" y1="89333" x2="32833" y2="89333"/>
                      </a14:backgroundRemoval>
                    </a14:imgEffect>
                  </a14:imgLayer>
                </a14:imgProps>
              </a:ext>
              <a:ext uri="{28A0092B-C50C-407E-A947-70E740481C1C}">
                <a14:useLocalDpi xmlns:a14="http://schemas.microsoft.com/office/drawing/2010/main" val="0"/>
              </a:ext>
            </a:extLst>
          </a:blip>
          <a:srcRect/>
          <a:stretch>
            <a:fillRect/>
          </a:stretch>
        </p:blipFill>
        <p:spPr bwMode="auto">
          <a:xfrm>
            <a:off x="-493528" y="3108722"/>
            <a:ext cx="5715000" cy="4032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159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6A0487A-10FC-4FB6-95A0-899BB76E85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347" y="1343818"/>
            <a:ext cx="5016953" cy="378822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D1E5D77-626A-4EE9-872D-C9722E9A7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627" y="1343817"/>
            <a:ext cx="5016953" cy="3866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1577D52-4780-424A-B7AA-CD32D7E2A16A}"/>
              </a:ext>
            </a:extLst>
          </p:cNvPr>
          <p:cNvSpPr txBox="1"/>
          <p:nvPr/>
        </p:nvSpPr>
        <p:spPr>
          <a:xfrm>
            <a:off x="4833257" y="643270"/>
            <a:ext cx="2525486" cy="381000"/>
          </a:xfrm>
          <a:prstGeom prst="rect">
            <a:avLst/>
          </a:prstGeom>
          <a:noFill/>
        </p:spPr>
        <p:txBody>
          <a:bodyPr wrap="square" rtlCol="0">
            <a:spAutoFit/>
          </a:bodyPr>
          <a:lstStyle/>
          <a:p>
            <a:r>
              <a:rPr lang="en-US" b="1" dirty="0">
                <a:solidFill>
                  <a:srgbClr val="C00000"/>
                </a:solidFill>
              </a:rPr>
              <a:t>Analysis on SEX feature </a:t>
            </a:r>
            <a:endParaRPr lang="en-IN" b="1" dirty="0">
              <a:solidFill>
                <a:srgbClr val="C00000"/>
              </a:solidFill>
            </a:endParaRPr>
          </a:p>
        </p:txBody>
      </p:sp>
      <p:sp>
        <p:nvSpPr>
          <p:cNvPr id="7" name="Title 1">
            <a:extLst>
              <a:ext uri="{FF2B5EF4-FFF2-40B4-BE49-F238E27FC236}">
                <a16:creationId xmlns:a16="http://schemas.microsoft.com/office/drawing/2014/main" id="{F7767160-B390-4CD8-93E2-E865260DBB22}"/>
              </a:ext>
            </a:extLst>
          </p:cNvPr>
          <p:cNvSpPr txBox="1">
            <a:spLocks/>
          </p:cNvSpPr>
          <p:nvPr/>
        </p:nvSpPr>
        <p:spPr>
          <a:xfrm>
            <a:off x="266700" y="18255"/>
            <a:ext cx="144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C00000"/>
                </a:solidFill>
              </a:rPr>
              <a:t>EDA</a:t>
            </a:r>
            <a:endParaRPr lang="en-IN" b="1" dirty="0">
              <a:solidFill>
                <a:srgbClr val="C00000"/>
              </a:solidFill>
            </a:endParaRPr>
          </a:p>
        </p:txBody>
      </p:sp>
      <p:sp>
        <p:nvSpPr>
          <p:cNvPr id="8" name="TextBox 7">
            <a:extLst>
              <a:ext uri="{FF2B5EF4-FFF2-40B4-BE49-F238E27FC236}">
                <a16:creationId xmlns:a16="http://schemas.microsoft.com/office/drawing/2014/main" id="{21359277-F4BB-426B-A964-5077B3CB99C7}"/>
              </a:ext>
            </a:extLst>
          </p:cNvPr>
          <p:cNvSpPr txBox="1"/>
          <p:nvPr/>
        </p:nvSpPr>
        <p:spPr>
          <a:xfrm>
            <a:off x="266700" y="2637767"/>
            <a:ext cx="1243033" cy="1200329"/>
          </a:xfrm>
          <a:prstGeom prst="rect">
            <a:avLst/>
          </a:prstGeom>
          <a:noFill/>
        </p:spPr>
        <p:txBody>
          <a:bodyPr wrap="none" rtlCol="0">
            <a:spAutoFit/>
          </a:bodyPr>
          <a:lstStyle/>
          <a:p>
            <a:r>
              <a:rPr lang="en-US" b="1" dirty="0">
                <a:solidFill>
                  <a:srgbClr val="C00000"/>
                </a:solidFill>
              </a:rPr>
              <a:t>SEX</a:t>
            </a:r>
          </a:p>
          <a:p>
            <a:pPr marL="342900" indent="-342900">
              <a:buFont typeface="+mj-lt"/>
              <a:buAutoNum type="arabicPeriod"/>
            </a:pPr>
            <a:r>
              <a:rPr lang="en-US" dirty="0"/>
              <a:t>Male</a:t>
            </a:r>
          </a:p>
          <a:p>
            <a:pPr marL="342900" indent="-342900">
              <a:buFont typeface="+mj-lt"/>
              <a:buAutoNum type="arabicPeriod"/>
            </a:pPr>
            <a:r>
              <a:rPr lang="en-US" dirty="0"/>
              <a:t>Female</a:t>
            </a:r>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7A8FEBA-FFE0-421E-AF7C-B68C43608A7A}"/>
              </a:ext>
            </a:extLst>
          </p:cNvPr>
          <p:cNvSpPr txBox="1"/>
          <p:nvPr/>
        </p:nvSpPr>
        <p:spPr>
          <a:xfrm>
            <a:off x="1509733" y="5451594"/>
            <a:ext cx="7123104" cy="646331"/>
          </a:xfrm>
          <a:prstGeom prst="rect">
            <a:avLst/>
          </a:prstGeom>
          <a:noFill/>
        </p:spPr>
        <p:txBody>
          <a:bodyPr wrap="none" rtlCol="0">
            <a:spAutoFit/>
          </a:bodyPr>
          <a:lstStyle/>
          <a:p>
            <a:pPr marL="285750" indent="-285750">
              <a:buFont typeface="Wingdings" panose="05000000000000000000" pitchFamily="2" charset="2"/>
              <a:buChar char="q"/>
            </a:pPr>
            <a:r>
              <a:rPr lang="en-US" dirty="0"/>
              <a:t>Female customer count are more as compared to male</a:t>
            </a:r>
          </a:p>
          <a:p>
            <a:pPr marL="285750" indent="-285750">
              <a:buFont typeface="Wingdings" panose="05000000000000000000" pitchFamily="2" charset="2"/>
              <a:buChar char="q"/>
            </a:pPr>
            <a:r>
              <a:rPr lang="en-US" dirty="0"/>
              <a:t>From above graph it is clear that female customers are more defaulters</a:t>
            </a:r>
            <a:endParaRPr lang="en-IN" dirty="0"/>
          </a:p>
        </p:txBody>
      </p:sp>
    </p:spTree>
    <p:extLst>
      <p:ext uri="{BB962C8B-B14F-4D97-AF65-F5344CB8AC3E}">
        <p14:creationId xmlns:p14="http://schemas.microsoft.com/office/powerpoint/2010/main" val="68869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D5A89-E03A-4F8C-BCC1-A366CFA9096F}"/>
              </a:ext>
            </a:extLst>
          </p:cNvPr>
          <p:cNvSpPr txBox="1"/>
          <p:nvPr/>
        </p:nvSpPr>
        <p:spPr>
          <a:xfrm>
            <a:off x="1988288" y="5444721"/>
            <a:ext cx="7191151"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Married customer count is greater of all</a:t>
            </a:r>
          </a:p>
          <a:p>
            <a:pPr marL="285750" indent="-285750">
              <a:buFont typeface="Wingdings" panose="05000000000000000000" pitchFamily="2" charset="2"/>
              <a:buChar char="q"/>
            </a:pPr>
            <a:r>
              <a:rPr lang="en-US" dirty="0"/>
              <a:t>Married and single defaulter customers does not have much difference but, married customers takes lead for defaulters</a:t>
            </a:r>
            <a:endParaRPr lang="en-IN" dirty="0"/>
          </a:p>
        </p:txBody>
      </p:sp>
      <p:sp>
        <p:nvSpPr>
          <p:cNvPr id="5" name="Title 1">
            <a:extLst>
              <a:ext uri="{FF2B5EF4-FFF2-40B4-BE49-F238E27FC236}">
                <a16:creationId xmlns:a16="http://schemas.microsoft.com/office/drawing/2014/main" id="{0B180956-1CFB-4494-AE20-B9C3434A5F05}"/>
              </a:ext>
            </a:extLst>
          </p:cNvPr>
          <p:cNvSpPr txBox="1">
            <a:spLocks/>
          </p:cNvSpPr>
          <p:nvPr/>
        </p:nvSpPr>
        <p:spPr>
          <a:xfrm>
            <a:off x="66675" y="0"/>
            <a:ext cx="1447800" cy="934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C00000"/>
                </a:solidFill>
              </a:rPr>
              <a:t>EDA</a:t>
            </a:r>
            <a:endParaRPr lang="en-IN" b="1" dirty="0">
              <a:solidFill>
                <a:srgbClr val="C00000"/>
              </a:solidFill>
            </a:endParaRPr>
          </a:p>
        </p:txBody>
      </p:sp>
      <p:pic>
        <p:nvPicPr>
          <p:cNvPr id="4098" name="Picture 2">
            <a:extLst>
              <a:ext uri="{FF2B5EF4-FFF2-40B4-BE49-F238E27FC236}">
                <a16:creationId xmlns:a16="http://schemas.microsoft.com/office/drawing/2014/main" id="{86927022-1BF3-4EF4-B87C-C544230F7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334" y="1735765"/>
            <a:ext cx="5092996" cy="33864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F1B09C-7F44-493E-89DB-DCF4F2419C59}"/>
              </a:ext>
            </a:extLst>
          </p:cNvPr>
          <p:cNvSpPr txBox="1"/>
          <p:nvPr/>
        </p:nvSpPr>
        <p:spPr>
          <a:xfrm>
            <a:off x="146007" y="2828834"/>
            <a:ext cx="1289135" cy="1200329"/>
          </a:xfrm>
          <a:prstGeom prst="rect">
            <a:avLst/>
          </a:prstGeom>
          <a:noFill/>
        </p:spPr>
        <p:txBody>
          <a:bodyPr wrap="none" rtlCol="0">
            <a:spAutoFit/>
          </a:bodyPr>
          <a:lstStyle/>
          <a:p>
            <a:r>
              <a:rPr lang="en-US" b="1" dirty="0">
                <a:solidFill>
                  <a:srgbClr val="C00000"/>
                </a:solidFill>
              </a:rPr>
              <a:t>MARRIAGE</a:t>
            </a:r>
          </a:p>
          <a:p>
            <a:pPr marL="342900" indent="-342900">
              <a:buFont typeface="+mj-lt"/>
              <a:buAutoNum type="arabicPeriod"/>
            </a:pPr>
            <a:r>
              <a:rPr lang="en-US" dirty="0"/>
              <a:t>Married</a:t>
            </a:r>
          </a:p>
          <a:p>
            <a:pPr marL="342900" indent="-342900">
              <a:buFont typeface="+mj-lt"/>
              <a:buAutoNum type="arabicPeriod"/>
            </a:pPr>
            <a:r>
              <a:rPr lang="en-US" dirty="0"/>
              <a:t>Single</a:t>
            </a:r>
          </a:p>
          <a:p>
            <a:pPr marL="342900" indent="-342900">
              <a:buFont typeface="+mj-lt"/>
              <a:buAutoNum type="arabicPeriod"/>
            </a:pPr>
            <a:r>
              <a:rPr lang="en-US" dirty="0"/>
              <a:t>Others</a:t>
            </a:r>
          </a:p>
        </p:txBody>
      </p:sp>
      <p:pic>
        <p:nvPicPr>
          <p:cNvPr id="4100" name="Picture 4">
            <a:extLst>
              <a:ext uri="{FF2B5EF4-FFF2-40B4-BE49-F238E27FC236}">
                <a16:creationId xmlns:a16="http://schemas.microsoft.com/office/drawing/2014/main" id="{2EF4967F-B740-46D4-9157-0F65966C3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4330" y="1677286"/>
            <a:ext cx="5275521" cy="35034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5C6ECA8-3612-4913-8A83-2C6595559F24}"/>
              </a:ext>
            </a:extLst>
          </p:cNvPr>
          <p:cNvSpPr txBox="1"/>
          <p:nvPr/>
        </p:nvSpPr>
        <p:spPr>
          <a:xfrm>
            <a:off x="4499090" y="749579"/>
            <a:ext cx="3193820" cy="369332"/>
          </a:xfrm>
          <a:prstGeom prst="rect">
            <a:avLst/>
          </a:prstGeom>
          <a:noFill/>
        </p:spPr>
        <p:txBody>
          <a:bodyPr wrap="square" rtlCol="0">
            <a:spAutoFit/>
          </a:bodyPr>
          <a:lstStyle/>
          <a:p>
            <a:r>
              <a:rPr lang="en-US" b="1" dirty="0">
                <a:solidFill>
                  <a:srgbClr val="C00000"/>
                </a:solidFill>
              </a:rPr>
              <a:t>Analysis on MARRIAGE feature </a:t>
            </a:r>
            <a:endParaRPr lang="en-IN" b="1" dirty="0">
              <a:solidFill>
                <a:srgbClr val="C00000"/>
              </a:solidFill>
            </a:endParaRPr>
          </a:p>
        </p:txBody>
      </p:sp>
    </p:spTree>
    <p:extLst>
      <p:ext uri="{BB962C8B-B14F-4D97-AF65-F5344CB8AC3E}">
        <p14:creationId xmlns:p14="http://schemas.microsoft.com/office/powerpoint/2010/main" val="276071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51C73A-D151-41F7-A07E-1A399C031FED}"/>
              </a:ext>
            </a:extLst>
          </p:cNvPr>
          <p:cNvSpPr txBox="1"/>
          <p:nvPr/>
        </p:nvSpPr>
        <p:spPr>
          <a:xfrm>
            <a:off x="2829819" y="6406965"/>
            <a:ext cx="2114320" cy="369332"/>
          </a:xfrm>
          <a:prstGeom prst="rect">
            <a:avLst/>
          </a:prstGeom>
          <a:noFill/>
        </p:spPr>
        <p:txBody>
          <a:bodyPr vert="horz" wrap="square" rtlCol="0">
            <a:spAutoFit/>
          </a:bodyPr>
          <a:lstStyle/>
          <a:p>
            <a:r>
              <a:rPr lang="en-US" b="1" dirty="0">
                <a:solidFill>
                  <a:srgbClr val="C00000"/>
                </a:solidFill>
              </a:rPr>
              <a:t>Multicollinearity</a:t>
            </a:r>
            <a:endParaRPr lang="en-IN" b="1" dirty="0">
              <a:solidFill>
                <a:srgbClr val="C00000"/>
              </a:solidFill>
            </a:endParaRPr>
          </a:p>
        </p:txBody>
      </p:sp>
      <p:sp>
        <p:nvSpPr>
          <p:cNvPr id="5" name="TextBox 4">
            <a:extLst>
              <a:ext uri="{FF2B5EF4-FFF2-40B4-BE49-F238E27FC236}">
                <a16:creationId xmlns:a16="http://schemas.microsoft.com/office/drawing/2014/main" id="{D9016DC9-934E-44A8-A876-B26D057E2E6A}"/>
              </a:ext>
            </a:extLst>
          </p:cNvPr>
          <p:cNvSpPr txBox="1"/>
          <p:nvPr/>
        </p:nvSpPr>
        <p:spPr>
          <a:xfrm>
            <a:off x="8605124" y="2510526"/>
            <a:ext cx="3586876" cy="120032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H</a:t>
            </a:r>
            <a:r>
              <a:rPr lang="en-IN" dirty="0"/>
              <a:t>ere most of the categories have correlated with each other, because all those are previous transaction of customer </a:t>
            </a:r>
          </a:p>
        </p:txBody>
      </p:sp>
      <p:pic>
        <p:nvPicPr>
          <p:cNvPr id="5124" name="Picture 4">
            <a:extLst>
              <a:ext uri="{FF2B5EF4-FFF2-40B4-BE49-F238E27FC236}">
                <a16:creationId xmlns:a16="http://schemas.microsoft.com/office/drawing/2014/main" id="{CA0E5777-EB00-42E6-AC47-C00C475AA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2581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1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5F257A24-51F8-4EFB-8793-BAB876C3E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633525"/>
            <a:ext cx="5419725" cy="408501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FA161529-3A40-4382-AB37-281C96FEC2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43" b="-1163"/>
          <a:stretch/>
        </p:blipFill>
        <p:spPr bwMode="auto">
          <a:xfrm>
            <a:off x="6299459" y="1718585"/>
            <a:ext cx="5419725" cy="399995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1B7D743-9E1A-4304-871D-1CC9A43744DA}"/>
              </a:ext>
            </a:extLst>
          </p:cNvPr>
          <p:cNvSpPr txBox="1">
            <a:spLocks/>
          </p:cNvSpPr>
          <p:nvPr/>
        </p:nvSpPr>
        <p:spPr>
          <a:xfrm>
            <a:off x="747823" y="320188"/>
            <a:ext cx="10696353" cy="10441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C00000"/>
                </a:solidFill>
              </a:rPr>
              <a:t>SMOTE - </a:t>
            </a:r>
            <a:r>
              <a:rPr lang="en-IN" sz="3500" dirty="0"/>
              <a:t>Synthetic Minority Oversampling Technique</a:t>
            </a:r>
            <a:endParaRPr lang="en-IN" b="1" dirty="0"/>
          </a:p>
        </p:txBody>
      </p:sp>
      <p:sp>
        <p:nvSpPr>
          <p:cNvPr id="7" name="TextBox 6">
            <a:extLst>
              <a:ext uri="{FF2B5EF4-FFF2-40B4-BE49-F238E27FC236}">
                <a16:creationId xmlns:a16="http://schemas.microsoft.com/office/drawing/2014/main" id="{C9CC632A-F35D-4356-8D30-0843324E8714}"/>
              </a:ext>
            </a:extLst>
          </p:cNvPr>
          <p:cNvSpPr txBox="1"/>
          <p:nvPr/>
        </p:nvSpPr>
        <p:spPr>
          <a:xfrm>
            <a:off x="1431930" y="6189050"/>
            <a:ext cx="3052050" cy="369332"/>
          </a:xfrm>
          <a:prstGeom prst="rect">
            <a:avLst/>
          </a:prstGeom>
          <a:noFill/>
        </p:spPr>
        <p:txBody>
          <a:bodyPr wrap="square" rtlCol="0">
            <a:spAutoFit/>
          </a:bodyPr>
          <a:lstStyle/>
          <a:p>
            <a:r>
              <a:rPr lang="en-US" b="1" dirty="0">
                <a:solidFill>
                  <a:srgbClr val="C00000"/>
                </a:solidFill>
              </a:rPr>
              <a:t>Target Variable before SMOTE</a:t>
            </a:r>
            <a:endParaRPr lang="en-IN" b="1" dirty="0">
              <a:solidFill>
                <a:srgbClr val="C00000"/>
              </a:solidFill>
            </a:endParaRPr>
          </a:p>
        </p:txBody>
      </p:sp>
      <p:sp>
        <p:nvSpPr>
          <p:cNvPr id="8" name="TextBox 7">
            <a:extLst>
              <a:ext uri="{FF2B5EF4-FFF2-40B4-BE49-F238E27FC236}">
                <a16:creationId xmlns:a16="http://schemas.microsoft.com/office/drawing/2014/main" id="{36626EBA-A21A-40BC-8EF1-84F3E00FC31D}"/>
              </a:ext>
            </a:extLst>
          </p:cNvPr>
          <p:cNvSpPr txBox="1"/>
          <p:nvPr/>
        </p:nvSpPr>
        <p:spPr>
          <a:xfrm>
            <a:off x="7483296" y="6189050"/>
            <a:ext cx="3052050" cy="369332"/>
          </a:xfrm>
          <a:prstGeom prst="rect">
            <a:avLst/>
          </a:prstGeom>
          <a:noFill/>
        </p:spPr>
        <p:txBody>
          <a:bodyPr wrap="square" rtlCol="0">
            <a:spAutoFit/>
          </a:bodyPr>
          <a:lstStyle/>
          <a:p>
            <a:r>
              <a:rPr lang="en-US" b="1" dirty="0">
                <a:solidFill>
                  <a:srgbClr val="C00000"/>
                </a:solidFill>
              </a:rPr>
              <a:t>Target Variable after SMOTE</a:t>
            </a:r>
            <a:endParaRPr lang="en-IN" b="1" dirty="0">
              <a:solidFill>
                <a:srgbClr val="C00000"/>
              </a:solidFill>
            </a:endParaRPr>
          </a:p>
        </p:txBody>
      </p:sp>
    </p:spTree>
    <p:extLst>
      <p:ext uri="{BB962C8B-B14F-4D97-AF65-F5344CB8AC3E}">
        <p14:creationId xmlns:p14="http://schemas.microsoft.com/office/powerpoint/2010/main" val="301733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6F5A-E395-47CB-99E7-0729408B7607}"/>
              </a:ext>
            </a:extLst>
          </p:cNvPr>
          <p:cNvSpPr>
            <a:spLocks noGrp="1"/>
          </p:cNvSpPr>
          <p:nvPr>
            <p:ph type="title"/>
          </p:nvPr>
        </p:nvSpPr>
        <p:spPr/>
        <p:txBody>
          <a:bodyPr/>
          <a:lstStyle/>
          <a:p>
            <a:r>
              <a:rPr lang="en-US" b="1" dirty="0">
                <a:solidFill>
                  <a:srgbClr val="C00000"/>
                </a:solidFill>
              </a:rPr>
              <a:t>FITTING VARIOUS MODEL</a:t>
            </a:r>
            <a:endParaRPr lang="en-IN" b="1" dirty="0">
              <a:solidFill>
                <a:srgbClr val="C00000"/>
              </a:solidFill>
            </a:endParaRPr>
          </a:p>
        </p:txBody>
      </p:sp>
      <p:sp>
        <p:nvSpPr>
          <p:cNvPr id="3" name="Content Placeholder 2">
            <a:extLst>
              <a:ext uri="{FF2B5EF4-FFF2-40B4-BE49-F238E27FC236}">
                <a16:creationId xmlns:a16="http://schemas.microsoft.com/office/drawing/2014/main" id="{B634213C-728F-493C-8B74-5244E8C4791B}"/>
              </a:ext>
            </a:extLst>
          </p:cNvPr>
          <p:cNvSpPr>
            <a:spLocks noGrp="1"/>
          </p:cNvSpPr>
          <p:nvPr>
            <p:ph idx="1"/>
          </p:nvPr>
        </p:nvSpPr>
        <p:spPr>
          <a:xfrm>
            <a:off x="838200" y="1690688"/>
            <a:ext cx="10515600" cy="4486275"/>
          </a:xfrm>
        </p:spPr>
        <p:txBody>
          <a:bodyPr>
            <a:normAutofit/>
          </a:bodyPr>
          <a:lstStyle/>
          <a:p>
            <a:pPr marL="514350" indent="-514350">
              <a:buFont typeface="+mj-lt"/>
              <a:buAutoNum type="arabicPeriod"/>
            </a:pPr>
            <a:r>
              <a:rPr lang="en-US" dirty="0"/>
              <a:t>Logistic Regression</a:t>
            </a:r>
          </a:p>
          <a:p>
            <a:pPr marL="514350" indent="-514350">
              <a:buFont typeface="+mj-lt"/>
              <a:buAutoNum type="arabicPeriod"/>
            </a:pPr>
            <a:r>
              <a:rPr lang="en-US" dirty="0"/>
              <a:t>Decision Tree Classifier</a:t>
            </a:r>
          </a:p>
          <a:p>
            <a:pPr marL="514350" indent="-514350">
              <a:buFont typeface="+mj-lt"/>
              <a:buAutoNum type="arabicPeriod"/>
            </a:pPr>
            <a:r>
              <a:rPr lang="en-US" dirty="0"/>
              <a:t>K-Nearest Neighbors Classifier</a:t>
            </a:r>
          </a:p>
          <a:p>
            <a:pPr marL="514350" indent="-514350">
              <a:buFont typeface="+mj-lt"/>
              <a:buAutoNum type="arabicPeriod"/>
            </a:pPr>
            <a:r>
              <a:rPr lang="en-US" dirty="0"/>
              <a:t>Random forest Classifier</a:t>
            </a:r>
          </a:p>
          <a:p>
            <a:pPr marL="514350" indent="-514350">
              <a:buFont typeface="+mj-lt"/>
              <a:buAutoNum type="arabicPeriod"/>
            </a:pPr>
            <a:r>
              <a:rPr lang="en-US" dirty="0"/>
              <a:t>Support Vector Classifier</a:t>
            </a:r>
          </a:p>
          <a:p>
            <a:pPr marL="514350" indent="-514350">
              <a:buFont typeface="+mj-lt"/>
              <a:buAutoNum type="arabicPeriod"/>
            </a:pPr>
            <a:r>
              <a:rPr lang="en-US" dirty="0"/>
              <a:t>Gradient Boosting Classifier</a:t>
            </a:r>
          </a:p>
          <a:p>
            <a:pPr marL="514350" indent="-514350">
              <a:buFont typeface="+mj-lt"/>
              <a:buAutoNum type="arabicPeriod"/>
            </a:pPr>
            <a:endParaRPr lang="en-US" dirty="0"/>
          </a:p>
          <a:p>
            <a:endParaRPr lang="en-IN" dirty="0"/>
          </a:p>
        </p:txBody>
      </p:sp>
      <p:pic>
        <p:nvPicPr>
          <p:cNvPr id="2050" name="Picture 2" descr="4 must-have components for a successful content strategy | Allee Creative">
            <a:extLst>
              <a:ext uri="{FF2B5EF4-FFF2-40B4-BE49-F238E27FC236}">
                <a16:creationId xmlns:a16="http://schemas.microsoft.com/office/drawing/2014/main" id="{06D547F7-EBF2-464D-8B23-A922D1FBF4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502" y="200025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33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8BC40D-61D6-48D6-84D5-936AE97EC711}"/>
              </a:ext>
            </a:extLst>
          </p:cNvPr>
          <p:cNvSpPr>
            <a:spLocks noGrp="1"/>
          </p:cNvSpPr>
          <p:nvPr>
            <p:ph type="title"/>
          </p:nvPr>
        </p:nvSpPr>
        <p:spPr>
          <a:xfrm>
            <a:off x="1703864" y="573313"/>
            <a:ext cx="8784265" cy="761926"/>
          </a:xfrm>
        </p:spPr>
        <p:txBody>
          <a:bodyPr/>
          <a:lstStyle/>
          <a:p>
            <a:r>
              <a:rPr lang="en-US" b="1" dirty="0">
                <a:solidFill>
                  <a:srgbClr val="C00000"/>
                </a:solidFill>
              </a:rPr>
              <a:t>MODEL PERFORMANCE COMPARISION</a:t>
            </a:r>
            <a:endParaRPr lang="en-IN" b="1" dirty="0">
              <a:solidFill>
                <a:srgbClr val="C00000"/>
              </a:solidFill>
            </a:endParaRPr>
          </a:p>
        </p:txBody>
      </p:sp>
      <p:sp>
        <p:nvSpPr>
          <p:cNvPr id="6" name="TextBox 5">
            <a:extLst>
              <a:ext uri="{FF2B5EF4-FFF2-40B4-BE49-F238E27FC236}">
                <a16:creationId xmlns:a16="http://schemas.microsoft.com/office/drawing/2014/main" id="{968BF1B9-2AAA-4951-B816-65B3E31E9CA5}"/>
              </a:ext>
            </a:extLst>
          </p:cNvPr>
          <p:cNvSpPr txBox="1"/>
          <p:nvPr/>
        </p:nvSpPr>
        <p:spPr>
          <a:xfrm>
            <a:off x="2923952" y="1203309"/>
            <a:ext cx="4881529" cy="461665"/>
          </a:xfrm>
          <a:prstGeom prst="rect">
            <a:avLst/>
          </a:prstGeom>
          <a:noFill/>
        </p:spPr>
        <p:txBody>
          <a:bodyPr wrap="none" rtlCol="0">
            <a:spAutoFit/>
          </a:bodyPr>
          <a:lstStyle/>
          <a:p>
            <a:r>
              <a:rPr lang="en-US" sz="2400" dirty="0"/>
              <a:t>Evaluation matrices for all the models</a:t>
            </a:r>
            <a:endParaRPr lang="en-IN" sz="2400" dirty="0"/>
          </a:p>
        </p:txBody>
      </p:sp>
      <p:pic>
        <p:nvPicPr>
          <p:cNvPr id="2" name="Picture 1">
            <a:extLst>
              <a:ext uri="{FF2B5EF4-FFF2-40B4-BE49-F238E27FC236}">
                <a16:creationId xmlns:a16="http://schemas.microsoft.com/office/drawing/2014/main" id="{BF2EF56F-D58C-4DC4-AA80-3C5D75E975E1}"/>
              </a:ext>
            </a:extLst>
          </p:cNvPr>
          <p:cNvPicPr>
            <a:picLocks noChangeAspect="1"/>
          </p:cNvPicPr>
          <p:nvPr/>
        </p:nvPicPr>
        <p:blipFill>
          <a:blip r:embed="rId2"/>
          <a:stretch>
            <a:fillRect/>
          </a:stretch>
        </p:blipFill>
        <p:spPr>
          <a:xfrm>
            <a:off x="3424560" y="4343159"/>
            <a:ext cx="8347758" cy="23420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56EE4204-42AD-4ACE-A27A-E06EB33E9BF4}"/>
              </a:ext>
            </a:extLst>
          </p:cNvPr>
          <p:cNvPicPr>
            <a:picLocks noChangeAspect="1"/>
          </p:cNvPicPr>
          <p:nvPr/>
        </p:nvPicPr>
        <p:blipFill>
          <a:blip r:embed="rId3"/>
          <a:stretch>
            <a:fillRect/>
          </a:stretch>
        </p:blipFill>
        <p:spPr>
          <a:xfrm>
            <a:off x="3423684" y="1902245"/>
            <a:ext cx="8348634" cy="23420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Arrow: Right 6">
            <a:extLst>
              <a:ext uri="{FF2B5EF4-FFF2-40B4-BE49-F238E27FC236}">
                <a16:creationId xmlns:a16="http://schemas.microsoft.com/office/drawing/2014/main" id="{EBB9A151-797D-4D04-AFDD-39BB73203FE3}"/>
              </a:ext>
            </a:extLst>
          </p:cNvPr>
          <p:cNvSpPr/>
          <p:nvPr/>
        </p:nvSpPr>
        <p:spPr>
          <a:xfrm>
            <a:off x="616687" y="2647947"/>
            <a:ext cx="2307265" cy="850605"/>
          </a:xfrm>
          <a:prstGeom prst="rightArrow">
            <a:avLst/>
          </a:prstGeom>
          <a:noFill/>
          <a:ln w="28575">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Training Scores</a:t>
            </a:r>
            <a:endParaRPr lang="en-IN" dirty="0"/>
          </a:p>
        </p:txBody>
      </p:sp>
      <p:sp>
        <p:nvSpPr>
          <p:cNvPr id="9" name="Arrow: Right 8">
            <a:extLst>
              <a:ext uri="{FF2B5EF4-FFF2-40B4-BE49-F238E27FC236}">
                <a16:creationId xmlns:a16="http://schemas.microsoft.com/office/drawing/2014/main" id="{C6082F06-03AD-4BF8-8C58-2114464C30D0}"/>
              </a:ext>
            </a:extLst>
          </p:cNvPr>
          <p:cNvSpPr/>
          <p:nvPr/>
        </p:nvSpPr>
        <p:spPr>
          <a:xfrm>
            <a:off x="616688" y="5088861"/>
            <a:ext cx="2307265" cy="850605"/>
          </a:xfrm>
          <a:prstGeom prst="rightArrow">
            <a:avLst/>
          </a:prstGeom>
          <a:noFill/>
          <a:ln w="28575">
            <a:solidFill>
              <a:srgbClr val="C0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Testing Scores</a:t>
            </a:r>
            <a:endParaRPr lang="en-IN" dirty="0"/>
          </a:p>
        </p:txBody>
      </p:sp>
    </p:spTree>
    <p:extLst>
      <p:ext uri="{BB962C8B-B14F-4D97-AF65-F5344CB8AC3E}">
        <p14:creationId xmlns:p14="http://schemas.microsoft.com/office/powerpoint/2010/main" val="3436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5C8B6C-2A05-48A4-AB4B-79A24FF7F743}"/>
              </a:ext>
            </a:extLst>
          </p:cNvPr>
          <p:cNvSpPr txBox="1"/>
          <p:nvPr/>
        </p:nvSpPr>
        <p:spPr>
          <a:xfrm>
            <a:off x="2390498" y="382788"/>
            <a:ext cx="6977616" cy="584775"/>
          </a:xfrm>
          <a:prstGeom prst="rect">
            <a:avLst/>
          </a:prstGeom>
          <a:noFill/>
        </p:spPr>
        <p:txBody>
          <a:bodyPr wrap="none" rtlCol="0">
            <a:spAutoFit/>
          </a:bodyPr>
          <a:lstStyle/>
          <a:p>
            <a:r>
              <a:rPr lang="en-US" sz="3200" b="1" dirty="0">
                <a:solidFill>
                  <a:srgbClr val="C00000"/>
                </a:solidFill>
              </a:rPr>
              <a:t>Confusion matrices of all training model</a:t>
            </a:r>
            <a:endParaRPr lang="en-IN" sz="3200" b="1" dirty="0">
              <a:solidFill>
                <a:srgbClr val="C00000"/>
              </a:solidFill>
            </a:endParaRPr>
          </a:p>
        </p:txBody>
      </p:sp>
      <p:pic>
        <p:nvPicPr>
          <p:cNvPr id="2056" name="Picture 8">
            <a:extLst>
              <a:ext uri="{FF2B5EF4-FFF2-40B4-BE49-F238E27FC236}">
                <a16:creationId xmlns:a16="http://schemas.microsoft.com/office/drawing/2014/main" id="{CE55E63D-9F71-4B95-B130-4DC668F76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52" y="1580117"/>
            <a:ext cx="3189304" cy="23393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489F069-F34A-4F4F-A2ED-03B072A198B5}"/>
              </a:ext>
            </a:extLst>
          </p:cNvPr>
          <p:cNvSpPr txBox="1"/>
          <p:nvPr/>
        </p:nvSpPr>
        <p:spPr>
          <a:xfrm>
            <a:off x="1750735" y="1050004"/>
            <a:ext cx="412292" cy="369332"/>
          </a:xfrm>
          <a:prstGeom prst="rect">
            <a:avLst/>
          </a:prstGeom>
          <a:noFill/>
        </p:spPr>
        <p:txBody>
          <a:bodyPr wrap="none" rtlCol="0">
            <a:spAutoFit/>
          </a:bodyPr>
          <a:lstStyle/>
          <a:p>
            <a:r>
              <a:rPr lang="en-US" b="1" dirty="0">
                <a:solidFill>
                  <a:srgbClr val="C00000"/>
                </a:solidFill>
              </a:rPr>
              <a:t>LR</a:t>
            </a:r>
            <a:endParaRPr lang="en-IN" b="1" dirty="0">
              <a:solidFill>
                <a:srgbClr val="C00000"/>
              </a:solidFill>
            </a:endParaRPr>
          </a:p>
        </p:txBody>
      </p:sp>
      <p:pic>
        <p:nvPicPr>
          <p:cNvPr id="2058" name="Picture 10">
            <a:extLst>
              <a:ext uri="{FF2B5EF4-FFF2-40B4-BE49-F238E27FC236}">
                <a16:creationId xmlns:a16="http://schemas.microsoft.com/office/drawing/2014/main" id="{40F99A31-C48F-4C13-8A0E-B1F095E52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348" y="1580117"/>
            <a:ext cx="3189304" cy="233938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3B2FF9C-814A-4377-8759-E66D3225218F}"/>
              </a:ext>
            </a:extLst>
          </p:cNvPr>
          <p:cNvSpPr txBox="1"/>
          <p:nvPr/>
        </p:nvSpPr>
        <p:spPr>
          <a:xfrm>
            <a:off x="5683708" y="1050004"/>
            <a:ext cx="441083" cy="369332"/>
          </a:xfrm>
          <a:prstGeom prst="rect">
            <a:avLst/>
          </a:prstGeom>
          <a:noFill/>
        </p:spPr>
        <p:txBody>
          <a:bodyPr wrap="none" rtlCol="0">
            <a:spAutoFit/>
          </a:bodyPr>
          <a:lstStyle/>
          <a:p>
            <a:r>
              <a:rPr lang="en-US" b="1" dirty="0">
                <a:solidFill>
                  <a:srgbClr val="C00000"/>
                </a:solidFill>
              </a:rPr>
              <a:t>DT</a:t>
            </a:r>
            <a:endParaRPr lang="en-IN" b="1" dirty="0">
              <a:solidFill>
                <a:srgbClr val="C00000"/>
              </a:solidFill>
            </a:endParaRPr>
          </a:p>
        </p:txBody>
      </p:sp>
      <p:pic>
        <p:nvPicPr>
          <p:cNvPr id="2060" name="Picture 12">
            <a:extLst>
              <a:ext uri="{FF2B5EF4-FFF2-40B4-BE49-F238E27FC236}">
                <a16:creationId xmlns:a16="http://schemas.microsoft.com/office/drawing/2014/main" id="{7BDE7B5A-EDE3-4483-B4A7-919C531B7D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9344" y="1580117"/>
            <a:ext cx="3189304" cy="233938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EDB008A-B085-46C8-9115-02BE4FB1C551}"/>
              </a:ext>
            </a:extLst>
          </p:cNvPr>
          <p:cNvSpPr txBox="1"/>
          <p:nvPr/>
        </p:nvSpPr>
        <p:spPr>
          <a:xfrm>
            <a:off x="9978770" y="1050004"/>
            <a:ext cx="615874" cy="369332"/>
          </a:xfrm>
          <a:prstGeom prst="rect">
            <a:avLst/>
          </a:prstGeom>
          <a:noFill/>
        </p:spPr>
        <p:txBody>
          <a:bodyPr wrap="none" rtlCol="0">
            <a:spAutoFit/>
          </a:bodyPr>
          <a:lstStyle/>
          <a:p>
            <a:r>
              <a:rPr lang="en-US" b="1" dirty="0">
                <a:solidFill>
                  <a:srgbClr val="C00000"/>
                </a:solidFill>
              </a:rPr>
              <a:t>KNN</a:t>
            </a:r>
            <a:endParaRPr lang="en-IN" b="1" dirty="0">
              <a:solidFill>
                <a:srgbClr val="C00000"/>
              </a:solidFill>
            </a:endParaRPr>
          </a:p>
        </p:txBody>
      </p:sp>
      <p:pic>
        <p:nvPicPr>
          <p:cNvPr id="2062" name="Picture 14">
            <a:extLst>
              <a:ext uri="{FF2B5EF4-FFF2-40B4-BE49-F238E27FC236}">
                <a16:creationId xmlns:a16="http://schemas.microsoft.com/office/drawing/2014/main" id="{CF1484B6-D35B-4CDE-93B1-8C237F3A1D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229" y="4453638"/>
            <a:ext cx="3189304" cy="233938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468315E-81DC-41EA-BD19-F79D5D620758}"/>
              </a:ext>
            </a:extLst>
          </p:cNvPr>
          <p:cNvSpPr txBox="1"/>
          <p:nvPr/>
        </p:nvSpPr>
        <p:spPr>
          <a:xfrm>
            <a:off x="1544589" y="4080282"/>
            <a:ext cx="420308" cy="369332"/>
          </a:xfrm>
          <a:prstGeom prst="rect">
            <a:avLst/>
          </a:prstGeom>
          <a:noFill/>
        </p:spPr>
        <p:txBody>
          <a:bodyPr wrap="none" rtlCol="0">
            <a:spAutoFit/>
          </a:bodyPr>
          <a:lstStyle/>
          <a:p>
            <a:r>
              <a:rPr lang="en-US" b="1" dirty="0">
                <a:solidFill>
                  <a:srgbClr val="C00000"/>
                </a:solidFill>
              </a:rPr>
              <a:t>RF</a:t>
            </a:r>
            <a:endParaRPr lang="en-IN" b="1" dirty="0">
              <a:solidFill>
                <a:srgbClr val="C00000"/>
              </a:solidFill>
            </a:endParaRPr>
          </a:p>
        </p:txBody>
      </p:sp>
      <p:pic>
        <p:nvPicPr>
          <p:cNvPr id="2064" name="Picture 16">
            <a:extLst>
              <a:ext uri="{FF2B5EF4-FFF2-40B4-BE49-F238E27FC236}">
                <a16:creationId xmlns:a16="http://schemas.microsoft.com/office/drawing/2014/main" id="{ED250B35-CFD6-4E85-8F10-D6617A3770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1348" y="4453638"/>
            <a:ext cx="3189304" cy="233938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414F504-DDF2-42C4-A2D2-8E0E4988E073}"/>
              </a:ext>
            </a:extLst>
          </p:cNvPr>
          <p:cNvSpPr txBox="1"/>
          <p:nvPr/>
        </p:nvSpPr>
        <p:spPr>
          <a:xfrm>
            <a:off x="5683708" y="4080282"/>
            <a:ext cx="545662" cy="369332"/>
          </a:xfrm>
          <a:prstGeom prst="rect">
            <a:avLst/>
          </a:prstGeom>
          <a:noFill/>
        </p:spPr>
        <p:txBody>
          <a:bodyPr wrap="none" rtlCol="0">
            <a:spAutoFit/>
          </a:bodyPr>
          <a:lstStyle/>
          <a:p>
            <a:r>
              <a:rPr lang="en-US" b="1" dirty="0">
                <a:solidFill>
                  <a:srgbClr val="C00000"/>
                </a:solidFill>
              </a:rPr>
              <a:t>SVC</a:t>
            </a:r>
            <a:endParaRPr lang="en-IN" b="1" dirty="0">
              <a:solidFill>
                <a:srgbClr val="C00000"/>
              </a:solidFill>
            </a:endParaRPr>
          </a:p>
        </p:txBody>
      </p:sp>
      <p:pic>
        <p:nvPicPr>
          <p:cNvPr id="2066" name="Picture 18">
            <a:extLst>
              <a:ext uri="{FF2B5EF4-FFF2-40B4-BE49-F238E27FC236}">
                <a16:creationId xmlns:a16="http://schemas.microsoft.com/office/drawing/2014/main" id="{6D92D80A-515E-43B8-9EE8-FA06929854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0466" y="4449614"/>
            <a:ext cx="3189305" cy="233938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97FB0C3-A8E9-4D1A-8D2D-7B1625F1561D}"/>
              </a:ext>
            </a:extLst>
          </p:cNvPr>
          <p:cNvSpPr txBox="1"/>
          <p:nvPr/>
        </p:nvSpPr>
        <p:spPr>
          <a:xfrm>
            <a:off x="9978770" y="4080282"/>
            <a:ext cx="461986" cy="369332"/>
          </a:xfrm>
          <a:prstGeom prst="rect">
            <a:avLst/>
          </a:prstGeom>
          <a:noFill/>
        </p:spPr>
        <p:txBody>
          <a:bodyPr wrap="none" rtlCol="0">
            <a:spAutoFit/>
          </a:bodyPr>
          <a:lstStyle/>
          <a:p>
            <a:r>
              <a:rPr lang="en-US" b="1" dirty="0">
                <a:solidFill>
                  <a:srgbClr val="C00000"/>
                </a:solidFill>
              </a:rPr>
              <a:t>GB</a:t>
            </a:r>
            <a:endParaRPr lang="en-IN" b="1" dirty="0">
              <a:solidFill>
                <a:srgbClr val="C00000"/>
              </a:solidFill>
            </a:endParaRPr>
          </a:p>
        </p:txBody>
      </p:sp>
    </p:spTree>
    <p:extLst>
      <p:ext uri="{BB962C8B-B14F-4D97-AF65-F5344CB8AC3E}">
        <p14:creationId xmlns:p14="http://schemas.microsoft.com/office/powerpoint/2010/main" val="2179644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CDC705-E19B-47AE-ABBB-399654F48A3A}"/>
              </a:ext>
            </a:extLst>
          </p:cNvPr>
          <p:cNvSpPr txBox="1"/>
          <p:nvPr/>
        </p:nvSpPr>
        <p:spPr>
          <a:xfrm>
            <a:off x="3149520" y="240531"/>
            <a:ext cx="5892960" cy="461665"/>
          </a:xfrm>
          <a:prstGeom prst="rect">
            <a:avLst/>
          </a:prstGeom>
          <a:noFill/>
        </p:spPr>
        <p:txBody>
          <a:bodyPr wrap="none" rtlCol="0">
            <a:spAutoFit/>
          </a:bodyPr>
          <a:lstStyle/>
          <a:p>
            <a:r>
              <a:rPr lang="en-US" sz="2400" b="1" dirty="0">
                <a:solidFill>
                  <a:srgbClr val="C00000"/>
                </a:solidFill>
              </a:rPr>
              <a:t>Recall score for all the corresponding models</a:t>
            </a:r>
            <a:endParaRPr lang="en-IN" sz="2400" b="1" dirty="0">
              <a:solidFill>
                <a:srgbClr val="C00000"/>
              </a:solidFill>
            </a:endParaRPr>
          </a:p>
        </p:txBody>
      </p:sp>
      <p:pic>
        <p:nvPicPr>
          <p:cNvPr id="1026" name="Picture 2">
            <a:extLst>
              <a:ext uri="{FF2B5EF4-FFF2-40B4-BE49-F238E27FC236}">
                <a16:creationId xmlns:a16="http://schemas.microsoft.com/office/drawing/2014/main" id="{1028B9BD-0AC5-494D-AA37-FA891DCC2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144" y="975290"/>
            <a:ext cx="7537819" cy="52837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693FD0D-93FA-4074-8C33-A3A136D004EF}"/>
              </a:ext>
            </a:extLst>
          </p:cNvPr>
          <p:cNvSpPr txBox="1"/>
          <p:nvPr/>
        </p:nvSpPr>
        <p:spPr>
          <a:xfrm>
            <a:off x="422423" y="2136338"/>
            <a:ext cx="3763925"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this classification problem there is a high cost for the bank when a default credit card is predicted as non-default, since no actions can be taken. Thus, we will give </a:t>
            </a:r>
            <a:r>
              <a:rPr lang="en-US" b="1" dirty="0">
                <a:solidFill>
                  <a:srgbClr val="C00000"/>
                </a:solidFill>
              </a:rPr>
              <a:t>recall</a:t>
            </a:r>
            <a:r>
              <a:rPr lang="en-US" dirty="0"/>
              <a:t> more importance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Here we find </a:t>
            </a:r>
            <a:r>
              <a:rPr lang="en-US" b="1" dirty="0">
                <a:solidFill>
                  <a:srgbClr val="C00000"/>
                </a:solidFill>
              </a:rPr>
              <a:t>SVC Model </a:t>
            </a:r>
            <a:r>
              <a:rPr lang="en-US" dirty="0"/>
              <a:t>as best performer in our case</a:t>
            </a:r>
          </a:p>
        </p:txBody>
      </p:sp>
    </p:spTree>
    <p:extLst>
      <p:ext uri="{BB962C8B-B14F-4D97-AF65-F5344CB8AC3E}">
        <p14:creationId xmlns:p14="http://schemas.microsoft.com/office/powerpoint/2010/main" val="3655326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C793-F14F-4DEE-863A-2BD555BC1289}"/>
              </a:ext>
            </a:extLst>
          </p:cNvPr>
          <p:cNvSpPr>
            <a:spLocks noGrp="1"/>
          </p:cNvSpPr>
          <p:nvPr>
            <p:ph type="title"/>
          </p:nvPr>
        </p:nvSpPr>
        <p:spPr>
          <a:xfrm>
            <a:off x="838200" y="365126"/>
            <a:ext cx="4818321" cy="708762"/>
          </a:xfrm>
        </p:spPr>
        <p:txBody>
          <a:bodyPr>
            <a:normAutofit/>
          </a:bodyPr>
          <a:lstStyle/>
          <a:p>
            <a:r>
              <a:rPr lang="en-US" b="1" dirty="0">
                <a:solidFill>
                  <a:srgbClr val="C00000"/>
                </a:solidFill>
              </a:rPr>
              <a:t>MODEL VALIDATION</a:t>
            </a:r>
            <a:endParaRPr lang="en-IN" b="1" dirty="0">
              <a:solidFill>
                <a:srgbClr val="C00000"/>
              </a:solidFill>
            </a:endParaRPr>
          </a:p>
        </p:txBody>
      </p:sp>
      <p:sp>
        <p:nvSpPr>
          <p:cNvPr id="3" name="Content Placeholder 2">
            <a:extLst>
              <a:ext uri="{FF2B5EF4-FFF2-40B4-BE49-F238E27FC236}">
                <a16:creationId xmlns:a16="http://schemas.microsoft.com/office/drawing/2014/main" id="{9D042DB6-573B-490D-87A4-FD77C391D39B}"/>
              </a:ext>
            </a:extLst>
          </p:cNvPr>
          <p:cNvSpPr>
            <a:spLocks noGrp="1"/>
          </p:cNvSpPr>
          <p:nvPr>
            <p:ph idx="1"/>
          </p:nvPr>
        </p:nvSpPr>
        <p:spPr>
          <a:xfrm>
            <a:off x="731874" y="1527913"/>
            <a:ext cx="10515600" cy="4351338"/>
          </a:xfrm>
        </p:spPr>
        <p:txBody>
          <a:bodyPr/>
          <a:lstStyle/>
          <a:p>
            <a:r>
              <a:rPr lang="en-US" dirty="0"/>
              <a:t>By observing Evaluation matrices for all the models-</a:t>
            </a:r>
          </a:p>
          <a:p>
            <a:pPr lvl="1" algn="just">
              <a:buFont typeface="Wingdings" panose="05000000000000000000" pitchFamily="2" charset="2"/>
              <a:buChar char="q"/>
            </a:pPr>
            <a:endParaRPr lang="en-US" dirty="0"/>
          </a:p>
          <a:p>
            <a:pPr lvl="1" algn="just">
              <a:buFont typeface="Wingdings" panose="05000000000000000000" pitchFamily="2" charset="2"/>
              <a:buChar char="q"/>
            </a:pPr>
            <a:r>
              <a:rPr lang="en-US" dirty="0"/>
              <a:t>Logistic  Regression model scores very bad as compared to others</a:t>
            </a:r>
          </a:p>
          <a:p>
            <a:pPr marL="457200" lvl="1" indent="0" algn="just">
              <a:buNone/>
            </a:pPr>
            <a:endParaRPr lang="en-US" dirty="0"/>
          </a:p>
          <a:p>
            <a:pPr lvl="1" algn="just">
              <a:buFont typeface="Wingdings" panose="05000000000000000000" pitchFamily="2" charset="2"/>
              <a:buChar char="q"/>
            </a:pPr>
            <a:r>
              <a:rPr lang="en-US" dirty="0"/>
              <a:t>Decision Trees, KNN, Random Forest and Gradient boosting are quite good with linear models and gives better accuracy, but looking at the scores this models are over fitting and we can’t conclude w.r.t. accuracy.</a:t>
            </a:r>
          </a:p>
          <a:p>
            <a:pPr lvl="1" algn="just">
              <a:buFont typeface="Wingdings" panose="05000000000000000000" pitchFamily="2" charset="2"/>
              <a:buChar char="q"/>
            </a:pPr>
            <a:endParaRPr lang="en-US" dirty="0"/>
          </a:p>
          <a:p>
            <a:pPr lvl="1">
              <a:buFont typeface="Wingdings" panose="05000000000000000000" pitchFamily="2" charset="2"/>
              <a:buChar char="q"/>
            </a:pPr>
            <a:r>
              <a:rPr lang="en-US" dirty="0"/>
              <a:t>SVC Model are not so good with accuracy, but they are best with its recall score and that is what we wanted, so we will go with it.</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marL="0" indent="0">
              <a:buNone/>
            </a:pPr>
            <a:endParaRPr lang="en-IN" dirty="0"/>
          </a:p>
        </p:txBody>
      </p:sp>
      <p:pic>
        <p:nvPicPr>
          <p:cNvPr id="4098" name="Picture 2" descr="3d Small People Installation Check Marks Stock Illustration 139982089 |  Shutterstock">
            <a:extLst>
              <a:ext uri="{FF2B5EF4-FFF2-40B4-BE49-F238E27FC236}">
                <a16:creationId xmlns:a16="http://schemas.microsoft.com/office/drawing/2014/main" id="{49F19ACE-18E4-4A00-AFB0-1F674E061E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71"/>
          <a:stretch/>
        </p:blipFill>
        <p:spPr bwMode="auto">
          <a:xfrm>
            <a:off x="10587092" y="978749"/>
            <a:ext cx="1320763" cy="176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542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5842-A4B9-4A9F-87FF-1DD8F90F742B}"/>
              </a:ext>
            </a:extLst>
          </p:cNvPr>
          <p:cNvSpPr>
            <a:spLocks noGrp="1"/>
          </p:cNvSpPr>
          <p:nvPr>
            <p:ph type="title"/>
          </p:nvPr>
        </p:nvSpPr>
        <p:spPr/>
        <p:txBody>
          <a:bodyPr/>
          <a:lstStyle/>
          <a:p>
            <a:r>
              <a:rPr lang="en-US" b="1" dirty="0">
                <a:solidFill>
                  <a:srgbClr val="C00000"/>
                </a:solidFill>
              </a:rPr>
              <a:t>MODEL EXPLAINABILITY</a:t>
            </a:r>
            <a:endParaRPr lang="en-IN" b="1" dirty="0">
              <a:solidFill>
                <a:srgbClr val="C00000"/>
              </a:solidFill>
            </a:endParaRPr>
          </a:p>
        </p:txBody>
      </p:sp>
      <p:sp>
        <p:nvSpPr>
          <p:cNvPr id="5" name="TextBox 4">
            <a:extLst>
              <a:ext uri="{FF2B5EF4-FFF2-40B4-BE49-F238E27FC236}">
                <a16:creationId xmlns:a16="http://schemas.microsoft.com/office/drawing/2014/main" id="{1F2FFBF7-E5E2-4EEE-ABA1-55BF7F0BCC88}"/>
              </a:ext>
            </a:extLst>
          </p:cNvPr>
          <p:cNvSpPr txBox="1"/>
          <p:nvPr/>
        </p:nvSpPr>
        <p:spPr>
          <a:xfrm>
            <a:off x="4314069" y="5292546"/>
            <a:ext cx="3563861" cy="1200329"/>
          </a:xfrm>
          <a:prstGeom prst="rect">
            <a:avLst/>
          </a:prstGeom>
          <a:noFill/>
        </p:spPr>
        <p:txBody>
          <a:bodyPr wrap="none" rtlCol="0">
            <a:spAutoFit/>
          </a:bodyPr>
          <a:lstStyle/>
          <a:p>
            <a:r>
              <a:rPr lang="en-US" dirty="0"/>
              <a:t>For a data point in SVC, we got-</a:t>
            </a:r>
          </a:p>
          <a:p>
            <a:endParaRPr lang="en-US" dirty="0"/>
          </a:p>
          <a:p>
            <a:pPr marL="285750" indent="-285750">
              <a:buFont typeface="Wingdings" panose="05000000000000000000" pitchFamily="2" charset="2"/>
              <a:buChar char="q"/>
            </a:pPr>
            <a:r>
              <a:rPr lang="en-US" dirty="0"/>
              <a:t>Non -Defaulter probability – 0.34</a:t>
            </a:r>
          </a:p>
          <a:p>
            <a:pPr marL="285750" indent="-285750">
              <a:buFont typeface="Wingdings" panose="05000000000000000000" pitchFamily="2" charset="2"/>
              <a:buChar char="q"/>
            </a:pPr>
            <a:r>
              <a:rPr lang="en-US" dirty="0"/>
              <a:t>Defaulter probability – 0.66</a:t>
            </a:r>
            <a:endParaRPr lang="en-IN" dirty="0"/>
          </a:p>
        </p:txBody>
      </p:sp>
      <p:pic>
        <p:nvPicPr>
          <p:cNvPr id="4" name="Picture 3">
            <a:extLst>
              <a:ext uri="{FF2B5EF4-FFF2-40B4-BE49-F238E27FC236}">
                <a16:creationId xmlns:a16="http://schemas.microsoft.com/office/drawing/2014/main" id="{6357C149-BA90-49A1-8E21-306468BC68C8}"/>
              </a:ext>
            </a:extLst>
          </p:cNvPr>
          <p:cNvPicPr>
            <a:picLocks noChangeAspect="1"/>
          </p:cNvPicPr>
          <p:nvPr/>
        </p:nvPicPr>
        <p:blipFill rotWithShape="1">
          <a:blip r:embed="rId2"/>
          <a:srcRect r="22471"/>
          <a:stretch/>
        </p:blipFill>
        <p:spPr>
          <a:xfrm>
            <a:off x="-1" y="2254103"/>
            <a:ext cx="12089219" cy="2594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74F8E3ED-B5CB-4B68-B8ED-48EB3DE27F1F}"/>
              </a:ext>
            </a:extLst>
          </p:cNvPr>
          <p:cNvSpPr txBox="1"/>
          <p:nvPr/>
        </p:nvSpPr>
        <p:spPr>
          <a:xfrm>
            <a:off x="838200" y="1641736"/>
            <a:ext cx="1471878" cy="369332"/>
          </a:xfrm>
          <a:prstGeom prst="rect">
            <a:avLst/>
          </a:prstGeom>
          <a:noFill/>
        </p:spPr>
        <p:txBody>
          <a:bodyPr wrap="none" rtlCol="0">
            <a:spAutoFit/>
          </a:bodyPr>
          <a:lstStyle/>
          <a:p>
            <a:r>
              <a:rPr lang="en-US" b="1" dirty="0"/>
              <a:t>1. Using LIME</a:t>
            </a:r>
            <a:endParaRPr lang="en-IN" b="1" dirty="0"/>
          </a:p>
        </p:txBody>
      </p:sp>
    </p:spTree>
    <p:extLst>
      <p:ext uri="{BB962C8B-B14F-4D97-AF65-F5344CB8AC3E}">
        <p14:creationId xmlns:p14="http://schemas.microsoft.com/office/powerpoint/2010/main" val="168735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Content Writing - Marketing Tool, Content Writing Tips &amp; Content Writing  Services">
            <a:extLst>
              <a:ext uri="{FF2B5EF4-FFF2-40B4-BE49-F238E27FC236}">
                <a16:creationId xmlns:a16="http://schemas.microsoft.com/office/drawing/2014/main" id="{6040D56A-020F-4D13-9EBF-C99497939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378995" y="1166517"/>
            <a:ext cx="4582633" cy="53263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17BF39-2B88-47AC-BF43-AF839CB89854}"/>
              </a:ext>
            </a:extLst>
          </p:cNvPr>
          <p:cNvSpPr>
            <a:spLocks noGrp="1"/>
          </p:cNvSpPr>
          <p:nvPr>
            <p:ph type="title"/>
          </p:nvPr>
        </p:nvSpPr>
        <p:spPr/>
        <p:txBody>
          <a:bodyPr/>
          <a:lstStyle/>
          <a:p>
            <a:r>
              <a:rPr lang="en-US" b="1" dirty="0">
                <a:solidFill>
                  <a:srgbClr val="C00000"/>
                </a:solidFill>
              </a:rPr>
              <a:t>CONTENT</a:t>
            </a:r>
            <a:endParaRPr lang="en-IN" b="1" dirty="0">
              <a:solidFill>
                <a:srgbClr val="C00000"/>
              </a:solidFill>
            </a:endParaRPr>
          </a:p>
        </p:txBody>
      </p:sp>
      <p:sp>
        <p:nvSpPr>
          <p:cNvPr id="3" name="Content Placeholder 2">
            <a:extLst>
              <a:ext uri="{FF2B5EF4-FFF2-40B4-BE49-F238E27FC236}">
                <a16:creationId xmlns:a16="http://schemas.microsoft.com/office/drawing/2014/main" id="{755DD413-7767-489A-B672-F3F5F229E302}"/>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400" dirty="0"/>
              <a:t>PROBLEM STATEMENT</a:t>
            </a:r>
          </a:p>
          <a:p>
            <a:pPr>
              <a:buFont typeface="Wingdings" panose="05000000000000000000" pitchFamily="2" charset="2"/>
              <a:buChar char="Ø"/>
            </a:pPr>
            <a:r>
              <a:rPr lang="en-US" sz="2400" dirty="0"/>
              <a:t>METHODOLOGY</a:t>
            </a:r>
          </a:p>
          <a:p>
            <a:pPr>
              <a:buFont typeface="Wingdings" panose="05000000000000000000" pitchFamily="2" charset="2"/>
              <a:buChar char="Ø"/>
            </a:pPr>
            <a:r>
              <a:rPr lang="en-US" sz="2400" dirty="0"/>
              <a:t>INTRODUCTION OF PROJECT</a:t>
            </a:r>
          </a:p>
          <a:p>
            <a:pPr>
              <a:buFont typeface="Wingdings" panose="05000000000000000000" pitchFamily="2" charset="2"/>
              <a:buChar char="Ø"/>
            </a:pPr>
            <a:r>
              <a:rPr lang="en-US" sz="2400" dirty="0"/>
              <a:t>DATA DESCRIPTION</a:t>
            </a:r>
          </a:p>
          <a:p>
            <a:pPr>
              <a:buFont typeface="Wingdings" panose="05000000000000000000" pitchFamily="2" charset="2"/>
              <a:buChar char="Ø"/>
            </a:pPr>
            <a:r>
              <a:rPr lang="en-US" sz="2400" dirty="0"/>
              <a:t>EDA</a:t>
            </a:r>
          </a:p>
          <a:p>
            <a:pPr>
              <a:buFont typeface="Wingdings" panose="05000000000000000000" pitchFamily="2" charset="2"/>
              <a:buChar char="Ø"/>
            </a:pPr>
            <a:r>
              <a:rPr lang="en-US" sz="2400" dirty="0"/>
              <a:t>FITTING VARIOUS MODEL</a:t>
            </a:r>
          </a:p>
          <a:p>
            <a:pPr>
              <a:buFont typeface="Wingdings" panose="05000000000000000000" pitchFamily="2" charset="2"/>
              <a:buChar char="Ø"/>
            </a:pPr>
            <a:r>
              <a:rPr lang="en-US" sz="2400" dirty="0"/>
              <a:t>MODEL PERFORMANCE COMPARISION</a:t>
            </a:r>
          </a:p>
          <a:p>
            <a:pPr>
              <a:buFont typeface="Wingdings" panose="05000000000000000000" pitchFamily="2" charset="2"/>
              <a:buChar char="Ø"/>
            </a:pPr>
            <a:r>
              <a:rPr lang="en-US" sz="2400" dirty="0"/>
              <a:t>MODEL VALIDATION</a:t>
            </a:r>
          </a:p>
          <a:p>
            <a:pPr>
              <a:buFont typeface="Wingdings" panose="05000000000000000000" pitchFamily="2" charset="2"/>
              <a:buChar char="Ø"/>
            </a:pPr>
            <a:r>
              <a:rPr lang="en-US" sz="2400" dirty="0"/>
              <a:t>MODEL EXPLAINABILITY</a:t>
            </a:r>
          </a:p>
          <a:p>
            <a:pPr>
              <a:buFont typeface="Wingdings" panose="05000000000000000000" pitchFamily="2" charset="2"/>
              <a:buChar char="Ø"/>
            </a:pPr>
            <a:r>
              <a:rPr lang="en-US" sz="2400" dirty="0"/>
              <a:t>CONCLUSION</a:t>
            </a:r>
          </a:p>
        </p:txBody>
      </p:sp>
    </p:spTree>
    <p:extLst>
      <p:ext uri="{BB962C8B-B14F-4D97-AF65-F5344CB8AC3E}">
        <p14:creationId xmlns:p14="http://schemas.microsoft.com/office/powerpoint/2010/main" val="3108806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3B1790-D871-4513-B37D-A011BD1E6F77}"/>
              </a:ext>
            </a:extLst>
          </p:cNvPr>
          <p:cNvSpPr txBox="1"/>
          <p:nvPr/>
        </p:nvSpPr>
        <p:spPr>
          <a:xfrm>
            <a:off x="1625008" y="1747837"/>
            <a:ext cx="1386918" cy="369332"/>
          </a:xfrm>
          <a:prstGeom prst="rect">
            <a:avLst/>
          </a:prstGeom>
          <a:noFill/>
        </p:spPr>
        <p:txBody>
          <a:bodyPr wrap="none" rtlCol="0">
            <a:spAutoFit/>
          </a:bodyPr>
          <a:lstStyle/>
          <a:p>
            <a:r>
              <a:rPr lang="en-US" b="1" dirty="0"/>
              <a:t>2. Using ELI5</a:t>
            </a:r>
            <a:endParaRPr lang="en-IN" b="1" dirty="0"/>
          </a:p>
        </p:txBody>
      </p:sp>
      <p:pic>
        <p:nvPicPr>
          <p:cNvPr id="5" name="Picture 4">
            <a:extLst>
              <a:ext uri="{FF2B5EF4-FFF2-40B4-BE49-F238E27FC236}">
                <a16:creationId xmlns:a16="http://schemas.microsoft.com/office/drawing/2014/main" id="{505E7D62-30F8-46D5-9AB1-6495B416DF50}"/>
              </a:ext>
            </a:extLst>
          </p:cNvPr>
          <p:cNvPicPr>
            <a:picLocks noChangeAspect="1"/>
          </p:cNvPicPr>
          <p:nvPr/>
        </p:nvPicPr>
        <p:blipFill>
          <a:blip r:embed="rId2"/>
          <a:stretch>
            <a:fillRect/>
          </a:stretch>
        </p:blipFill>
        <p:spPr>
          <a:xfrm>
            <a:off x="4788722" y="1747837"/>
            <a:ext cx="4207197" cy="4355251"/>
          </a:xfrm>
          <a:prstGeom prst="rect">
            <a:avLst/>
          </a:prstGeom>
        </p:spPr>
      </p:pic>
      <p:sp>
        <p:nvSpPr>
          <p:cNvPr id="6" name="TextBox 5">
            <a:extLst>
              <a:ext uri="{FF2B5EF4-FFF2-40B4-BE49-F238E27FC236}">
                <a16:creationId xmlns:a16="http://schemas.microsoft.com/office/drawing/2014/main" id="{86E4B217-358B-4A09-8F6C-CF173C2942CA}"/>
              </a:ext>
            </a:extLst>
          </p:cNvPr>
          <p:cNvSpPr txBox="1"/>
          <p:nvPr/>
        </p:nvSpPr>
        <p:spPr>
          <a:xfrm>
            <a:off x="505735" y="3002132"/>
            <a:ext cx="3625463" cy="120032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By using ELI5, for a particular data point, we got some of the best feature with its corresponding values</a:t>
            </a:r>
            <a:endParaRPr lang="en-IN" dirty="0"/>
          </a:p>
        </p:txBody>
      </p:sp>
    </p:spTree>
    <p:extLst>
      <p:ext uri="{BB962C8B-B14F-4D97-AF65-F5344CB8AC3E}">
        <p14:creationId xmlns:p14="http://schemas.microsoft.com/office/powerpoint/2010/main" val="270173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CBD14A0-09D8-4994-A01D-4F378222310F}"/>
              </a:ext>
            </a:extLst>
          </p:cNvPr>
          <p:cNvSpPr txBox="1"/>
          <p:nvPr/>
        </p:nvSpPr>
        <p:spPr>
          <a:xfrm>
            <a:off x="2795417" y="667045"/>
            <a:ext cx="6601166" cy="461665"/>
          </a:xfrm>
          <a:prstGeom prst="rect">
            <a:avLst/>
          </a:prstGeom>
          <a:noFill/>
        </p:spPr>
        <p:txBody>
          <a:bodyPr wrap="none" rtlCol="0">
            <a:spAutoFit/>
          </a:bodyPr>
          <a:lstStyle/>
          <a:p>
            <a:r>
              <a:rPr lang="en-US" sz="2400" b="1" dirty="0">
                <a:solidFill>
                  <a:srgbClr val="C00000"/>
                </a:solidFill>
              </a:rPr>
              <a:t>Top features which helping to make our prediction</a:t>
            </a:r>
            <a:endParaRPr lang="en-IN" sz="2400" b="1" dirty="0">
              <a:solidFill>
                <a:srgbClr val="C00000"/>
              </a:solidFill>
            </a:endParaRPr>
          </a:p>
        </p:txBody>
      </p:sp>
      <p:pic>
        <p:nvPicPr>
          <p:cNvPr id="2050" name="Picture 2">
            <a:extLst>
              <a:ext uri="{FF2B5EF4-FFF2-40B4-BE49-F238E27FC236}">
                <a16:creationId xmlns:a16="http://schemas.microsoft.com/office/drawing/2014/main" id="{24907200-450E-480D-AB82-44424E137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371" y="2029171"/>
            <a:ext cx="6122912" cy="41617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1E963C5-30B9-41A5-90D6-1DD484157854}"/>
              </a:ext>
            </a:extLst>
          </p:cNvPr>
          <p:cNvSpPr txBox="1"/>
          <p:nvPr/>
        </p:nvSpPr>
        <p:spPr>
          <a:xfrm>
            <a:off x="1020726" y="2902688"/>
            <a:ext cx="4082902" cy="120032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Apart from Gender of Customer, transaction of last months and limit balance are the top features for prediction</a:t>
            </a:r>
            <a:endParaRPr lang="en-IN" dirty="0"/>
          </a:p>
        </p:txBody>
      </p:sp>
    </p:spTree>
    <p:extLst>
      <p:ext uri="{BB962C8B-B14F-4D97-AF65-F5344CB8AC3E}">
        <p14:creationId xmlns:p14="http://schemas.microsoft.com/office/powerpoint/2010/main" val="886206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B3C2-70F3-47E1-A85E-DB31EE8A757E}"/>
              </a:ext>
            </a:extLst>
          </p:cNvPr>
          <p:cNvSpPr>
            <a:spLocks noGrp="1"/>
          </p:cNvSpPr>
          <p:nvPr>
            <p:ph type="title"/>
          </p:nvPr>
        </p:nvSpPr>
        <p:spPr/>
        <p:txBody>
          <a:bodyPr/>
          <a:lstStyle/>
          <a:p>
            <a:r>
              <a:rPr lang="en-US" b="1" dirty="0">
                <a:solidFill>
                  <a:srgbClr val="C00000"/>
                </a:solidFill>
              </a:rPr>
              <a:t>CONCLUSION</a:t>
            </a:r>
            <a:endParaRPr lang="en-IN" b="1" dirty="0">
              <a:solidFill>
                <a:srgbClr val="C00000"/>
              </a:solidFill>
            </a:endParaRPr>
          </a:p>
        </p:txBody>
      </p:sp>
      <p:sp>
        <p:nvSpPr>
          <p:cNvPr id="3" name="Content Placeholder 2">
            <a:extLst>
              <a:ext uri="{FF2B5EF4-FFF2-40B4-BE49-F238E27FC236}">
                <a16:creationId xmlns:a16="http://schemas.microsoft.com/office/drawing/2014/main" id="{FEA9303E-6D0F-4F2E-B775-A61F68A122C0}"/>
              </a:ext>
            </a:extLst>
          </p:cNvPr>
          <p:cNvSpPr>
            <a:spLocks noGrp="1"/>
          </p:cNvSpPr>
          <p:nvPr>
            <p:ph idx="1"/>
          </p:nvPr>
        </p:nvSpPr>
        <p:spPr/>
        <p:txBody>
          <a:bodyPr/>
          <a:lstStyle/>
          <a:p>
            <a:pPr algn="just">
              <a:buFont typeface="Wingdings" panose="05000000000000000000" pitchFamily="2" charset="2"/>
              <a:buChar char="q"/>
            </a:pPr>
            <a:r>
              <a:rPr lang="en-US" dirty="0"/>
              <a:t>From the previous slides we got some evident that SVC will perform better among all the models for the </a:t>
            </a:r>
            <a:r>
              <a:rPr lang="en-IN" dirty="0"/>
              <a:t>Credit Card Default Prediction, since the recall score was best for this model.</a:t>
            </a:r>
          </a:p>
          <a:p>
            <a:pPr>
              <a:buFont typeface="Wingdings" panose="05000000000000000000" pitchFamily="2" charset="2"/>
              <a:buChar char="q"/>
            </a:pPr>
            <a:endParaRPr lang="en-US" dirty="0"/>
          </a:p>
          <a:p>
            <a:pPr algn="just">
              <a:buFont typeface="Wingdings" panose="05000000000000000000" pitchFamily="2" charset="2"/>
              <a:buChar char="q"/>
            </a:pPr>
            <a:r>
              <a:rPr lang="en-IN" dirty="0"/>
              <a:t>Limit balance and previous last months bills are the features contributes heavily to predict our target variable.</a:t>
            </a:r>
          </a:p>
          <a:p>
            <a:endParaRPr lang="en-US" dirty="0"/>
          </a:p>
          <a:p>
            <a:endParaRPr lang="en-IN" dirty="0"/>
          </a:p>
        </p:txBody>
      </p:sp>
      <p:pic>
        <p:nvPicPr>
          <p:cNvPr id="5122" name="Picture 2" descr="3d Cute People - Performance Stock Illustration - Illustration of concept,  goal: 42777679">
            <a:extLst>
              <a:ext uri="{FF2B5EF4-FFF2-40B4-BE49-F238E27FC236}">
                <a16:creationId xmlns:a16="http://schemas.microsoft.com/office/drawing/2014/main" id="{FB4BA0FF-427E-4A81-97BC-A2CCF4488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693" y="4286693"/>
            <a:ext cx="2571307" cy="257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397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d man cloth banner thank you ilustración de Stock | Adobe Stock">
            <a:extLst>
              <a:ext uri="{FF2B5EF4-FFF2-40B4-BE49-F238E27FC236}">
                <a16:creationId xmlns:a16="http://schemas.microsoft.com/office/drawing/2014/main" id="{BFC39A82-EE33-401A-9C7A-6D0728C5E4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67"/>
          <a:stretch/>
        </p:blipFill>
        <p:spPr bwMode="auto">
          <a:xfrm>
            <a:off x="2594345" y="0"/>
            <a:ext cx="655851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6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D8D7-084B-4CD2-8CBD-7DC4BF0A4AF7}"/>
              </a:ext>
            </a:extLst>
          </p:cNvPr>
          <p:cNvSpPr>
            <a:spLocks noGrp="1"/>
          </p:cNvSpPr>
          <p:nvPr>
            <p:ph type="title"/>
          </p:nvPr>
        </p:nvSpPr>
        <p:spPr/>
        <p:txBody>
          <a:bodyPr/>
          <a:lstStyle/>
          <a:p>
            <a:r>
              <a:rPr lang="en-US" b="1" dirty="0">
                <a:solidFill>
                  <a:srgbClr val="C00000"/>
                </a:solidFill>
              </a:rPr>
              <a:t>PROBLEM STATEMENT</a:t>
            </a:r>
            <a:endParaRPr lang="en-IN" b="1" dirty="0">
              <a:solidFill>
                <a:srgbClr val="C00000"/>
              </a:solidFill>
            </a:endParaRPr>
          </a:p>
        </p:txBody>
      </p:sp>
      <p:sp>
        <p:nvSpPr>
          <p:cNvPr id="3" name="Content Placeholder 2">
            <a:extLst>
              <a:ext uri="{FF2B5EF4-FFF2-40B4-BE49-F238E27FC236}">
                <a16:creationId xmlns:a16="http://schemas.microsoft.com/office/drawing/2014/main" id="{7376B879-40EF-4C03-80BB-DE019E576639}"/>
              </a:ext>
            </a:extLst>
          </p:cNvPr>
          <p:cNvSpPr>
            <a:spLocks noGrp="1"/>
          </p:cNvSpPr>
          <p:nvPr>
            <p:ph idx="1"/>
          </p:nvPr>
        </p:nvSpPr>
        <p:spPr>
          <a:xfrm>
            <a:off x="838200" y="1825625"/>
            <a:ext cx="10515600" cy="2055259"/>
          </a:xfrm>
        </p:spPr>
        <p:txBody>
          <a:bodyPr/>
          <a:lstStyle/>
          <a:p>
            <a:r>
              <a:rPr lang="en-US" dirty="0"/>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p:txBody>
      </p:sp>
      <p:pic>
        <p:nvPicPr>
          <p:cNvPr id="7" name="Picture 2" descr="Soft Skills&quot; vs &quot;Technical&quot; problem solving. Whats the difference? - Altis  - AU">
            <a:extLst>
              <a:ext uri="{FF2B5EF4-FFF2-40B4-BE49-F238E27FC236}">
                <a16:creationId xmlns:a16="http://schemas.microsoft.com/office/drawing/2014/main" id="{F9151265-C677-4102-9DCB-6F6384A56B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56" t="13077" r="17964" b="59266"/>
          <a:stretch/>
        </p:blipFill>
        <p:spPr bwMode="auto">
          <a:xfrm>
            <a:off x="2381693" y="4646428"/>
            <a:ext cx="6879265" cy="1616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75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AA33-1C56-44FD-8CAD-6A54DCE1B8F0}"/>
              </a:ext>
            </a:extLst>
          </p:cNvPr>
          <p:cNvSpPr>
            <a:spLocks noGrp="1"/>
          </p:cNvSpPr>
          <p:nvPr>
            <p:ph type="title"/>
          </p:nvPr>
        </p:nvSpPr>
        <p:spPr>
          <a:xfrm>
            <a:off x="838200" y="365125"/>
            <a:ext cx="10515600" cy="1155331"/>
          </a:xfrm>
        </p:spPr>
        <p:txBody>
          <a:bodyPr/>
          <a:lstStyle/>
          <a:p>
            <a:r>
              <a:rPr lang="en-US" b="1" dirty="0">
                <a:solidFill>
                  <a:srgbClr val="C00000"/>
                </a:solidFill>
              </a:rPr>
              <a:t>METHODOLOGY</a:t>
            </a:r>
            <a:endParaRPr lang="en-IN" b="1" dirty="0">
              <a:solidFill>
                <a:srgbClr val="C00000"/>
              </a:solidFill>
            </a:endParaRPr>
          </a:p>
        </p:txBody>
      </p:sp>
      <p:graphicFrame>
        <p:nvGraphicFramePr>
          <p:cNvPr id="4" name="Diagram 3">
            <a:extLst>
              <a:ext uri="{FF2B5EF4-FFF2-40B4-BE49-F238E27FC236}">
                <a16:creationId xmlns:a16="http://schemas.microsoft.com/office/drawing/2014/main" id="{AFDA1DF3-6685-48AA-AD39-316898DE565C}"/>
              </a:ext>
            </a:extLst>
          </p:cNvPr>
          <p:cNvGraphicFramePr/>
          <p:nvPr>
            <p:extLst>
              <p:ext uri="{D42A27DB-BD31-4B8C-83A1-F6EECF244321}">
                <p14:modId xmlns:p14="http://schemas.microsoft.com/office/powerpoint/2010/main" val="210693568"/>
              </p:ext>
            </p:extLst>
          </p:nvPr>
        </p:nvGraphicFramePr>
        <p:xfrm>
          <a:off x="519224" y="1346717"/>
          <a:ext cx="11431771" cy="5146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65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E038D-09BE-4646-8935-8513309CAC76}"/>
              </a:ext>
            </a:extLst>
          </p:cNvPr>
          <p:cNvSpPr>
            <a:spLocks noGrp="1"/>
          </p:cNvSpPr>
          <p:nvPr>
            <p:ph type="title"/>
          </p:nvPr>
        </p:nvSpPr>
        <p:spPr/>
        <p:txBody>
          <a:bodyPr/>
          <a:lstStyle/>
          <a:p>
            <a:r>
              <a:rPr lang="en-US" b="1" dirty="0">
                <a:solidFill>
                  <a:srgbClr val="C00000"/>
                </a:solidFill>
              </a:rPr>
              <a:t>INTRODUCTION</a:t>
            </a:r>
            <a:endParaRPr lang="en-IN" b="1" dirty="0">
              <a:solidFill>
                <a:srgbClr val="C00000"/>
              </a:solidFill>
            </a:endParaRPr>
          </a:p>
        </p:txBody>
      </p:sp>
      <p:sp>
        <p:nvSpPr>
          <p:cNvPr id="3" name="Content Placeholder 2">
            <a:extLst>
              <a:ext uri="{FF2B5EF4-FFF2-40B4-BE49-F238E27FC236}">
                <a16:creationId xmlns:a16="http://schemas.microsoft.com/office/drawing/2014/main" id="{17BB10E9-E170-4B2C-B80F-BC3B5C936727}"/>
              </a:ext>
            </a:extLst>
          </p:cNvPr>
          <p:cNvSpPr>
            <a:spLocks noGrp="1"/>
          </p:cNvSpPr>
          <p:nvPr>
            <p:ph idx="1"/>
          </p:nvPr>
        </p:nvSpPr>
        <p:spPr/>
        <p:txBody>
          <a:bodyPr/>
          <a:lstStyle/>
          <a:p>
            <a:pPr marL="0" indent="0" algn="just">
              <a:buNone/>
            </a:pPr>
            <a:r>
              <a:rPr lang="en-US" dirty="0"/>
              <a:t>The basic idea of this capstone project is to use the Supervised Machine Learning - Classification to predict  customers default payments in Taiwan. Here we have previous 6 month transaction bills and statements as our major information to classify defaulter.</a:t>
            </a:r>
          </a:p>
          <a:p>
            <a:pPr marL="0" indent="0" algn="just">
              <a:buNone/>
            </a:pPr>
            <a:r>
              <a:rPr lang="en-US" dirty="0"/>
              <a:t>Based on these features we will be predicting our target variable i.e. credit card defaulters. By using concepts like model validation, we will came to know which features are important and how much they contribute to our target variable.</a:t>
            </a:r>
          </a:p>
          <a:p>
            <a:pPr marL="0" indent="0" algn="just">
              <a:buNone/>
            </a:pPr>
            <a:endParaRPr lang="en-IN" dirty="0"/>
          </a:p>
        </p:txBody>
      </p:sp>
    </p:spTree>
    <p:extLst>
      <p:ext uri="{BB962C8B-B14F-4D97-AF65-F5344CB8AC3E}">
        <p14:creationId xmlns:p14="http://schemas.microsoft.com/office/powerpoint/2010/main" val="229359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5C67-9176-4D5E-B77D-DDF3EA5BCFDB}"/>
              </a:ext>
            </a:extLst>
          </p:cNvPr>
          <p:cNvSpPr>
            <a:spLocks noGrp="1"/>
          </p:cNvSpPr>
          <p:nvPr>
            <p:ph type="title"/>
          </p:nvPr>
        </p:nvSpPr>
        <p:spPr/>
        <p:txBody>
          <a:bodyPr/>
          <a:lstStyle/>
          <a:p>
            <a:r>
              <a:rPr lang="en-US" b="1" dirty="0">
                <a:solidFill>
                  <a:srgbClr val="C00000"/>
                </a:solidFill>
              </a:rPr>
              <a:t>DATA DESCRIPTION</a:t>
            </a:r>
            <a:endParaRPr lang="en-IN" b="1" dirty="0">
              <a:solidFill>
                <a:srgbClr val="C00000"/>
              </a:solidFill>
            </a:endParaRPr>
          </a:p>
        </p:txBody>
      </p:sp>
      <p:sp>
        <p:nvSpPr>
          <p:cNvPr id="3" name="Content Placeholder 2">
            <a:extLst>
              <a:ext uri="{FF2B5EF4-FFF2-40B4-BE49-F238E27FC236}">
                <a16:creationId xmlns:a16="http://schemas.microsoft.com/office/drawing/2014/main" id="{6F03DAAB-0574-4011-B18E-26A57587DDED}"/>
              </a:ext>
            </a:extLst>
          </p:cNvPr>
          <p:cNvSpPr>
            <a:spLocks noGrp="1"/>
          </p:cNvSpPr>
          <p:nvPr>
            <p:ph idx="1"/>
          </p:nvPr>
        </p:nvSpPr>
        <p:spPr>
          <a:xfrm>
            <a:off x="838200" y="1690688"/>
            <a:ext cx="10515600" cy="4710112"/>
          </a:xfrm>
        </p:spPr>
        <p:txBody>
          <a:bodyPr>
            <a:normAutofit fontScale="55000" lnSpcReduction="20000"/>
          </a:bodyPr>
          <a:lstStyle/>
          <a:p>
            <a:r>
              <a:rPr lang="en-US" sz="3200" b="1" i="1" dirty="0"/>
              <a:t>ID: ID of each client</a:t>
            </a:r>
            <a:endParaRPr lang="en-US" sz="3200" dirty="0"/>
          </a:p>
          <a:p>
            <a:r>
              <a:rPr lang="en-US" sz="3200" b="1" i="1" dirty="0"/>
              <a:t>LIMIT_BAL: Amount of given credit in NT dollars (includes individual and family/supplementary credit)</a:t>
            </a:r>
            <a:endParaRPr lang="en-US" sz="3200" dirty="0"/>
          </a:p>
          <a:p>
            <a:r>
              <a:rPr lang="en-US" sz="3200" b="1" i="1" dirty="0"/>
              <a:t>SEX: Gender (1 = male, 2 = female)</a:t>
            </a:r>
            <a:endParaRPr lang="en-US" sz="3200" dirty="0"/>
          </a:p>
          <a:p>
            <a:r>
              <a:rPr lang="en-US" sz="3200" b="1" i="1" dirty="0"/>
              <a:t>EDUCATION: (1 = graduate school, 2 = university, 3 = high school, 0,4,5,6 = others)</a:t>
            </a:r>
            <a:endParaRPr lang="en-US" sz="3200" dirty="0"/>
          </a:p>
          <a:p>
            <a:r>
              <a:rPr lang="en-US" sz="3200" b="1" i="1" dirty="0"/>
              <a:t>MARRIAGE: Marital status (1 = married, 2 = single, 3 = others)</a:t>
            </a:r>
            <a:endParaRPr lang="en-US" sz="3200" dirty="0"/>
          </a:p>
          <a:p>
            <a:r>
              <a:rPr lang="en-US" sz="3200" b="1" i="1" dirty="0"/>
              <a:t>AGE: Age in years</a:t>
            </a:r>
            <a:endParaRPr lang="en-US" sz="3200" dirty="0"/>
          </a:p>
          <a:p>
            <a:r>
              <a:rPr lang="en-US" sz="3200" b="1" dirty="0"/>
              <a:t>Scale for PAY_0 to PAY_6</a:t>
            </a:r>
            <a:r>
              <a:rPr lang="en-US" sz="3200" dirty="0"/>
              <a:t> :</a:t>
            </a:r>
          </a:p>
          <a:p>
            <a:pPr marL="0" indent="0">
              <a:buNone/>
            </a:pPr>
            <a:r>
              <a:rPr lang="en-US" sz="3200" b="1" i="1" dirty="0"/>
              <a:t>	(-2 = No consumption, -1 = paid in full, 0 = use of revolving credit (paid minimum only), </a:t>
            </a:r>
          </a:p>
          <a:p>
            <a:pPr marL="0" indent="0">
              <a:buNone/>
            </a:pPr>
            <a:r>
              <a:rPr lang="en-US" sz="3200" b="1" i="1" dirty="0"/>
              <a:t>	1 = payment delay for one month, 2 = payment delay for two months, </a:t>
            </a:r>
          </a:p>
          <a:p>
            <a:pPr marL="0" indent="0">
              <a:buNone/>
            </a:pPr>
            <a:r>
              <a:rPr lang="en-US" sz="3200" b="1" i="1" dirty="0"/>
              <a:t>	... 8 = payment delay for eight months, 9 = payment delay for nine months and above</a:t>
            </a:r>
            <a:r>
              <a:rPr lang="en-US" sz="3200" dirty="0"/>
              <a:t>)</a:t>
            </a:r>
          </a:p>
          <a:p>
            <a:r>
              <a:rPr lang="en-US" sz="3200" b="1" i="1" dirty="0"/>
              <a:t>PAY_0 to PAY_6: Repayment status in (September, 2005), (August, 2005)…..(April, 2005)</a:t>
            </a:r>
            <a:endParaRPr lang="en-US" sz="3200" dirty="0"/>
          </a:p>
          <a:p>
            <a:r>
              <a:rPr lang="en-US" sz="3200" b="1" i="1" dirty="0"/>
              <a:t>BILL_AMT1 to BILL_AMT6: Amount of bill statement in (September, 2005), (August, 2005)…..(April, 2005)</a:t>
            </a:r>
            <a:endParaRPr lang="en-US" sz="3200" dirty="0"/>
          </a:p>
          <a:p>
            <a:r>
              <a:rPr lang="en-US" sz="3200" b="1" i="1" dirty="0"/>
              <a:t>PAY_AMT1 to PAY_AMT6: Amount of previous payment in (September, 2005), (August, 2005)…..(April, 2005)</a:t>
            </a:r>
            <a:endParaRPr lang="en-US" sz="3200" dirty="0"/>
          </a:p>
          <a:p>
            <a:r>
              <a:rPr lang="en-US" sz="3200" b="1" i="1" dirty="0"/>
              <a:t>Default payment next month: Default payment (1=yes, 0=no)</a:t>
            </a:r>
            <a:endParaRPr lang="en-US" sz="3200" dirty="0"/>
          </a:p>
          <a:p>
            <a:endParaRPr lang="en-US" sz="3200" dirty="0"/>
          </a:p>
        </p:txBody>
      </p:sp>
    </p:spTree>
    <p:extLst>
      <p:ext uri="{BB962C8B-B14F-4D97-AF65-F5344CB8AC3E}">
        <p14:creationId xmlns:p14="http://schemas.microsoft.com/office/powerpoint/2010/main" val="154471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580B-A0C5-4BB8-99F7-700BAB65476D}"/>
              </a:ext>
            </a:extLst>
          </p:cNvPr>
          <p:cNvSpPr>
            <a:spLocks noGrp="1"/>
          </p:cNvSpPr>
          <p:nvPr>
            <p:ph type="title"/>
          </p:nvPr>
        </p:nvSpPr>
        <p:spPr>
          <a:xfrm>
            <a:off x="361950" y="249237"/>
            <a:ext cx="1447800" cy="1325563"/>
          </a:xfrm>
        </p:spPr>
        <p:txBody>
          <a:bodyPr/>
          <a:lstStyle/>
          <a:p>
            <a:r>
              <a:rPr lang="en-US" b="1" dirty="0">
                <a:solidFill>
                  <a:srgbClr val="C00000"/>
                </a:solidFill>
              </a:rPr>
              <a:t>EDA</a:t>
            </a:r>
            <a:endParaRPr lang="en-IN" b="1" dirty="0">
              <a:solidFill>
                <a:srgbClr val="C00000"/>
              </a:solidFill>
            </a:endParaRPr>
          </a:p>
        </p:txBody>
      </p:sp>
      <p:sp>
        <p:nvSpPr>
          <p:cNvPr id="4" name="TextBox 3">
            <a:extLst>
              <a:ext uri="{FF2B5EF4-FFF2-40B4-BE49-F238E27FC236}">
                <a16:creationId xmlns:a16="http://schemas.microsoft.com/office/drawing/2014/main" id="{19F95902-F11D-4A25-A50F-CEEA6FAF71E9}"/>
              </a:ext>
            </a:extLst>
          </p:cNvPr>
          <p:cNvSpPr txBox="1"/>
          <p:nvPr/>
        </p:nvSpPr>
        <p:spPr>
          <a:xfrm>
            <a:off x="4191000" y="1226173"/>
            <a:ext cx="3810000" cy="381000"/>
          </a:xfrm>
          <a:prstGeom prst="rect">
            <a:avLst/>
          </a:prstGeom>
          <a:noFill/>
        </p:spPr>
        <p:txBody>
          <a:bodyPr wrap="square" rtlCol="0">
            <a:spAutoFit/>
          </a:bodyPr>
          <a:lstStyle/>
          <a:p>
            <a:r>
              <a:rPr lang="en-US" b="1" dirty="0">
                <a:solidFill>
                  <a:srgbClr val="C00000"/>
                </a:solidFill>
              </a:rPr>
              <a:t>Data distribution of target variable </a:t>
            </a:r>
            <a:endParaRPr lang="en-IN" b="1" dirty="0">
              <a:solidFill>
                <a:srgbClr val="C00000"/>
              </a:solidFill>
            </a:endParaRPr>
          </a:p>
        </p:txBody>
      </p:sp>
      <p:pic>
        <p:nvPicPr>
          <p:cNvPr id="7" name="Picture 2">
            <a:extLst>
              <a:ext uri="{FF2B5EF4-FFF2-40B4-BE49-F238E27FC236}">
                <a16:creationId xmlns:a16="http://schemas.microsoft.com/office/drawing/2014/main" id="{E66D5447-A702-4D67-A5EF-A7CACABFB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1465" y="1996807"/>
            <a:ext cx="5943600" cy="40850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9D08EB2-66D0-4EB0-8FD2-911B4132C712}"/>
              </a:ext>
            </a:extLst>
          </p:cNvPr>
          <p:cNvSpPr txBox="1"/>
          <p:nvPr/>
        </p:nvSpPr>
        <p:spPr>
          <a:xfrm>
            <a:off x="361951" y="4039316"/>
            <a:ext cx="4709779" cy="1200329"/>
          </a:xfrm>
          <a:prstGeom prst="rect">
            <a:avLst/>
          </a:prstGeom>
          <a:noFill/>
        </p:spPr>
        <p:txBody>
          <a:bodyPr wrap="square" rtlCol="0">
            <a:spAutoFit/>
          </a:bodyPr>
          <a:lstStyle/>
          <a:p>
            <a:r>
              <a:rPr lang="en-US" sz="2400" b="1" dirty="0">
                <a:solidFill>
                  <a:srgbClr val="C00000"/>
                </a:solidFill>
              </a:rPr>
              <a:t>22% </a:t>
            </a:r>
            <a:r>
              <a:rPr lang="en-US" sz="2400" dirty="0"/>
              <a:t>of customers has default payment next month</a:t>
            </a:r>
          </a:p>
          <a:p>
            <a:endParaRPr lang="en-IN" sz="2400" dirty="0"/>
          </a:p>
        </p:txBody>
      </p:sp>
      <p:sp>
        <p:nvSpPr>
          <p:cNvPr id="10" name="TextBox 9">
            <a:extLst>
              <a:ext uri="{FF2B5EF4-FFF2-40B4-BE49-F238E27FC236}">
                <a16:creationId xmlns:a16="http://schemas.microsoft.com/office/drawing/2014/main" id="{0AAD3A90-455A-4F53-AC8D-4AC7001CABFC}"/>
              </a:ext>
            </a:extLst>
          </p:cNvPr>
          <p:cNvSpPr txBox="1"/>
          <p:nvPr/>
        </p:nvSpPr>
        <p:spPr>
          <a:xfrm>
            <a:off x="361950" y="2818685"/>
            <a:ext cx="3773350" cy="830997"/>
          </a:xfrm>
          <a:prstGeom prst="rect">
            <a:avLst/>
          </a:prstGeom>
          <a:noFill/>
        </p:spPr>
        <p:txBody>
          <a:bodyPr wrap="square" rtlCol="0">
            <a:spAutoFit/>
          </a:bodyPr>
          <a:lstStyle/>
          <a:p>
            <a:pPr marL="285750" indent="-285750">
              <a:buFont typeface="Wingdings" panose="05000000000000000000" pitchFamily="2" charset="2"/>
              <a:buChar char="q"/>
            </a:pPr>
            <a:r>
              <a:rPr lang="en-IN" sz="2400" dirty="0"/>
              <a:t>Non-Defaulter(0) -</a:t>
            </a:r>
            <a:r>
              <a:rPr lang="en-IN" sz="2400" b="1" dirty="0">
                <a:solidFill>
                  <a:srgbClr val="C00000"/>
                </a:solidFill>
              </a:rPr>
              <a:t>0.7788</a:t>
            </a:r>
            <a:r>
              <a:rPr lang="en-IN" sz="2400" dirty="0"/>
              <a:t> </a:t>
            </a:r>
          </a:p>
          <a:p>
            <a:pPr marL="285750" indent="-285750">
              <a:buFont typeface="Wingdings" panose="05000000000000000000" pitchFamily="2" charset="2"/>
              <a:buChar char="q"/>
            </a:pPr>
            <a:r>
              <a:rPr lang="en-IN" sz="2400" dirty="0"/>
              <a:t>Defaulter(1) - </a:t>
            </a:r>
            <a:r>
              <a:rPr lang="en-IN" sz="2400" b="1" dirty="0">
                <a:solidFill>
                  <a:srgbClr val="C00000"/>
                </a:solidFill>
              </a:rPr>
              <a:t>0.2212</a:t>
            </a:r>
          </a:p>
        </p:txBody>
      </p:sp>
    </p:spTree>
    <p:extLst>
      <p:ext uri="{BB962C8B-B14F-4D97-AF65-F5344CB8AC3E}">
        <p14:creationId xmlns:p14="http://schemas.microsoft.com/office/powerpoint/2010/main" val="407425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5BBD4C-18E6-4AF2-A9F5-AE71100DE650}"/>
              </a:ext>
            </a:extLst>
          </p:cNvPr>
          <p:cNvSpPr txBox="1">
            <a:spLocks/>
          </p:cNvSpPr>
          <p:nvPr/>
        </p:nvSpPr>
        <p:spPr>
          <a:xfrm>
            <a:off x="266700" y="18255"/>
            <a:ext cx="144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C00000"/>
                </a:solidFill>
              </a:rPr>
              <a:t>EDA</a:t>
            </a:r>
            <a:endParaRPr lang="en-IN" b="1" dirty="0">
              <a:solidFill>
                <a:srgbClr val="C00000"/>
              </a:solidFill>
            </a:endParaRPr>
          </a:p>
        </p:txBody>
      </p:sp>
      <p:sp>
        <p:nvSpPr>
          <p:cNvPr id="6" name="TextBox 5">
            <a:extLst>
              <a:ext uri="{FF2B5EF4-FFF2-40B4-BE49-F238E27FC236}">
                <a16:creationId xmlns:a16="http://schemas.microsoft.com/office/drawing/2014/main" id="{6748E8E2-0A75-4A21-A65F-AB12F3D3FDA7}"/>
              </a:ext>
            </a:extLst>
          </p:cNvPr>
          <p:cNvSpPr txBox="1"/>
          <p:nvPr/>
        </p:nvSpPr>
        <p:spPr>
          <a:xfrm>
            <a:off x="4170842" y="6024230"/>
            <a:ext cx="5427063" cy="646331"/>
          </a:xfrm>
          <a:prstGeom prst="rect">
            <a:avLst/>
          </a:prstGeom>
          <a:noFill/>
        </p:spPr>
        <p:txBody>
          <a:bodyPr wrap="none" rtlCol="0">
            <a:spAutoFit/>
          </a:bodyPr>
          <a:lstStyle/>
          <a:p>
            <a:pPr marL="285750" indent="-285750">
              <a:buFont typeface="Wingdings" panose="05000000000000000000" pitchFamily="2" charset="2"/>
              <a:buChar char="q"/>
            </a:pPr>
            <a:r>
              <a:rPr lang="en-US" dirty="0"/>
              <a:t>20 to 40 years customer are on average for defaulters</a:t>
            </a:r>
          </a:p>
          <a:p>
            <a:pPr marL="285750" indent="-285750">
              <a:buFont typeface="Wingdings" panose="05000000000000000000" pitchFamily="2" charset="2"/>
              <a:buChar char="q"/>
            </a:pPr>
            <a:r>
              <a:rPr lang="en-US" dirty="0"/>
              <a:t>Age above 60 years are almost defaulters</a:t>
            </a:r>
            <a:endParaRPr lang="en-IN" dirty="0"/>
          </a:p>
        </p:txBody>
      </p:sp>
      <p:pic>
        <p:nvPicPr>
          <p:cNvPr id="2060" name="Picture 12">
            <a:extLst>
              <a:ext uri="{FF2B5EF4-FFF2-40B4-BE49-F238E27FC236}">
                <a16:creationId xmlns:a16="http://schemas.microsoft.com/office/drawing/2014/main" id="{38BCE7EA-DC0D-45FB-85C5-5E968237D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143000"/>
            <a:ext cx="11201400" cy="48812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DA98E1A-6CF6-4AB3-AD73-A3C602D985F9}"/>
              </a:ext>
            </a:extLst>
          </p:cNvPr>
          <p:cNvSpPr txBox="1"/>
          <p:nvPr/>
        </p:nvSpPr>
        <p:spPr>
          <a:xfrm>
            <a:off x="4833257" y="643270"/>
            <a:ext cx="2525486" cy="381000"/>
          </a:xfrm>
          <a:prstGeom prst="rect">
            <a:avLst/>
          </a:prstGeom>
          <a:noFill/>
        </p:spPr>
        <p:txBody>
          <a:bodyPr wrap="square" rtlCol="0">
            <a:spAutoFit/>
          </a:bodyPr>
          <a:lstStyle/>
          <a:p>
            <a:r>
              <a:rPr lang="en-US" b="1" dirty="0">
                <a:solidFill>
                  <a:srgbClr val="C00000"/>
                </a:solidFill>
              </a:rPr>
              <a:t>Analysis on AGE feature </a:t>
            </a:r>
            <a:endParaRPr lang="en-IN" b="1" dirty="0">
              <a:solidFill>
                <a:srgbClr val="C00000"/>
              </a:solidFill>
            </a:endParaRPr>
          </a:p>
        </p:txBody>
      </p:sp>
    </p:spTree>
    <p:extLst>
      <p:ext uri="{BB962C8B-B14F-4D97-AF65-F5344CB8AC3E}">
        <p14:creationId xmlns:p14="http://schemas.microsoft.com/office/powerpoint/2010/main" val="183073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997B756-10D3-4D10-BD52-87664BBDBAC8}"/>
              </a:ext>
            </a:extLst>
          </p:cNvPr>
          <p:cNvSpPr txBox="1">
            <a:spLocks/>
          </p:cNvSpPr>
          <p:nvPr/>
        </p:nvSpPr>
        <p:spPr>
          <a:xfrm>
            <a:off x="66675" y="0"/>
            <a:ext cx="1447800" cy="9342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C00000"/>
                </a:solidFill>
              </a:rPr>
              <a:t>EDA</a:t>
            </a:r>
            <a:endParaRPr lang="en-IN" b="1" dirty="0">
              <a:solidFill>
                <a:srgbClr val="C00000"/>
              </a:solidFill>
            </a:endParaRPr>
          </a:p>
        </p:txBody>
      </p:sp>
      <p:sp>
        <p:nvSpPr>
          <p:cNvPr id="4" name="TextBox 3">
            <a:extLst>
              <a:ext uri="{FF2B5EF4-FFF2-40B4-BE49-F238E27FC236}">
                <a16:creationId xmlns:a16="http://schemas.microsoft.com/office/drawing/2014/main" id="{F10EA318-509B-4D04-8E0C-6E144CFEFF7C}"/>
              </a:ext>
            </a:extLst>
          </p:cNvPr>
          <p:cNvSpPr txBox="1"/>
          <p:nvPr/>
        </p:nvSpPr>
        <p:spPr>
          <a:xfrm>
            <a:off x="1672566" y="5813517"/>
            <a:ext cx="8438336" cy="369332"/>
          </a:xfrm>
          <a:prstGeom prst="rect">
            <a:avLst/>
          </a:prstGeom>
          <a:noFill/>
        </p:spPr>
        <p:txBody>
          <a:bodyPr wrap="none" rtlCol="0">
            <a:spAutoFit/>
          </a:bodyPr>
          <a:lstStyle/>
          <a:p>
            <a:pPr marL="285750" indent="-285750">
              <a:buFont typeface="Wingdings" panose="05000000000000000000" pitchFamily="2" charset="2"/>
              <a:buChar char="q"/>
            </a:pPr>
            <a:r>
              <a:rPr lang="en-US" dirty="0"/>
              <a:t>Customer which had education at University level has more user as well as defaulters</a:t>
            </a:r>
            <a:endParaRPr lang="en-IN" dirty="0"/>
          </a:p>
        </p:txBody>
      </p:sp>
      <p:pic>
        <p:nvPicPr>
          <p:cNvPr id="2" name="Picture 2">
            <a:extLst>
              <a:ext uri="{FF2B5EF4-FFF2-40B4-BE49-F238E27FC236}">
                <a16:creationId xmlns:a16="http://schemas.microsoft.com/office/drawing/2014/main" id="{A740BAC5-EF33-41B7-9930-1842FCCFB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959" y="1440889"/>
            <a:ext cx="4664149" cy="39762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EC6919-2BAF-43E4-B2C7-47CBDF873AF5}"/>
              </a:ext>
            </a:extLst>
          </p:cNvPr>
          <p:cNvSpPr txBox="1"/>
          <p:nvPr/>
        </p:nvSpPr>
        <p:spPr>
          <a:xfrm>
            <a:off x="66675" y="2727550"/>
            <a:ext cx="2079672" cy="1477328"/>
          </a:xfrm>
          <a:prstGeom prst="rect">
            <a:avLst/>
          </a:prstGeom>
          <a:noFill/>
        </p:spPr>
        <p:txBody>
          <a:bodyPr wrap="none" rtlCol="0">
            <a:spAutoFit/>
          </a:bodyPr>
          <a:lstStyle/>
          <a:p>
            <a:r>
              <a:rPr lang="en-US" b="1" dirty="0">
                <a:solidFill>
                  <a:srgbClr val="C00000"/>
                </a:solidFill>
              </a:rPr>
              <a:t>EDUCATION</a:t>
            </a:r>
          </a:p>
          <a:p>
            <a:pPr marL="342900" indent="-342900">
              <a:buFont typeface="+mj-lt"/>
              <a:buAutoNum type="arabicPeriod"/>
            </a:pPr>
            <a:r>
              <a:rPr lang="en-US" dirty="0"/>
              <a:t>Graduate School</a:t>
            </a:r>
          </a:p>
          <a:p>
            <a:pPr marL="342900" indent="-342900">
              <a:buFont typeface="+mj-lt"/>
              <a:buAutoNum type="arabicPeriod"/>
            </a:pPr>
            <a:r>
              <a:rPr lang="en-US" dirty="0"/>
              <a:t>University</a:t>
            </a:r>
          </a:p>
          <a:p>
            <a:pPr marL="342900" indent="-342900">
              <a:buFont typeface="+mj-lt"/>
              <a:buAutoNum type="arabicPeriod"/>
            </a:pPr>
            <a:r>
              <a:rPr lang="en-US" dirty="0"/>
              <a:t>Highschool</a:t>
            </a:r>
          </a:p>
          <a:p>
            <a:pPr marL="342900" indent="-342900">
              <a:buFont typeface="+mj-lt"/>
              <a:buAutoNum type="arabicPeriod"/>
            </a:pPr>
            <a:r>
              <a:rPr lang="en-US" dirty="0"/>
              <a:t>Others</a:t>
            </a:r>
          </a:p>
        </p:txBody>
      </p:sp>
      <p:pic>
        <p:nvPicPr>
          <p:cNvPr id="7" name="Picture 4">
            <a:extLst>
              <a:ext uri="{FF2B5EF4-FFF2-40B4-BE49-F238E27FC236}">
                <a16:creationId xmlns:a16="http://schemas.microsoft.com/office/drawing/2014/main" id="{0B55DC50-D930-4044-B694-C0526219F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3721" y="1371600"/>
            <a:ext cx="4868280" cy="418922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2141556-C501-4CF6-83F4-E2796AEFE32B}"/>
              </a:ext>
            </a:extLst>
          </p:cNvPr>
          <p:cNvSpPr txBox="1"/>
          <p:nvPr/>
        </p:nvSpPr>
        <p:spPr>
          <a:xfrm>
            <a:off x="4599845" y="640760"/>
            <a:ext cx="2992307" cy="369332"/>
          </a:xfrm>
          <a:prstGeom prst="rect">
            <a:avLst/>
          </a:prstGeom>
          <a:noFill/>
        </p:spPr>
        <p:txBody>
          <a:bodyPr wrap="square" rtlCol="0">
            <a:spAutoFit/>
          </a:bodyPr>
          <a:lstStyle/>
          <a:p>
            <a:r>
              <a:rPr lang="en-US" b="1" dirty="0">
                <a:solidFill>
                  <a:srgbClr val="C00000"/>
                </a:solidFill>
              </a:rPr>
              <a:t>Analysis on Education feature </a:t>
            </a:r>
            <a:endParaRPr lang="en-IN" b="1" dirty="0">
              <a:solidFill>
                <a:srgbClr val="C00000"/>
              </a:solidFill>
            </a:endParaRPr>
          </a:p>
        </p:txBody>
      </p:sp>
    </p:spTree>
    <p:extLst>
      <p:ext uri="{BB962C8B-B14F-4D97-AF65-F5344CB8AC3E}">
        <p14:creationId xmlns:p14="http://schemas.microsoft.com/office/powerpoint/2010/main" val="223354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970</Words>
  <Application>Microsoft Office PowerPoint</Application>
  <PresentationFormat>Widescreen</PresentationFormat>
  <Paragraphs>135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Capstone Project  (SUPERVISED ML – CLASSIFICATION)</vt:lpstr>
      <vt:lpstr>CONTENT</vt:lpstr>
      <vt:lpstr>PROBLEM STATEMENT</vt:lpstr>
      <vt:lpstr>METHODOLOGY</vt:lpstr>
      <vt:lpstr>INTRODUCTION</vt:lpstr>
      <vt:lpstr>DATA DESCRIPTION</vt:lpstr>
      <vt:lpstr>EDA</vt:lpstr>
      <vt:lpstr>PowerPoint Presentation</vt:lpstr>
      <vt:lpstr>PowerPoint Presentation</vt:lpstr>
      <vt:lpstr>PowerPoint Presentation</vt:lpstr>
      <vt:lpstr>PowerPoint Presentation</vt:lpstr>
      <vt:lpstr>PowerPoint Presentation</vt:lpstr>
      <vt:lpstr>PowerPoint Presentation</vt:lpstr>
      <vt:lpstr>FITTING VARIOUS MODEL</vt:lpstr>
      <vt:lpstr>MODEL PERFORMANCE COMPARISION</vt:lpstr>
      <vt:lpstr>PowerPoint Presentation</vt:lpstr>
      <vt:lpstr>PowerPoint Presentation</vt:lpstr>
      <vt:lpstr>MODEL VALIDATION</vt:lpstr>
      <vt:lpstr>MODEL EXPLAINABILITY</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sniperpoint</dc:creator>
  <cp:lastModifiedBy>sniperpoint</cp:lastModifiedBy>
  <cp:revision>55</cp:revision>
  <dcterms:created xsi:type="dcterms:W3CDTF">2022-10-19T07:17:35Z</dcterms:created>
  <dcterms:modified xsi:type="dcterms:W3CDTF">2022-10-29T18:26:55Z</dcterms:modified>
</cp:coreProperties>
</file>