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1"/>
  </p:notesMasterIdLst>
  <p:sldIdLst>
    <p:sldId id="258" r:id="rId2"/>
    <p:sldId id="264" r:id="rId3"/>
    <p:sldId id="270" r:id="rId4"/>
    <p:sldId id="272" r:id="rId5"/>
    <p:sldId id="257" r:id="rId6"/>
    <p:sldId id="259" r:id="rId7"/>
    <p:sldId id="261" r:id="rId8"/>
    <p:sldId id="263" r:id="rId9"/>
    <p:sldId id="265" r:id="rId10"/>
    <p:sldId id="266" r:id="rId11"/>
    <p:sldId id="273" r:id="rId12"/>
    <p:sldId id="267" r:id="rId13"/>
    <p:sldId id="274" r:id="rId14"/>
    <p:sldId id="275" r:id="rId15"/>
    <p:sldId id="276" r:id="rId16"/>
    <p:sldId id="277" r:id="rId17"/>
    <p:sldId id="278" r:id="rId18"/>
    <p:sldId id="279" r:id="rId19"/>
    <p:sldId id="280" r:id="rId20"/>
    <p:sldId id="281" r:id="rId21"/>
    <p:sldId id="282" r:id="rId22"/>
    <p:sldId id="283" r:id="rId23"/>
    <p:sldId id="285" r:id="rId24"/>
    <p:sldId id="286" r:id="rId25"/>
    <p:sldId id="287" r:id="rId26"/>
    <p:sldId id="284" r:id="rId27"/>
    <p:sldId id="288" r:id="rId28"/>
    <p:sldId id="289" r:id="rId29"/>
    <p:sldId id="2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70" autoAdjust="0"/>
  </p:normalViewPr>
  <p:slideViewPr>
    <p:cSldViewPr snapToGrid="0">
      <p:cViewPr varScale="1">
        <p:scale>
          <a:sx n="92" d="100"/>
          <a:sy n="92" d="100"/>
        </p:scale>
        <p:origin x="45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222A4-E397-480E-854C-5ACB7851833F}"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DA729-9447-4EEF-B3C6-EAB106290F15}" type="slidenum">
              <a:rPr lang="en-IN" smtClean="0"/>
              <a:t>‹#›</a:t>
            </a:fld>
            <a:endParaRPr lang="en-IN"/>
          </a:p>
        </p:txBody>
      </p:sp>
    </p:spTree>
    <p:extLst>
      <p:ext uri="{BB962C8B-B14F-4D97-AF65-F5344CB8AC3E}">
        <p14:creationId xmlns:p14="http://schemas.microsoft.com/office/powerpoint/2010/main" val="244412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E6DA729-9447-4EEF-B3C6-EAB106290F15}" type="slidenum">
              <a:rPr lang="en-IN" smtClean="0"/>
              <a:t>5</a:t>
            </a:fld>
            <a:endParaRPr lang="en-IN"/>
          </a:p>
        </p:txBody>
      </p:sp>
    </p:spTree>
    <p:extLst>
      <p:ext uri="{BB962C8B-B14F-4D97-AF65-F5344CB8AC3E}">
        <p14:creationId xmlns:p14="http://schemas.microsoft.com/office/powerpoint/2010/main" val="7002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E6DA729-9447-4EEF-B3C6-EAB106290F15}" type="slidenum">
              <a:rPr lang="en-IN" smtClean="0"/>
              <a:t>6</a:t>
            </a:fld>
            <a:endParaRPr lang="en-IN"/>
          </a:p>
        </p:txBody>
      </p:sp>
    </p:spTree>
    <p:extLst>
      <p:ext uri="{BB962C8B-B14F-4D97-AF65-F5344CB8AC3E}">
        <p14:creationId xmlns:p14="http://schemas.microsoft.com/office/powerpoint/2010/main" val="175988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E6DA729-9447-4EEF-B3C6-EAB106290F15}" type="slidenum">
              <a:rPr lang="en-IN" smtClean="0"/>
              <a:t>7</a:t>
            </a:fld>
            <a:endParaRPr lang="en-IN"/>
          </a:p>
        </p:txBody>
      </p:sp>
    </p:spTree>
    <p:extLst>
      <p:ext uri="{BB962C8B-B14F-4D97-AF65-F5344CB8AC3E}">
        <p14:creationId xmlns:p14="http://schemas.microsoft.com/office/powerpoint/2010/main" val="126092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458774-C07D-441E-9CAF-A08659F98B29}"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5269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75EE246-DA80-49EB-A6FF-2B28C47EC2C3}"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141171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53B790-2BEA-4039-8E30-5F615F7A49F5}"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293074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B19D20-6251-4FAC-9849-A0260BFA3C54}"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429394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2F8D9E-619B-4579-A7C0-F076CB057E46}" type="datetime1">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255502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CB45E9-12DB-4AC2-A4B4-C4FB7F5ED929}"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227612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89E417-3424-4BB9-8C5C-227F01795999}" type="datetime1">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269074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5258AD-252D-4EB3-83DC-8820B43E4060}" type="datetime1">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268033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98797-E26D-43C0-9576-379BFD3DCF1A}" type="datetime1">
              <a:rPr lang="en-IN" smtClean="0"/>
              <a:t>17-10-2024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411304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2A2E0-325F-475D-A3E0-0EA54933BC3A}"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90940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56781B-263D-404C-90F2-2B63CD9A8A77}" type="datetime1">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447D0E-0C0F-4BC0-ADB0-74873C3511CF}" type="slidenum">
              <a:rPr lang="en-IN" smtClean="0"/>
              <a:t>‹#›</a:t>
            </a:fld>
            <a:endParaRPr lang="en-IN"/>
          </a:p>
        </p:txBody>
      </p:sp>
    </p:spTree>
    <p:extLst>
      <p:ext uri="{BB962C8B-B14F-4D97-AF65-F5344CB8AC3E}">
        <p14:creationId xmlns:p14="http://schemas.microsoft.com/office/powerpoint/2010/main" val="27365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52325-687F-4068-A7C8-2399BC804494}" type="datetime1">
              <a:rPr lang="en-IN" smtClean="0"/>
              <a:t>17-10-2024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47D0E-0C0F-4BC0-ADB0-74873C3511CF}" type="slidenum">
              <a:rPr lang="en-IN" smtClean="0"/>
              <a:t>‹#›</a:t>
            </a:fld>
            <a:endParaRPr lang="en-IN"/>
          </a:p>
        </p:txBody>
      </p:sp>
    </p:spTree>
    <p:extLst>
      <p:ext uri="{BB962C8B-B14F-4D97-AF65-F5344CB8AC3E}">
        <p14:creationId xmlns:p14="http://schemas.microsoft.com/office/powerpoint/2010/main" val="102974390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C26F47-9ACE-E8B5-AD19-094AA0EC8ECD}"/>
              </a:ext>
            </a:extLst>
          </p:cNvPr>
          <p:cNvSpPr>
            <a:spLocks noGrp="1"/>
          </p:cNvSpPr>
          <p:nvPr>
            <p:ph type="title"/>
          </p:nvPr>
        </p:nvSpPr>
        <p:spPr>
          <a:xfrm>
            <a:off x="355600" y="2261659"/>
            <a:ext cx="10515600" cy="1325563"/>
          </a:xfrm>
        </p:spPr>
        <p:txBody>
          <a:bodyPr/>
          <a:lstStyle/>
          <a:p>
            <a:pPr algn="ctr"/>
            <a:r>
              <a:rPr lang="en-IN" sz="2400" dirty="0" smtClean="0">
                <a:latin typeface="Times New Roman" panose="02020603050405020304" pitchFamily="18" charset="0"/>
                <a:cs typeface="Times New Roman" panose="02020603050405020304" pitchFamily="18" charset="0"/>
              </a:rPr>
              <a:t>               DOMAIN: MOBILE APPLICATION DEVELOPMENT</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TITLE: </a:t>
            </a:r>
            <a:r>
              <a:rPr lang="en-IN" sz="2800" dirty="0" err="1" smtClean="0">
                <a:latin typeface="Times New Roman" panose="02020603050405020304" pitchFamily="18" charset="0"/>
                <a:cs typeface="Times New Roman" panose="02020603050405020304" pitchFamily="18" charset="0"/>
              </a:rPr>
              <a:t>FeelSafe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CAA43F7-11E9-453A-E3DE-29FD2CE97AFA}"/>
              </a:ext>
            </a:extLst>
          </p:cNvPr>
          <p:cNvSpPr>
            <a:spLocks noGrp="1"/>
          </p:cNvSpPr>
          <p:nvPr>
            <p:ph idx="1"/>
          </p:nvPr>
        </p:nvSpPr>
        <p:spPr>
          <a:xfrm>
            <a:off x="8255000" y="4020080"/>
            <a:ext cx="3937000" cy="2837919"/>
          </a:xfrm>
        </p:spPr>
        <p:txBody>
          <a:bodyPr>
            <a:normAutofit/>
          </a:bodyPr>
          <a:lstStyle/>
          <a:p>
            <a:pPr marL="0" indent="0">
              <a:buNone/>
            </a:pPr>
            <a:r>
              <a:rPr lang="en-IN" sz="1800" b="1" dirty="0"/>
              <a:t>By</a:t>
            </a:r>
          </a:p>
          <a:p>
            <a:pPr marL="0" indent="0">
              <a:buNone/>
            </a:pPr>
            <a:r>
              <a:rPr lang="en-IN" sz="1800" dirty="0" smtClean="0"/>
              <a:t>    A.REEMAAASMIN(</a:t>
            </a:r>
            <a:r>
              <a:rPr lang="en-IN" sz="1600" dirty="0" smtClean="0"/>
              <a:t>211422104390</a:t>
            </a:r>
            <a:r>
              <a:rPr lang="en-IN" sz="1800" dirty="0" smtClean="0"/>
              <a:t>)</a:t>
            </a:r>
            <a:endParaRPr lang="en-IN" sz="1800" dirty="0"/>
          </a:p>
          <a:p>
            <a:pPr marL="0" indent="0">
              <a:buNone/>
            </a:pPr>
            <a:r>
              <a:rPr lang="en-IN" sz="1800" dirty="0" smtClean="0"/>
              <a:t>    A.RISHALINI IRIEN(</a:t>
            </a:r>
            <a:r>
              <a:rPr lang="en-IN" sz="1600" dirty="0" smtClean="0"/>
              <a:t>211422104396</a:t>
            </a:r>
            <a:r>
              <a:rPr lang="en-IN" sz="1800" dirty="0" smtClean="0"/>
              <a:t>)</a:t>
            </a:r>
            <a:endParaRPr lang="en-IN" sz="1800" dirty="0"/>
          </a:p>
          <a:p>
            <a:pPr marL="0" indent="0">
              <a:buNone/>
            </a:pPr>
            <a:r>
              <a:rPr lang="en-US" sz="1800" b="1" dirty="0" smtClean="0"/>
              <a:t>Mento</a:t>
            </a:r>
            <a:r>
              <a:rPr lang="en-US" sz="1800" dirty="0" smtClean="0"/>
              <a:t>r</a:t>
            </a:r>
          </a:p>
          <a:p>
            <a:pPr marL="0" indent="0">
              <a:buNone/>
            </a:pPr>
            <a:r>
              <a:rPr lang="en-US" sz="1800" dirty="0"/>
              <a:t> </a:t>
            </a:r>
            <a:r>
              <a:rPr lang="en-US" sz="1800" dirty="0" smtClean="0"/>
              <a:t>    </a:t>
            </a:r>
            <a:r>
              <a:rPr lang="en-US" sz="1800" dirty="0" err="1" smtClean="0"/>
              <a:t>Dr.M.S.Vinmathi</a:t>
            </a:r>
            <a:r>
              <a:rPr lang="en-US" sz="1800" dirty="0" smtClean="0"/>
              <a:t>   </a:t>
            </a:r>
            <a:r>
              <a:rPr lang="en-US" dirty="0" smtClean="0"/>
              <a:t>                          </a:t>
            </a:r>
            <a:endParaRPr lang="en-IN" dirty="0"/>
          </a:p>
          <a:p>
            <a:endParaRPr lang="en-IN" dirty="0"/>
          </a:p>
        </p:txBody>
      </p:sp>
      <p:sp>
        <p:nvSpPr>
          <p:cNvPr id="6" name="Slide Number Placeholder 5"/>
          <p:cNvSpPr>
            <a:spLocks noGrp="1"/>
          </p:cNvSpPr>
          <p:nvPr>
            <p:ph type="sldNum" sz="quarter" idx="12"/>
          </p:nvPr>
        </p:nvSpPr>
        <p:spPr/>
        <p:txBody>
          <a:bodyPr/>
          <a:lstStyle/>
          <a:p>
            <a:fld id="{8B447D0E-0C0F-4BC0-ADB0-74873C3511CF}" type="slidenum">
              <a:rPr lang="en-IN" smtClean="0"/>
              <a:t>1</a:t>
            </a:fld>
            <a:endParaRPr lang="en-IN" dirty="0"/>
          </a:p>
        </p:txBody>
      </p:sp>
      <p:sp>
        <p:nvSpPr>
          <p:cNvPr id="4" name="Content Placeholder 2">
            <a:extLst>
              <a:ext uri="{FF2B5EF4-FFF2-40B4-BE49-F238E27FC236}">
                <a16:creationId xmlns="" xmlns:a16="http://schemas.microsoft.com/office/drawing/2014/main" id="{FE5B9800-B4FE-357F-60AA-539D6C1943E5}"/>
              </a:ext>
            </a:extLst>
          </p:cNvPr>
          <p:cNvSpPr txBox="1">
            <a:spLocks/>
          </p:cNvSpPr>
          <p:nvPr/>
        </p:nvSpPr>
        <p:spPr>
          <a:xfrm>
            <a:off x="90534" y="418645"/>
            <a:ext cx="11373331" cy="134975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b="1" dirty="0"/>
              <a:t>         PANIMALAR ENGINEERING COLLEGE</a:t>
            </a:r>
          </a:p>
          <a:p>
            <a:pPr marL="0" indent="0">
              <a:buNone/>
            </a:pPr>
            <a:r>
              <a:rPr lang="en-IN" b="1" dirty="0"/>
              <a:t>                   </a:t>
            </a:r>
            <a:r>
              <a:rPr lang="en-IN" b="1" dirty="0" smtClean="0"/>
              <a:t>                      </a:t>
            </a:r>
            <a:r>
              <a:rPr lang="en-IN" dirty="0" smtClean="0"/>
              <a:t>B.E.COMPUTER SCIENCE AND ENGINEERING</a:t>
            </a:r>
          </a:p>
          <a:p>
            <a:pPr marL="0" indent="0">
              <a:buNone/>
            </a:pPr>
            <a:r>
              <a:rPr lang="en-US" b="1" dirty="0" smtClean="0"/>
              <a:t>                                           </a:t>
            </a:r>
            <a:r>
              <a:rPr lang="en-US" sz="2600" dirty="0" smtClean="0"/>
              <a:t>21CS1512-SOCIALLY RELEVANT MINI PROJECT</a:t>
            </a:r>
            <a:endParaRPr lang="en-IN" dirty="0"/>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415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35390"/>
            <a:ext cx="10917382" cy="1344028"/>
          </a:xfrm>
        </p:spPr>
        <p:txBody>
          <a:bodyPr>
            <a:normAutofit/>
          </a:bodyPr>
          <a:lstStyle/>
          <a:p>
            <a:r>
              <a:rPr lang="en-US" sz="3600" dirty="0" smtClean="0">
                <a:latin typeface="Times New Roman" panose="02020603050405020304" pitchFamily="18" charset="0"/>
                <a:cs typeface="Times New Roman" panose="02020603050405020304" pitchFamily="18" charset="0"/>
              </a:rPr>
              <a:t>Sequence Diagram</a:t>
            </a:r>
            <a:endParaRPr lang="en-IN" sz="36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2691245" y="1304105"/>
            <a:ext cx="6639791" cy="5323032"/>
          </a:xfrm>
          <a:prstGeom prst="rect">
            <a:avLst/>
          </a:prstGeom>
        </p:spPr>
      </p:pic>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10</a:t>
            </a:fld>
            <a:endParaRPr lang="en-IN"/>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305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3" y="367726"/>
            <a:ext cx="10515600" cy="1325563"/>
          </a:xfrm>
        </p:spPr>
        <p:txBody>
          <a:bodyPr/>
          <a:lstStyle/>
          <a:p>
            <a:r>
              <a:rPr lang="en-US" sz="3600" dirty="0" smtClean="0">
                <a:latin typeface="Times New Roman" panose="02020603050405020304" pitchFamily="18" charset="0"/>
                <a:cs typeface="Times New Roman" panose="02020603050405020304" pitchFamily="18" charset="0"/>
              </a:rPr>
              <a:t>State </a:t>
            </a:r>
            <a:r>
              <a:rPr lang="en-US" sz="3600" dirty="0">
                <a:latin typeface="Times New Roman" panose="02020603050405020304" pitchFamily="18" charset="0"/>
                <a:cs typeface="Times New Roman" panose="02020603050405020304" pitchFamily="18" charset="0"/>
              </a:rPr>
              <a:t>C</a:t>
            </a:r>
            <a:r>
              <a:rPr lang="en-US" sz="3600" dirty="0" smtClean="0">
                <a:latin typeface="Times New Roman" panose="02020603050405020304" pitchFamily="18" charset="0"/>
                <a:cs typeface="Times New Roman" panose="02020603050405020304" pitchFamily="18" charset="0"/>
              </a:rPr>
              <a:t>hart Diagram</a:t>
            </a:r>
            <a:endParaRPr lang="en-IN" dirty="0"/>
          </a:p>
        </p:txBody>
      </p:sp>
      <p:pic>
        <p:nvPicPr>
          <p:cNvPr id="7" name="Content Placeholder 6"/>
          <p:cNvPicPr>
            <a:picLocks noGrp="1" noChangeAspect="1"/>
          </p:cNvPicPr>
          <p:nvPr>
            <p:ph idx="1"/>
          </p:nvPr>
        </p:nvPicPr>
        <p:blipFill>
          <a:blip r:embed="rId2"/>
          <a:stretch>
            <a:fillRect/>
          </a:stretch>
        </p:blipFill>
        <p:spPr>
          <a:xfrm>
            <a:off x="1203011" y="1693289"/>
            <a:ext cx="8975487" cy="4351338"/>
          </a:xfrm>
          <a:prstGeom prst="rect">
            <a:avLst/>
          </a:prstGeom>
        </p:spPr>
      </p:pic>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11</a:t>
            </a:fld>
            <a:endParaRPr lang="en-IN"/>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7315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35390"/>
            <a:ext cx="11010899" cy="1136209"/>
          </a:xfrm>
        </p:spPr>
        <p:txBody>
          <a:bodyPr>
            <a:normAutofit/>
          </a:bodyPr>
          <a:lstStyle/>
          <a:p>
            <a:r>
              <a:rPr lang="en-US" sz="3600" dirty="0" smtClean="0">
                <a:latin typeface="Times New Roman" panose="02020603050405020304" pitchFamily="18" charset="0"/>
                <a:cs typeface="Times New Roman" panose="02020603050405020304" pitchFamily="18" charset="0"/>
              </a:rPr>
              <a:t>Activity Diagram</a:t>
            </a:r>
            <a:endParaRPr lang="en-IN" sz="36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3791561" y="696191"/>
            <a:ext cx="4630001" cy="6025284"/>
          </a:xfrm>
          <a:prstGeom prst="rect">
            <a:avLst/>
          </a:prstGeom>
        </p:spPr>
      </p:pic>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12</a:t>
            </a:fld>
            <a:endParaRPr lang="en-IN"/>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1617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0896600" cy="1494848"/>
          </a:xfrm>
        </p:spPr>
        <p:txBody>
          <a:bodyPr>
            <a:normAutofit/>
          </a:bodyPr>
          <a:lstStyle/>
          <a:p>
            <a:r>
              <a:rPr lang="en-US" sz="3600" dirty="0" smtClean="0">
                <a:latin typeface="Times New Roman" panose="02020603050405020304" pitchFamily="18" charset="0"/>
                <a:cs typeface="Times New Roman" panose="02020603050405020304" pitchFamily="18" charset="0"/>
              </a:rPr>
              <a:t>Data flow diagrams</a:t>
            </a:r>
            <a:endParaRPr lang="en-IN" sz="36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873984" y="1992482"/>
            <a:ext cx="6444031" cy="2877561"/>
          </a:xfrm>
          <a:prstGeom prst="rect">
            <a:avLst/>
          </a:prstGeom>
        </p:spPr>
      </p:pic>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13</a:t>
            </a:fld>
            <a:endParaRPr lang="en-IN"/>
          </a:p>
        </p:txBody>
      </p:sp>
      <p:sp>
        <p:nvSpPr>
          <p:cNvPr id="8" name="Rectangle 7"/>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523509" y="5243864"/>
            <a:ext cx="2763982" cy="369332"/>
          </a:xfrm>
          <a:prstGeom prst="rect">
            <a:avLst/>
          </a:prstGeom>
          <a:noFill/>
        </p:spPr>
        <p:txBody>
          <a:bodyPr wrap="square" rtlCol="0">
            <a:spAutoFit/>
          </a:bodyPr>
          <a:lstStyle/>
          <a:p>
            <a:r>
              <a:rPr lang="en-US" dirty="0" smtClean="0"/>
              <a:t>Data Flow Diagram Level 0</a:t>
            </a:r>
            <a:endParaRPr lang="en-IN" dirty="0"/>
          </a:p>
        </p:txBody>
      </p:sp>
    </p:spTree>
    <p:extLst>
      <p:ext uri="{BB962C8B-B14F-4D97-AF65-F5344CB8AC3E}">
        <p14:creationId xmlns:p14="http://schemas.microsoft.com/office/powerpoint/2010/main" val="339225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14</a:t>
            </a:fld>
            <a:endParaRPr lang="en-IN"/>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Content Placeholder 9"/>
          <p:cNvPicPr>
            <a:picLocks noGrp="1" noChangeAspect="1"/>
          </p:cNvPicPr>
          <p:nvPr>
            <p:ph idx="1"/>
          </p:nvPr>
        </p:nvPicPr>
        <p:blipFill>
          <a:blip r:embed="rId2"/>
          <a:stretch>
            <a:fillRect/>
          </a:stretch>
        </p:blipFill>
        <p:spPr>
          <a:xfrm>
            <a:off x="1423555" y="924791"/>
            <a:ext cx="9143999" cy="4000500"/>
          </a:xfrm>
          <a:prstGeom prst="rect">
            <a:avLst/>
          </a:prstGeom>
        </p:spPr>
      </p:pic>
      <p:sp>
        <p:nvSpPr>
          <p:cNvPr id="12" name="TextBox 11"/>
          <p:cNvSpPr txBox="1"/>
          <p:nvPr/>
        </p:nvSpPr>
        <p:spPr>
          <a:xfrm>
            <a:off x="4644737" y="5340927"/>
            <a:ext cx="2712028" cy="369332"/>
          </a:xfrm>
          <a:prstGeom prst="rect">
            <a:avLst/>
          </a:prstGeom>
          <a:noFill/>
        </p:spPr>
        <p:txBody>
          <a:bodyPr wrap="square" rtlCol="0">
            <a:spAutoFit/>
          </a:bodyPr>
          <a:lstStyle/>
          <a:p>
            <a:r>
              <a:rPr lang="en-US" dirty="0"/>
              <a:t>Data Flow Diagram Level </a:t>
            </a:r>
            <a:r>
              <a:rPr lang="en-US" dirty="0" smtClean="0"/>
              <a:t>1</a:t>
            </a:r>
            <a:endParaRPr lang="en-IN" dirty="0"/>
          </a:p>
        </p:txBody>
      </p:sp>
    </p:spTree>
    <p:extLst>
      <p:ext uri="{BB962C8B-B14F-4D97-AF65-F5344CB8AC3E}">
        <p14:creationId xmlns:p14="http://schemas.microsoft.com/office/powerpoint/2010/main" val="7986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15</a:t>
            </a:fld>
            <a:endParaRPr lang="en-IN"/>
          </a:p>
        </p:txBody>
      </p:sp>
      <p:pic>
        <p:nvPicPr>
          <p:cNvPr id="9" name="Content Placeholder 8"/>
          <p:cNvPicPr>
            <a:picLocks noGrp="1" noChangeAspect="1"/>
          </p:cNvPicPr>
          <p:nvPr>
            <p:ph idx="1"/>
          </p:nvPr>
        </p:nvPicPr>
        <p:blipFill>
          <a:blip r:embed="rId2"/>
          <a:stretch>
            <a:fillRect/>
          </a:stretch>
        </p:blipFill>
        <p:spPr>
          <a:xfrm>
            <a:off x="583794" y="1122219"/>
            <a:ext cx="11045536" cy="3356263"/>
          </a:xfrm>
          <a:prstGeom prst="rect">
            <a:avLst/>
          </a:prstGeom>
        </p:spPr>
      </p:pic>
      <p:sp>
        <p:nvSpPr>
          <p:cNvPr id="10" name="Rectangle 9"/>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391891" y="4863417"/>
            <a:ext cx="2736273" cy="369332"/>
          </a:xfrm>
          <a:prstGeom prst="rect">
            <a:avLst/>
          </a:prstGeom>
          <a:noFill/>
        </p:spPr>
        <p:txBody>
          <a:bodyPr wrap="square" rtlCol="0">
            <a:spAutoFit/>
          </a:bodyPr>
          <a:lstStyle/>
          <a:p>
            <a:r>
              <a:rPr lang="en-US" dirty="0"/>
              <a:t>Data Flow Diagram Level 2</a:t>
            </a:r>
            <a:endParaRPr lang="en-IN" dirty="0"/>
          </a:p>
        </p:txBody>
      </p:sp>
    </p:spTree>
    <p:extLst>
      <p:ext uri="{BB962C8B-B14F-4D97-AF65-F5344CB8AC3E}">
        <p14:creationId xmlns:p14="http://schemas.microsoft.com/office/powerpoint/2010/main" val="199569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35390"/>
            <a:ext cx="10917382" cy="1495897"/>
          </a:xfrm>
        </p:spPr>
        <p:txBody>
          <a:bodyPr>
            <a:normAutofit/>
          </a:bodyPr>
          <a:lstStyle/>
          <a:p>
            <a:r>
              <a:rPr lang="en-US" sz="3600" dirty="0" smtClean="0">
                <a:latin typeface="Times New Roman" panose="02020603050405020304" pitchFamily="18" charset="0"/>
                <a:cs typeface="Times New Roman" panose="02020603050405020304" pitchFamily="18" charset="0"/>
              </a:rPr>
              <a:t>Module Descriptions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6082" y="1524288"/>
            <a:ext cx="10515600" cy="4351338"/>
          </a:xfrm>
        </p:spPr>
        <p:txBody>
          <a:bodyPr/>
          <a:lstStyle/>
          <a:p>
            <a:pPr marL="0" indent="0">
              <a:buNone/>
            </a:pPr>
            <a:r>
              <a:rPr lang="en-US" dirty="0" err="1" smtClean="0"/>
              <a:t>FeelSafe</a:t>
            </a:r>
            <a:r>
              <a:rPr lang="en-US" dirty="0" smtClean="0"/>
              <a:t> </a:t>
            </a:r>
            <a:r>
              <a:rPr lang="en-US" dirty="0"/>
              <a:t>consists of 6 main modules. They </a:t>
            </a:r>
            <a:r>
              <a:rPr lang="en-US" dirty="0" smtClean="0"/>
              <a:t>are,</a:t>
            </a:r>
            <a:endParaRPr lang="en-IN" dirty="0"/>
          </a:p>
          <a:p>
            <a:pPr marL="0" indent="0">
              <a:buNone/>
            </a:pPr>
            <a:endParaRPr lang="en-IN" dirty="0" smtClean="0"/>
          </a:p>
          <a:p>
            <a:pPr lvl="4" algn="just"/>
            <a:r>
              <a:rPr lang="en-US" sz="2400" dirty="0" smtClean="0"/>
              <a:t> User Management Module</a:t>
            </a:r>
            <a:endParaRPr lang="en-IN" sz="2400" dirty="0" smtClean="0"/>
          </a:p>
          <a:p>
            <a:pPr lvl="4" algn="just"/>
            <a:r>
              <a:rPr lang="en-US" sz="2400" dirty="0" smtClean="0"/>
              <a:t> Messaging Module</a:t>
            </a:r>
            <a:endParaRPr lang="en-IN" sz="2400" dirty="0" smtClean="0"/>
          </a:p>
          <a:p>
            <a:pPr lvl="4" algn="just"/>
            <a:r>
              <a:rPr lang="en-US" sz="2400" dirty="0" smtClean="0"/>
              <a:t> Feedback Management Module</a:t>
            </a:r>
            <a:endParaRPr lang="en-IN" sz="2400" dirty="0" smtClean="0"/>
          </a:p>
          <a:p>
            <a:pPr lvl="4" algn="just"/>
            <a:r>
              <a:rPr lang="en-US" sz="2400" dirty="0" smtClean="0"/>
              <a:t> Professional Support Module</a:t>
            </a:r>
            <a:endParaRPr lang="en-IN" sz="2400" dirty="0" smtClean="0"/>
          </a:p>
          <a:p>
            <a:pPr lvl="4" algn="just"/>
            <a:r>
              <a:rPr lang="en-US" sz="2400" dirty="0" smtClean="0"/>
              <a:t> Notification Module</a:t>
            </a:r>
            <a:endParaRPr lang="en-IN" sz="2400" dirty="0" smtClean="0"/>
          </a:p>
          <a:p>
            <a:pPr lvl="4" algn="just"/>
            <a:r>
              <a:rPr lang="en-US" sz="2400" dirty="0" smtClean="0"/>
              <a:t>Security and Privacy Module</a:t>
            </a:r>
            <a:endParaRPr lang="en-IN" sz="2400" dirty="0" smtClean="0"/>
          </a:p>
          <a:p>
            <a:pPr marL="0" indent="0">
              <a:buNone/>
            </a:pPr>
            <a:endParaRPr lang="en-IN"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16</a:t>
            </a:fld>
            <a:endParaRPr lang="en-IN"/>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6322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044" y="986746"/>
            <a:ext cx="10515600" cy="872407"/>
          </a:xfrm>
        </p:spPr>
        <p:txBody>
          <a:bodyPr>
            <a:normAutofit/>
          </a:bodyPr>
          <a:lstStyle/>
          <a:p>
            <a:r>
              <a:rPr lang="en-US" sz="3600" dirty="0">
                <a:latin typeface="Times New Roman" panose="02020603050405020304" pitchFamily="18" charset="0"/>
                <a:cs typeface="Times New Roman" panose="02020603050405020304" pitchFamily="18" charset="0"/>
              </a:rPr>
              <a:t>User Management </a:t>
            </a:r>
            <a:r>
              <a:rPr lang="en-US" sz="3600" dirty="0" smtClean="0">
                <a:latin typeface="Times New Roman" panose="02020603050405020304" pitchFamily="18" charset="0"/>
                <a:cs typeface="Times New Roman" panose="02020603050405020304" pitchFamily="18" charset="0"/>
              </a:rPr>
              <a:t>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5196" y="1996014"/>
            <a:ext cx="11181784" cy="4861985"/>
          </a:xfrm>
        </p:spPr>
        <p:txBody>
          <a:bodyPr/>
          <a:lstStyle/>
          <a:p>
            <a:pPr marL="902335" indent="0" algn="just">
              <a:lnSpc>
                <a:spcPct val="150000"/>
              </a:lnSpc>
              <a:spcBef>
                <a:spcPts val="210"/>
              </a:spcBef>
              <a:buNone/>
              <a:tabLst>
                <a:tab pos="1130300" algn="l"/>
                <a:tab pos="1130935" algn="l"/>
              </a:tabLst>
            </a:pPr>
            <a:r>
              <a:rPr lang="en-US" sz="2400" dirty="0">
                <a:ea typeface="Times New Roman" panose="02020603050405020304" pitchFamily="18" charset="0"/>
              </a:rPr>
              <a:t>It is fundamental, enabling users to register, authenticate, and </a:t>
            </a:r>
            <a:r>
              <a:rPr lang="en-US" sz="2400" dirty="0" smtClean="0">
                <a:ea typeface="Times New Roman" panose="02020603050405020304" pitchFamily="18" charset="0"/>
              </a:rPr>
              <a:t>manage</a:t>
            </a:r>
            <a:r>
              <a:rPr lang="en-IN" sz="2400" dirty="0" smtClean="0">
                <a:ea typeface="Times New Roman" panose="02020603050405020304" pitchFamily="18" charset="0"/>
              </a:rPr>
              <a:t> </a:t>
            </a:r>
            <a:r>
              <a:rPr lang="en-US" sz="2400" dirty="0" smtClean="0">
                <a:ea typeface="Times New Roman" panose="02020603050405020304" pitchFamily="18" charset="0"/>
              </a:rPr>
              <a:t>their </a:t>
            </a:r>
            <a:r>
              <a:rPr lang="en-US" sz="2400" dirty="0">
                <a:ea typeface="Times New Roman" panose="02020603050405020304" pitchFamily="18" charset="0"/>
              </a:rPr>
              <a:t>profiles securely. This module allows for account creation with unique credentials, facilitates seamless login and logout processes, and provides options for users to update their personal information and preferences, ensuring a personalized experience.</a:t>
            </a:r>
            <a:endParaRPr lang="en-IN" sz="2400" dirty="0">
              <a:ea typeface="Times New Roman" panose="02020603050405020304" pitchFamily="18" charset="0"/>
            </a:endParaRPr>
          </a:p>
          <a:p>
            <a:pPr marL="0" indent="0" algn="just">
              <a:buNone/>
            </a:pPr>
            <a:endParaRPr lang="en-IN"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17</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7140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0" y="658237"/>
            <a:ext cx="10515600" cy="872407"/>
          </a:xfrm>
        </p:spPr>
        <p:txBody>
          <a:bodyPr>
            <a:normAutofit/>
          </a:bodyPr>
          <a:lstStyle/>
          <a:p>
            <a:r>
              <a:rPr lang="en-US" sz="3600" dirty="0" smtClean="0">
                <a:latin typeface="Times New Roman" panose="02020603050405020304" pitchFamily="18" charset="0"/>
                <a:cs typeface="Times New Roman" panose="02020603050405020304" pitchFamily="18" charset="0"/>
              </a:rPr>
              <a:t>Messaging 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2016" y="1606674"/>
            <a:ext cx="11181784" cy="4673646"/>
          </a:xfrm>
        </p:spPr>
        <p:txBody>
          <a:bodyPr>
            <a:normAutofit/>
          </a:bodyPr>
          <a:lstStyle/>
          <a:p>
            <a:pPr marL="902335" indent="0" algn="just">
              <a:lnSpc>
                <a:spcPct val="150000"/>
              </a:lnSpc>
              <a:spcBef>
                <a:spcPts val="210"/>
              </a:spcBef>
              <a:buNone/>
              <a:tabLst>
                <a:tab pos="1130300" algn="l"/>
                <a:tab pos="1130935" algn="l"/>
              </a:tabLst>
            </a:pPr>
            <a:r>
              <a:rPr lang="en-US" dirty="0">
                <a:ea typeface="Times New Roman" panose="02020603050405020304" pitchFamily="18" charset="0"/>
                <a:cs typeface="Times New Roman" panose="02020603050405020304" pitchFamily="18" charset="0"/>
              </a:rPr>
              <a:t>It serves as a vital communication tool, allowing users to share their             thoughts and feelings anonymously. This module enables real-time messaging, supporting both private conversations and group discussions. It maintains a history of all messages exchanged, fostering an environment of support and understanding among users. Additionally, users can report any inappropriate content, ensuring the safety and integrity of the communication space.</a:t>
            </a:r>
            <a:endParaRPr lang="en-IN" dirty="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18</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85276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0" y="658237"/>
            <a:ext cx="10515600" cy="872407"/>
          </a:xfrm>
        </p:spPr>
        <p:txBody>
          <a:bodyPr>
            <a:normAutofit/>
          </a:bodyPr>
          <a:lstStyle/>
          <a:p>
            <a:r>
              <a:rPr lang="en-US" sz="3600" spc="-5" dirty="0">
                <a:latin typeface="Times New Roman" panose="02020603050405020304" pitchFamily="18" charset="0"/>
                <a:ea typeface="Times New Roman" panose="02020603050405020304" pitchFamily="18" charset="0"/>
              </a:rPr>
              <a:t>Feedback Management </a:t>
            </a:r>
            <a:r>
              <a:rPr lang="en-US" sz="3600" dirty="0" smtClean="0">
                <a:latin typeface="Times New Roman" panose="02020603050405020304" pitchFamily="18" charset="0"/>
                <a:cs typeface="Times New Roman" panose="02020603050405020304" pitchFamily="18" charset="0"/>
              </a:rPr>
              <a:t>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5573" y="1915476"/>
            <a:ext cx="10408227" cy="4326829"/>
          </a:xfrm>
        </p:spPr>
        <p:txBody>
          <a:bodyPr>
            <a:normAutofit/>
          </a:bodyPr>
          <a:lstStyle/>
          <a:p>
            <a:pPr marL="0" indent="0" algn="just">
              <a:lnSpc>
                <a:spcPct val="150000"/>
              </a:lnSpc>
              <a:spcBef>
                <a:spcPts val="285"/>
              </a:spcBef>
              <a:spcAft>
                <a:spcPts val="0"/>
              </a:spcAft>
              <a:buNone/>
              <a:tabLst>
                <a:tab pos="1130935" algn="l"/>
              </a:tabLst>
            </a:pPr>
            <a:r>
              <a:rPr lang="en-US" spc="-5" dirty="0" smtClean="0">
                <a:ea typeface="Times New Roman" panose="02020603050405020304" pitchFamily="18" charset="0"/>
              </a:rPr>
              <a:t>This Module </a:t>
            </a:r>
            <a:r>
              <a:rPr lang="en-US" spc="-5" dirty="0">
                <a:ea typeface="Times New Roman" panose="02020603050405020304" pitchFamily="18" charset="0"/>
              </a:rPr>
              <a:t>empowers users to share their experiences and suggestions regarding the app's functionalities. This module features a user-friendly interface for submitting feedback and categorizes responses for analysis, helping the development team identify areas for improvement and enhancement based on user input.</a:t>
            </a:r>
            <a:endParaRPr lang="en-IN" sz="2000" dirty="0">
              <a:effectLst/>
              <a:ea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19</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072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16" y="235391"/>
            <a:ext cx="11181784" cy="1455298"/>
          </a:xfrm>
        </p:spPr>
        <p:txBody>
          <a:bodyPr>
            <a:normAutofit/>
          </a:bodyPr>
          <a:lstStyle/>
          <a:p>
            <a:r>
              <a:rPr lang="en-IN" sz="3600" dirty="0" smtClean="0">
                <a:latin typeface="Times New Roman" panose="02020603050405020304" pitchFamily="18" charset="0"/>
                <a:cs typeface="Times New Roman" panose="02020603050405020304" pitchFamily="18" charset="0"/>
              </a:rPr>
              <a:t>Abstract</a:t>
            </a:r>
            <a:endParaRPr lang="en-IN" sz="3600" dirty="0"/>
          </a:p>
        </p:txBody>
      </p:sp>
      <p:sp>
        <p:nvSpPr>
          <p:cNvPr id="3" name="Content Placeholder 2"/>
          <p:cNvSpPr>
            <a:spLocks noGrp="1"/>
          </p:cNvSpPr>
          <p:nvPr>
            <p:ph idx="1"/>
          </p:nvPr>
        </p:nvSpPr>
        <p:spPr>
          <a:xfrm>
            <a:off x="172015" y="1215736"/>
            <a:ext cx="11869093" cy="5411401"/>
          </a:xfrm>
        </p:spPr>
        <p:txBody>
          <a:bodyPr>
            <a:normAutofit fontScale="92500"/>
          </a:bodyPr>
          <a:lstStyle/>
          <a:p>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600" dirty="0"/>
              <a:t>Our proposed app provides a comprehensive platform for individuals to manage their mental health by anonymously sharing their feelings with empathetic listeners and connecting with a supportive community focused on mental wellness. Through anonymous sharing, users can express their emotions without fear of judgment while benefiting from community-driven support, access to professional mental health resources, and robust privacy measures that ensure confidentiality. By fostering empathy and connection, the app empowers users in their mental well-being journey, promoting a safe and positive environment where they can seek support, report inappropriate behavior, and access tailored mental health resources</a:t>
            </a:r>
            <a:endParaRPr lang="en-IN" sz="2600"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r>
              <a:rPr lang="en-US" dirty="0" smtClean="0"/>
              <a:t>2</a:t>
            </a:r>
            <a:endParaRPr lang="en-IN" dirty="0"/>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6588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80" y="658237"/>
            <a:ext cx="10515600" cy="872407"/>
          </a:xfrm>
        </p:spPr>
        <p:txBody>
          <a:bodyPr>
            <a:normAutofit/>
          </a:bodyPr>
          <a:lstStyle/>
          <a:p>
            <a:r>
              <a:rPr lang="en-US" sz="3600" spc="-5" dirty="0">
                <a:latin typeface="Times New Roman" panose="02020603050405020304" pitchFamily="18" charset="0"/>
                <a:ea typeface="Times New Roman" panose="02020603050405020304" pitchFamily="18" charset="0"/>
              </a:rPr>
              <a:t>Professional Support </a:t>
            </a:r>
            <a:r>
              <a:rPr lang="en-US" sz="3600" dirty="0" smtClean="0">
                <a:latin typeface="Times New Roman" panose="02020603050405020304" pitchFamily="18" charset="0"/>
                <a:cs typeface="Times New Roman" panose="02020603050405020304" pitchFamily="18" charset="0"/>
              </a:rPr>
              <a:t>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5573" y="1915476"/>
            <a:ext cx="10408227" cy="4326829"/>
          </a:xfrm>
        </p:spPr>
        <p:txBody>
          <a:bodyPr>
            <a:normAutofit/>
          </a:bodyPr>
          <a:lstStyle/>
          <a:p>
            <a:pPr marL="0" indent="0" algn="just">
              <a:lnSpc>
                <a:spcPct val="150000"/>
              </a:lnSpc>
              <a:spcBef>
                <a:spcPts val="355"/>
              </a:spcBef>
              <a:spcAft>
                <a:spcPts val="0"/>
              </a:spcAft>
              <a:buNone/>
            </a:pPr>
            <a:r>
              <a:rPr lang="en-US" dirty="0">
                <a:ea typeface="Times New Roman" panose="02020603050405020304" pitchFamily="18" charset="0"/>
              </a:rPr>
              <a:t>It connects individuals with mental health professionals. This module provides access to a directory of available professionals, facilitates appointment scheduling, and offers links to helplines and mental health resources. By doing </a:t>
            </a:r>
            <a:r>
              <a:rPr lang="en-US" dirty="0" err="1" smtClean="0">
                <a:ea typeface="Times New Roman" panose="02020603050405020304" pitchFamily="18" charset="0"/>
              </a:rPr>
              <a:t>so,it</a:t>
            </a:r>
            <a:r>
              <a:rPr lang="en-US" dirty="0" smtClean="0">
                <a:ea typeface="Times New Roman" panose="02020603050405020304" pitchFamily="18" charset="0"/>
              </a:rPr>
              <a:t> </a:t>
            </a:r>
            <a:r>
              <a:rPr lang="en-US" dirty="0">
                <a:ea typeface="Times New Roman" panose="02020603050405020304" pitchFamily="18" charset="0"/>
              </a:rPr>
              <a:t>ensures users can seek the necessary support when needed, reinforcing the app's commitment to mental wellness</a:t>
            </a:r>
            <a:r>
              <a:rPr lang="en-US" dirty="0">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20</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2329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4" y="658238"/>
            <a:ext cx="10408225" cy="872406"/>
          </a:xfrm>
        </p:spPr>
        <p:txBody>
          <a:bodyPr>
            <a:normAutofit/>
          </a:bodyPr>
          <a:lstStyle/>
          <a:p>
            <a:r>
              <a:rPr lang="en-US" sz="3600" dirty="0" smtClean="0">
                <a:latin typeface="Times New Roman" panose="02020603050405020304" pitchFamily="18" charset="0"/>
                <a:ea typeface="Times New Roman" panose="02020603050405020304" pitchFamily="18" charset="0"/>
              </a:rPr>
              <a:t>Notification</a:t>
            </a:r>
            <a:r>
              <a:rPr lang="en-US" sz="3600" b="1" dirty="0" smtClean="0">
                <a:latin typeface="Times New Roman" panose="02020603050405020304" pitchFamily="18" charset="0"/>
                <a:ea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5573" y="1780082"/>
            <a:ext cx="10408227" cy="4326829"/>
          </a:xfrm>
        </p:spPr>
        <p:txBody>
          <a:bodyPr>
            <a:normAutofit/>
          </a:bodyPr>
          <a:lstStyle/>
          <a:p>
            <a:pPr marL="0" indent="0" algn="just">
              <a:lnSpc>
                <a:spcPct val="150000"/>
              </a:lnSpc>
              <a:spcBef>
                <a:spcPts val="355"/>
              </a:spcBef>
              <a:spcAft>
                <a:spcPts val="0"/>
              </a:spcAft>
              <a:buNone/>
            </a:pPr>
            <a:r>
              <a:rPr lang="en-US" dirty="0"/>
              <a:t>It plays a crucial role in keeping users engaged and informed. It manages alerts for new messages, feedback responses, and important updates, allowing users to customize their notification preferences. This ensures that users stay connected without feeling overwhelmed by unnecessary alerts.</a:t>
            </a:r>
            <a:endParaRPr lang="en-IN"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21</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3746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45" y="658237"/>
            <a:ext cx="10408225" cy="872406"/>
          </a:xfrm>
        </p:spPr>
        <p:txBody>
          <a:bodyPr>
            <a:normAutofit/>
          </a:bodyPr>
          <a:lstStyle/>
          <a:p>
            <a:r>
              <a:rPr lang="en-US" sz="3600" dirty="0">
                <a:latin typeface="Times New Roman" panose="02020603050405020304" pitchFamily="18" charset="0"/>
                <a:cs typeface="Times New Roman" panose="02020603050405020304" pitchFamily="18" charset="0"/>
              </a:rPr>
              <a:t>Security and </a:t>
            </a:r>
            <a:r>
              <a:rPr lang="en-US" sz="3600" dirty="0" smtClean="0">
                <a:latin typeface="Times New Roman" panose="02020603050405020304" pitchFamily="18" charset="0"/>
                <a:cs typeface="Times New Roman" panose="02020603050405020304" pitchFamily="18" charset="0"/>
              </a:rPr>
              <a:t>Privacy</a:t>
            </a:r>
            <a: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Module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5573" y="1780082"/>
            <a:ext cx="10408227" cy="4326829"/>
          </a:xfrm>
        </p:spPr>
        <p:txBody>
          <a:bodyPr>
            <a:normAutofit/>
          </a:bodyPr>
          <a:lstStyle/>
          <a:p>
            <a:pPr marL="0" indent="0" algn="just">
              <a:lnSpc>
                <a:spcPct val="150000"/>
              </a:lnSpc>
              <a:buNone/>
            </a:pPr>
            <a:r>
              <a:rPr lang="en-US" dirty="0"/>
              <a:t>The paramount in protecting user data. It implements robust </a:t>
            </a:r>
            <a:r>
              <a:rPr lang="en-US" dirty="0" smtClean="0"/>
              <a:t>security measures</a:t>
            </a:r>
            <a:r>
              <a:rPr lang="en-US" dirty="0"/>
              <a:t>, including two-factor authentication and data </a:t>
            </a:r>
            <a:r>
              <a:rPr lang="en-US" dirty="0" smtClean="0"/>
              <a:t>encryption, ensuring </a:t>
            </a:r>
            <a:r>
              <a:rPr lang="en-US" dirty="0"/>
              <a:t>that </a:t>
            </a:r>
            <a:r>
              <a:rPr lang="en-US" dirty="0" smtClean="0"/>
              <a:t>personal </a:t>
            </a:r>
            <a:r>
              <a:rPr lang="en-US" dirty="0"/>
              <a:t>information and messages remain </a:t>
            </a:r>
            <a:r>
              <a:rPr lang="en-US" dirty="0" smtClean="0"/>
              <a:t>confidential. Users </a:t>
            </a:r>
            <a:r>
              <a:rPr lang="en-US" dirty="0"/>
              <a:t>have control </a:t>
            </a:r>
            <a:r>
              <a:rPr lang="en-US" dirty="0" smtClean="0"/>
              <a:t>over </a:t>
            </a:r>
            <a:r>
              <a:rPr lang="en-US" dirty="0"/>
              <a:t>their   privacy settings, allowing them </a:t>
            </a:r>
            <a:r>
              <a:rPr lang="en-US" dirty="0" smtClean="0"/>
              <a:t>to determine </a:t>
            </a:r>
            <a:r>
              <a:rPr lang="en-US" dirty="0"/>
              <a:t>their visibility within </a:t>
            </a:r>
            <a:r>
              <a:rPr lang="en-US" dirty="0" smtClean="0"/>
              <a:t>the </a:t>
            </a:r>
            <a:r>
              <a:rPr lang="en-US" dirty="0"/>
              <a:t>app while ensuring </a:t>
            </a:r>
            <a:r>
              <a:rPr lang="en-US" dirty="0" smtClean="0"/>
              <a:t>compliance with </a:t>
            </a:r>
            <a:r>
              <a:rPr lang="en-US" dirty="0"/>
              <a:t>data protection regulations.</a:t>
            </a:r>
            <a:endParaRPr lang="en-IN"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22</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5701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3" y="487982"/>
            <a:ext cx="10086107" cy="872407"/>
          </a:xfrm>
        </p:spPr>
        <p:txBody>
          <a:bodyPr>
            <a:normAutofit/>
          </a:bodyPr>
          <a:lstStyle/>
          <a:p>
            <a:r>
              <a:rPr lang="en-US" sz="3600" dirty="0" smtClean="0">
                <a:latin typeface="Times New Roman" panose="02020603050405020304" pitchFamily="18" charset="0"/>
                <a:cs typeface="Times New Roman" panose="02020603050405020304" pitchFamily="18" charset="0"/>
              </a:rPr>
              <a:t>Home page</a:t>
            </a:r>
            <a:endParaRPr lang="en-IN" sz="4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3400658" y="1611799"/>
            <a:ext cx="4072481" cy="4493141"/>
          </a:xfrm>
          <a:prstGeom prst="rect">
            <a:avLst/>
          </a:prstGeom>
        </p:spPr>
      </p:pic>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23</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1109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45" y="658237"/>
            <a:ext cx="10408225" cy="872406"/>
          </a:xfrm>
        </p:spPr>
        <p:txBody>
          <a:bodyPr>
            <a:normAutofit/>
          </a:bodyPr>
          <a:lstStyle/>
          <a:p>
            <a:r>
              <a:rPr lang="en-US" sz="3600" dirty="0" smtClean="0">
                <a:latin typeface="Times New Roman" panose="02020603050405020304" pitchFamily="18" charset="0"/>
                <a:cs typeface="Times New Roman" panose="02020603050405020304" pitchFamily="18" charset="0"/>
              </a:rPr>
              <a:t>Messaging Module</a:t>
            </a:r>
            <a:endParaRPr lang="en-IN" sz="4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24</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7"/>
          <p:cNvPicPr>
            <a:picLocks noGrp="1"/>
          </p:cNvPicPr>
          <p:nvPr>
            <p:ph idx="1"/>
          </p:nvPr>
        </p:nvPicPr>
        <p:blipFill>
          <a:blip r:embed="rId2"/>
          <a:stretch>
            <a:fillRect/>
          </a:stretch>
        </p:blipFill>
        <p:spPr>
          <a:xfrm>
            <a:off x="3751805" y="1779588"/>
            <a:ext cx="4796340" cy="4327525"/>
          </a:xfrm>
          <a:prstGeom prst="rect">
            <a:avLst/>
          </a:prstGeom>
        </p:spPr>
      </p:pic>
    </p:spTree>
    <p:extLst>
      <p:ext uri="{BB962C8B-B14F-4D97-AF65-F5344CB8AC3E}">
        <p14:creationId xmlns:p14="http://schemas.microsoft.com/office/powerpoint/2010/main" val="754683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245" y="658237"/>
            <a:ext cx="10408225" cy="872406"/>
          </a:xfrm>
        </p:spPr>
        <p:txBody>
          <a:bodyPr>
            <a:normAutofit/>
          </a:bodyPr>
          <a:lstStyle/>
          <a:p>
            <a:r>
              <a:rPr lang="en-US" sz="3600" dirty="0" smtClean="0">
                <a:latin typeface="Times New Roman" panose="02020603050405020304" pitchFamily="18" charset="0"/>
                <a:cs typeface="Times New Roman" panose="02020603050405020304" pitchFamily="18" charset="0"/>
              </a:rPr>
              <a:t>Professional Support Module</a:t>
            </a:r>
            <a:endParaRPr lang="en-IN" sz="4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25</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8"/>
          <p:cNvPicPr>
            <a:picLocks noGrp="1"/>
          </p:cNvPicPr>
          <p:nvPr>
            <p:ph idx="1"/>
          </p:nvPr>
        </p:nvPicPr>
        <p:blipFill rotWithShape="1">
          <a:blip r:embed="rId2" cstate="print">
            <a:extLst>
              <a:ext uri="{28A0092B-C50C-407E-A947-70E740481C1C}">
                <a14:useLocalDpi xmlns:a14="http://schemas.microsoft.com/office/drawing/2010/main" val="0"/>
              </a:ext>
            </a:extLst>
          </a:blip>
          <a:srcRect b="11023"/>
          <a:stretch/>
        </p:blipFill>
        <p:spPr>
          <a:xfrm>
            <a:off x="3086100" y="1953490"/>
            <a:ext cx="5725391" cy="3356265"/>
          </a:xfrm>
          <a:prstGeom prst="rect">
            <a:avLst/>
          </a:prstGeom>
        </p:spPr>
      </p:pic>
    </p:spTree>
    <p:extLst>
      <p:ext uri="{BB962C8B-B14F-4D97-AF65-F5344CB8AC3E}">
        <p14:creationId xmlns:p14="http://schemas.microsoft.com/office/powerpoint/2010/main" val="40021019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96" y="235391"/>
            <a:ext cx="10919303" cy="1042692"/>
          </a:xfrm>
        </p:spPr>
        <p:txBody>
          <a:bodyPr>
            <a:normAutofit/>
          </a:bodyPr>
          <a:lstStyle/>
          <a:p>
            <a:r>
              <a:rPr lang="en-US" sz="3600" dirty="0" smtClean="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670" y="983962"/>
            <a:ext cx="11444266" cy="5643175"/>
          </a:xfrm>
        </p:spPr>
        <p:txBody>
          <a:bodyPr>
            <a:noAutofit/>
          </a:bodyPr>
          <a:lstStyle/>
          <a:p>
            <a:pPr marL="0" indent="0" algn="just">
              <a:lnSpc>
                <a:spcPct val="170000"/>
              </a:lnSpc>
              <a:buNone/>
            </a:pPr>
            <a:r>
              <a:rPr lang="en-IN" sz="2400" dirty="0"/>
              <a:t>The </a:t>
            </a:r>
            <a:r>
              <a:rPr lang="en-IN" sz="2400" dirty="0" err="1" smtClean="0"/>
              <a:t>FeelSafe</a:t>
            </a:r>
            <a:r>
              <a:rPr lang="en-IN" sz="2400" dirty="0" smtClean="0"/>
              <a:t> </a:t>
            </a:r>
            <a:r>
              <a:rPr lang="en-IN" sz="2400" dirty="0"/>
              <a:t>App provides a robust platform for users to manage their mental health </a:t>
            </a:r>
            <a:r>
              <a:rPr lang="en-IN" sz="2400" dirty="0" smtClean="0"/>
              <a:t>by </a:t>
            </a:r>
            <a:r>
              <a:rPr lang="en-IN" sz="2400" dirty="0"/>
              <a:t>fostering anonymous communication, community support, access to professional resources, and maintaining security and </a:t>
            </a:r>
            <a:r>
              <a:rPr lang="en-IN" sz="2400" dirty="0" smtClean="0"/>
              <a:t>privacy. The </a:t>
            </a:r>
            <a:r>
              <a:rPr lang="en-IN" sz="2400" dirty="0"/>
              <a:t>app meets its core objectives of providing a safe and supportive environment for users to express their emotions and seek help while safeguarding their personal </a:t>
            </a:r>
            <a:r>
              <a:rPr lang="en-IN" sz="2400" dirty="0" err="1" smtClean="0"/>
              <a:t>data.The</a:t>
            </a:r>
            <a:r>
              <a:rPr lang="en-IN" sz="2400" dirty="0" smtClean="0"/>
              <a:t> </a:t>
            </a:r>
            <a:r>
              <a:rPr lang="en-IN" sz="2400" dirty="0"/>
              <a:t>app’s intuitive user interface, ease of use, and thoughtful design ensure that users can engage with the platform with minimal friction. By successfully incorporating anonymous sharing, feedback loops, and professional assistance, the app delivers on its promise of fostering empathy and community support. </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26</a:t>
            </a:fld>
            <a:endParaRPr lang="en-IN"/>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425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32" y="532732"/>
            <a:ext cx="10919303" cy="1042692"/>
          </a:xfrm>
        </p:spPr>
        <p:txBody>
          <a:bodyPr>
            <a:normAutofit/>
          </a:bodyPr>
          <a:lstStyle/>
          <a:p>
            <a:r>
              <a:rPr lang="en-US" sz="3600" dirty="0" smtClean="0">
                <a:latin typeface="Times New Roman" panose="02020603050405020304" pitchFamily="18" charset="0"/>
                <a:cs typeface="Times New Roman" panose="02020603050405020304" pitchFamily="18" charset="0"/>
              </a:rPr>
              <a:t>Future Enhancements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867" y="1575425"/>
            <a:ext cx="11444266" cy="4686588"/>
          </a:xfrm>
        </p:spPr>
        <p:txBody>
          <a:bodyPr>
            <a:noAutofit/>
          </a:bodyPr>
          <a:lstStyle/>
          <a:p>
            <a:pPr algn="just">
              <a:buFont typeface="Wingdings" panose="05000000000000000000" pitchFamily="2" charset="2"/>
              <a:buChar char="Ø"/>
            </a:pPr>
            <a:r>
              <a:rPr lang="en-IN" sz="2400" dirty="0" smtClean="0"/>
              <a:t> </a:t>
            </a:r>
            <a:r>
              <a:rPr lang="en-IN" sz="2400" b="1" dirty="0"/>
              <a:t>Advanced AI-based Emotional Support</a:t>
            </a:r>
            <a:r>
              <a:rPr lang="en-IN" sz="2400" dirty="0"/>
              <a:t>: Integrating AI-driven sentiment analysis can provide personalized support based on the user’s emotional state. AI-based recommendations can also be given to improve mental health through content like meditation techniques or self-help articles.</a:t>
            </a:r>
          </a:p>
          <a:p>
            <a:pPr algn="just">
              <a:buFont typeface="Wingdings" panose="05000000000000000000" pitchFamily="2" charset="2"/>
              <a:buChar char="Ø"/>
            </a:pPr>
            <a:r>
              <a:rPr lang="en-IN" sz="2400" dirty="0" smtClean="0"/>
              <a:t> </a:t>
            </a:r>
            <a:r>
              <a:rPr lang="en-IN" sz="2400" b="1" dirty="0"/>
              <a:t>Real-time Therapy Sessions</a:t>
            </a:r>
            <a:r>
              <a:rPr lang="en-IN" sz="2400" dirty="0"/>
              <a:t>: Expanding the professional support module to include real-time     video or chat therapy sessions with mental health professionals would provide immediate assistance to users in need.</a:t>
            </a:r>
          </a:p>
          <a:p>
            <a:pPr algn="just">
              <a:buFont typeface="Wingdings" panose="05000000000000000000" pitchFamily="2" charset="2"/>
              <a:buChar char="Ø"/>
            </a:pPr>
            <a:r>
              <a:rPr lang="en-IN" sz="2400" dirty="0"/>
              <a:t> </a:t>
            </a:r>
            <a:r>
              <a:rPr lang="en-IN" sz="2400" b="1" dirty="0" smtClean="0"/>
              <a:t>Multilingual </a:t>
            </a:r>
            <a:r>
              <a:rPr lang="en-IN" sz="2400" b="1" dirty="0"/>
              <a:t>Support</a:t>
            </a:r>
            <a:r>
              <a:rPr lang="en-IN" sz="2400" dirty="0"/>
              <a:t>: Implementing multilingual features would expand the app's reach to non-English speaking users, making it accessible to a global audience.</a:t>
            </a:r>
          </a:p>
          <a:p>
            <a:pPr algn="just">
              <a:buFont typeface="Wingdings" panose="05000000000000000000" pitchFamily="2" charset="2"/>
              <a:buChar char="Ø"/>
            </a:pPr>
            <a:r>
              <a:rPr lang="en-IN" sz="2400" b="1" dirty="0" smtClean="0"/>
              <a:t>Increased </a:t>
            </a:r>
            <a:r>
              <a:rPr lang="en-IN" sz="2400" b="1" dirty="0"/>
              <a:t>Community Features</a:t>
            </a:r>
            <a:r>
              <a:rPr lang="en-IN" sz="2400" dirty="0"/>
              <a:t>: Implementing features such as group discussions, peer support groups, and topic-based forums could foster deeper community interaction and support.</a:t>
            </a:r>
          </a:p>
          <a:p>
            <a:pPr marL="0" indent="0" algn="just">
              <a:lnSpc>
                <a:spcPct val="170000"/>
              </a:lnSpc>
              <a:buNone/>
            </a:pPr>
            <a:endParaRPr lang="en-IN" sz="2400"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27</a:t>
            </a:fld>
            <a:endParaRPr lang="en-IN"/>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7810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96" y="235391"/>
            <a:ext cx="10919303" cy="1042692"/>
          </a:xfrm>
        </p:spPr>
        <p:txBody>
          <a:bodyPr>
            <a:normAutofit/>
          </a:bodyPr>
          <a:lstStyle/>
          <a:p>
            <a:r>
              <a:rPr lang="en-US" sz="3600" dirty="0" smtClean="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4496" y="1131024"/>
            <a:ext cx="11444266" cy="5394468"/>
          </a:xfrm>
        </p:spPr>
        <p:txBody>
          <a:bodyPr>
            <a:noAutofit/>
          </a:bodyPr>
          <a:lstStyle/>
          <a:p>
            <a:pPr marL="0" indent="0" algn="just">
              <a:lnSpc>
                <a:spcPct val="100000"/>
              </a:lnSpc>
              <a:buNone/>
            </a:pPr>
            <a:r>
              <a:rPr lang="en-IN" sz="2400" dirty="0"/>
              <a:t>[1] Olivia Oswald Lim, David </a:t>
            </a:r>
            <a:r>
              <a:rPr lang="en-IN" sz="2400" dirty="0" err="1"/>
              <a:t>Habsara</a:t>
            </a:r>
            <a:r>
              <a:rPr lang="en-IN" sz="2400" dirty="0"/>
              <a:t> </a:t>
            </a:r>
            <a:r>
              <a:rPr lang="en-IN" sz="2400" dirty="0" err="1"/>
              <a:t>Hareva,Eden</a:t>
            </a:r>
            <a:r>
              <a:rPr lang="en-IN" sz="2400" dirty="0"/>
              <a:t> </a:t>
            </a:r>
            <a:r>
              <a:rPr lang="en-IN" sz="2400" dirty="0" err="1"/>
              <a:t>Steven,Dionysius</a:t>
            </a:r>
            <a:r>
              <a:rPr lang="en-IN" sz="2400" dirty="0"/>
              <a:t> </a:t>
            </a:r>
            <a:r>
              <a:rPr lang="en-IN" sz="2400" dirty="0" err="1"/>
              <a:t>Sentausa,Frentsen</a:t>
            </a:r>
            <a:r>
              <a:rPr lang="en-IN" sz="2400" dirty="0"/>
              <a:t> </a:t>
            </a:r>
            <a:r>
              <a:rPr lang="en-IN" sz="2400" dirty="0" err="1"/>
              <a:t>Adeputra</a:t>
            </a:r>
            <a:r>
              <a:rPr lang="en-IN" sz="2400" dirty="0"/>
              <a:t> </a:t>
            </a:r>
            <a:r>
              <a:rPr lang="en-IN" sz="2400" dirty="0" err="1"/>
              <a:t>Abineno</a:t>
            </a:r>
            <a:r>
              <a:rPr lang="en-IN" sz="2400" dirty="0"/>
              <a:t> Companion: Mental Health Mobile Applications for </a:t>
            </a:r>
            <a:r>
              <a:rPr lang="en-IN" sz="2400" dirty="0" err="1"/>
              <a:t>Students.IEEE</a:t>
            </a:r>
            <a:r>
              <a:rPr lang="en-IN" sz="2400" dirty="0"/>
              <a:t> Nov 2022.</a:t>
            </a:r>
          </a:p>
          <a:p>
            <a:pPr marL="0" indent="0" algn="just">
              <a:lnSpc>
                <a:spcPct val="100000"/>
              </a:lnSpc>
              <a:buNone/>
            </a:pPr>
            <a:r>
              <a:rPr lang="en-IN" sz="2400" dirty="0" smtClean="0"/>
              <a:t>[</a:t>
            </a:r>
            <a:r>
              <a:rPr lang="en-IN" sz="2400" dirty="0"/>
              <a:t>2]E.S </a:t>
            </a:r>
            <a:r>
              <a:rPr lang="en-IN" sz="2400" dirty="0" err="1"/>
              <a:t>Mendis</a:t>
            </a:r>
            <a:r>
              <a:rPr lang="en-IN" sz="2400" dirty="0"/>
              <a:t>, L.W </a:t>
            </a:r>
            <a:r>
              <a:rPr lang="en-IN" sz="2400" dirty="0" err="1"/>
              <a:t>Kasthuriarachchi</a:t>
            </a:r>
            <a:r>
              <a:rPr lang="en-IN" sz="2400" dirty="0"/>
              <a:t>, H.P.K.L </a:t>
            </a:r>
            <a:r>
              <a:rPr lang="en-IN" sz="2400" dirty="0" err="1"/>
              <a:t>Samarasinha</a:t>
            </a:r>
            <a:r>
              <a:rPr lang="en-IN" sz="2400" dirty="0"/>
              <a:t>, </a:t>
            </a:r>
            <a:r>
              <a:rPr lang="en-IN" sz="2400" dirty="0" err="1"/>
              <a:t>Sanvitha</a:t>
            </a:r>
            <a:r>
              <a:rPr lang="en-IN" sz="2400" dirty="0"/>
              <a:t> </a:t>
            </a:r>
            <a:r>
              <a:rPr lang="en-IN" sz="2400" dirty="0" err="1"/>
              <a:t>Kasthuriarachchi</a:t>
            </a:r>
            <a:r>
              <a:rPr lang="en-IN" sz="2400" dirty="0"/>
              <a:t>, Samantha </a:t>
            </a:r>
            <a:r>
              <a:rPr lang="en-IN" sz="2400" dirty="0" err="1"/>
              <a:t>Rajapaksa</a:t>
            </a:r>
            <a:r>
              <a:rPr lang="en-IN" sz="2400" dirty="0"/>
              <a:t> ‘Mobile Application for Mental Health Using Machine Learning’, IEEE Nov 2022</a:t>
            </a:r>
            <a:r>
              <a:rPr lang="en-IN" sz="2400" dirty="0" smtClean="0"/>
              <a:t>.</a:t>
            </a:r>
          </a:p>
          <a:p>
            <a:pPr marL="0" indent="0" algn="just">
              <a:lnSpc>
                <a:spcPct val="100000"/>
              </a:lnSpc>
              <a:buNone/>
            </a:pPr>
            <a:r>
              <a:rPr lang="en-IN" sz="2400" dirty="0" smtClean="0"/>
              <a:t>[</a:t>
            </a:r>
            <a:r>
              <a:rPr lang="en-IN" sz="2400" dirty="0"/>
              <a:t>3] </a:t>
            </a:r>
            <a:r>
              <a:rPr lang="en-IN" sz="2400" dirty="0" err="1"/>
              <a:t>Malaika</a:t>
            </a:r>
            <a:r>
              <a:rPr lang="en-IN" sz="2400" dirty="0"/>
              <a:t> Samuel; C.P. </a:t>
            </a:r>
            <a:r>
              <a:rPr lang="en-IN" sz="2400" dirty="0" smtClean="0"/>
              <a:t>Shirley,"</a:t>
            </a:r>
            <a:r>
              <a:rPr lang="en-IN" sz="2400" dirty="0" err="1"/>
              <a:t>Mindset</a:t>
            </a:r>
            <a:r>
              <a:rPr lang="en-IN" sz="2400" dirty="0"/>
              <a:t>, An Android-Based Mental Wellbeing Support Mobile Application. IEEE Oct 2023.</a:t>
            </a:r>
          </a:p>
          <a:p>
            <a:pPr marL="0" indent="0" algn="just">
              <a:lnSpc>
                <a:spcPct val="100000"/>
              </a:lnSpc>
              <a:buNone/>
            </a:pPr>
            <a:r>
              <a:rPr lang="en-IN" sz="2400" dirty="0" smtClean="0"/>
              <a:t>[</a:t>
            </a:r>
            <a:r>
              <a:rPr lang="en-IN" sz="2400" dirty="0"/>
              <a:t>4] </a:t>
            </a:r>
            <a:r>
              <a:rPr lang="en-IN" sz="2400" dirty="0" err="1"/>
              <a:t>Shiqi</a:t>
            </a:r>
            <a:r>
              <a:rPr lang="en-IN" sz="2400" dirty="0"/>
              <a:t> Yang, Ping Zhou2, </a:t>
            </a:r>
            <a:r>
              <a:rPr lang="en-IN" sz="2400" dirty="0" err="1"/>
              <a:t>Kui</a:t>
            </a:r>
            <a:r>
              <a:rPr lang="en-IN" sz="2400" dirty="0"/>
              <a:t> Duan3, M. </a:t>
            </a:r>
            <a:r>
              <a:rPr lang="en-IN" sz="2400" dirty="0" err="1"/>
              <a:t>Shamim</a:t>
            </a:r>
            <a:r>
              <a:rPr lang="en-IN" sz="2400" dirty="0"/>
              <a:t> Hossain, </a:t>
            </a:r>
            <a:r>
              <a:rPr lang="en-IN" sz="2400" dirty="0" err="1"/>
              <a:t>MohammedF</a:t>
            </a:r>
            <a:r>
              <a:rPr lang="en-IN" sz="2400" dirty="0"/>
              <a:t>. </a:t>
            </a:r>
            <a:r>
              <a:rPr lang="en-IN" sz="2400" dirty="0" err="1"/>
              <a:t>Alhamid</a:t>
            </a:r>
            <a:r>
              <a:rPr lang="en-IN" sz="2400" dirty="0"/>
              <a:t>.”</a:t>
            </a:r>
            <a:r>
              <a:rPr lang="en-IN" sz="2400" dirty="0" err="1"/>
              <a:t>emHealth</a:t>
            </a:r>
            <a:r>
              <a:rPr lang="en-IN" sz="2400" dirty="0"/>
              <a:t>: Towards Emotion Health Through Depression Prediction and Intelligent Health Recommender System”.</a:t>
            </a:r>
          </a:p>
          <a:p>
            <a:pPr marL="0" indent="0" algn="just">
              <a:lnSpc>
                <a:spcPct val="100000"/>
              </a:lnSpc>
              <a:buNone/>
            </a:pPr>
            <a:r>
              <a:rPr lang="en-IN" sz="2400" dirty="0" smtClean="0"/>
              <a:t>[</a:t>
            </a:r>
            <a:r>
              <a:rPr lang="en-IN" sz="2400" dirty="0"/>
              <a:t>5] </a:t>
            </a:r>
            <a:r>
              <a:rPr lang="en-IN" sz="2400" dirty="0" err="1"/>
              <a:t>Shagun</a:t>
            </a:r>
            <a:r>
              <a:rPr lang="en-IN" sz="2400" dirty="0"/>
              <a:t> </a:t>
            </a:r>
            <a:r>
              <a:rPr lang="en-IN" sz="2400" dirty="0" err="1"/>
              <a:t>Saboo</a:t>
            </a:r>
            <a:r>
              <a:rPr lang="en-IN" sz="2400" dirty="0"/>
              <a:t>; </a:t>
            </a:r>
            <a:r>
              <a:rPr lang="en-IN" sz="2400" dirty="0" err="1"/>
              <a:t>Srishti</a:t>
            </a:r>
            <a:r>
              <a:rPr lang="en-IN" sz="2400" dirty="0"/>
              <a:t> Gupta; </a:t>
            </a:r>
            <a:r>
              <a:rPr lang="en-IN" sz="2400" dirty="0" err="1"/>
              <a:t>Isha</a:t>
            </a:r>
            <a:r>
              <a:rPr lang="en-IN" sz="2400" dirty="0"/>
              <a:t> </a:t>
            </a:r>
            <a:r>
              <a:rPr lang="en-IN" sz="2400" dirty="0" err="1"/>
              <a:t>Nailwal</a:t>
            </a:r>
            <a:r>
              <a:rPr lang="en-IN" sz="2400" dirty="0"/>
              <a:t>; </a:t>
            </a:r>
            <a:r>
              <a:rPr lang="en-IN" sz="2400" dirty="0" err="1"/>
              <a:t>Rithik</a:t>
            </a:r>
            <a:r>
              <a:rPr lang="en-IN" sz="2400" dirty="0"/>
              <a:t> Gandhi; Sameer </a:t>
            </a:r>
            <a:r>
              <a:rPr lang="en-IN" sz="2400" dirty="0" err="1"/>
              <a:t>Rana</a:t>
            </a:r>
            <a:r>
              <a:rPr lang="en-IN" sz="2400" dirty="0"/>
              <a:t>. “Diagnosing Mental Health Patient While Maintaining </a:t>
            </a:r>
            <a:r>
              <a:rPr lang="en-IN" sz="2400" dirty="0" err="1"/>
              <a:t>Anonymity”.IEEE</a:t>
            </a:r>
            <a:r>
              <a:rPr lang="en-IN" sz="2400" dirty="0"/>
              <a:t> Dec 2021.</a:t>
            </a:r>
          </a:p>
          <a:p>
            <a:pPr marL="0" indent="0" algn="just">
              <a:lnSpc>
                <a:spcPct val="100000"/>
              </a:lnSpc>
              <a:buNone/>
            </a:pPr>
            <a:r>
              <a:rPr lang="en-IN" sz="2400" dirty="0" smtClean="0"/>
              <a:t> </a:t>
            </a:r>
            <a:endParaRPr lang="en-IN" sz="2400"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28</a:t>
            </a:fld>
            <a:endParaRPr lang="en-IN"/>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7999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8636" y="2524991"/>
            <a:ext cx="9227128" cy="2369127"/>
          </a:xfrm>
        </p:spPr>
        <p:txBody>
          <a:bodyPr>
            <a:noAutofit/>
          </a:bodyPr>
          <a:lstStyle/>
          <a:p>
            <a:pPr marL="0" indent="0" algn="ctr">
              <a:buNone/>
            </a:pPr>
            <a:r>
              <a:rPr lang="en-US" sz="9600" dirty="0" smtClean="0">
                <a:latin typeface="Arial Rounded MT Bold" panose="020F0704030504030204" pitchFamily="34" charset="0"/>
              </a:rPr>
              <a:t>THANK YOU</a:t>
            </a:r>
            <a:endParaRPr lang="en-IN" sz="9600" dirty="0">
              <a:latin typeface="Arial Rounded MT Bold" panose="020F0704030504030204" pitchFamily="34" charset="0"/>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29</a:t>
            </a:fld>
            <a:endParaRPr lang="en-IN"/>
          </a:p>
        </p:txBody>
      </p:sp>
    </p:spTree>
    <p:extLst>
      <p:ext uri="{BB962C8B-B14F-4D97-AF65-F5344CB8AC3E}">
        <p14:creationId xmlns:p14="http://schemas.microsoft.com/office/powerpoint/2010/main" val="314388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16" y="235391"/>
            <a:ext cx="11181784" cy="1455298"/>
          </a:xfrm>
        </p:spPr>
        <p:txBody>
          <a:bodyPr>
            <a:normAutofit/>
          </a:bodyPr>
          <a:lstStyle/>
          <a:p>
            <a:r>
              <a:rPr lang="en-IN" sz="3600" dirty="0" smtClean="0">
                <a:latin typeface="Times New Roman" panose="02020603050405020304" pitchFamily="18" charset="0"/>
                <a:cs typeface="Times New Roman" panose="02020603050405020304" pitchFamily="18" charset="0"/>
              </a:rPr>
              <a:t>Introduction</a:t>
            </a:r>
            <a:endParaRPr lang="en-IN" sz="3600" dirty="0"/>
          </a:p>
        </p:txBody>
      </p:sp>
      <p:sp>
        <p:nvSpPr>
          <p:cNvPr id="3" name="Content Placeholder 2"/>
          <p:cNvSpPr>
            <a:spLocks noGrp="1"/>
          </p:cNvSpPr>
          <p:nvPr>
            <p:ph idx="1"/>
          </p:nvPr>
        </p:nvSpPr>
        <p:spPr>
          <a:xfrm>
            <a:off x="172015" y="1690689"/>
            <a:ext cx="11869093" cy="4936448"/>
          </a:xfrm>
        </p:spPr>
        <p:txBody>
          <a:bodyPr>
            <a:normAutofit/>
          </a:bodyPr>
          <a:lstStyle/>
          <a:p>
            <a:pPr marL="0" indent="0" algn="just">
              <a:lnSpc>
                <a:spcPct val="150000"/>
              </a:lnSpc>
              <a:buNone/>
            </a:pPr>
            <a:r>
              <a:rPr lang="en-US" sz="2600" dirty="0" err="1" smtClean="0"/>
              <a:t>FeelSafe</a:t>
            </a:r>
            <a:r>
              <a:rPr lang="en-US" sz="2600" dirty="0" smtClean="0"/>
              <a:t> </a:t>
            </a:r>
            <a:r>
              <a:rPr lang="en-US" sz="2600" dirty="0"/>
              <a:t>is a comprehensive mental health support platform designed to empower users by providing a safe space for anonymously sharing their emotions. It offers robust privacy features, community support, access to professional mental health resources, and tools to report inappropriate behavior. The app uses AI-driven analytics and push notifications to track user well-being and provide timely support, helping individuals on their journey to mental wellness in a secure, judgment-free environment.</a:t>
            </a:r>
            <a:endParaRPr lang="en-IN" sz="2600"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r>
              <a:rPr lang="en-US" dirty="0" smtClean="0"/>
              <a:t>3</a:t>
            </a:r>
            <a:endParaRPr lang="en-IN" dirty="0"/>
          </a:p>
        </p:txBody>
      </p:sp>
      <p:sp>
        <p:nvSpPr>
          <p:cNvPr id="6" name="Rectangle 5"/>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734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IN"/>
          </a:p>
        </p:txBody>
      </p:sp>
      <p:sp>
        <p:nvSpPr>
          <p:cNvPr id="3" name="Slide Number Placeholder 2"/>
          <p:cNvSpPr>
            <a:spLocks noGrp="1"/>
          </p:cNvSpPr>
          <p:nvPr>
            <p:ph type="sldNum" sz="quarter" idx="12"/>
          </p:nvPr>
        </p:nvSpPr>
        <p:spPr/>
        <p:txBody>
          <a:bodyPr/>
          <a:lstStyle/>
          <a:p>
            <a:fld id="{8B447D0E-0C0F-4BC0-ADB0-74873C3511CF}" type="slidenum">
              <a:rPr lang="en-IN" smtClean="0"/>
              <a:t>4</a:t>
            </a:fld>
            <a:endParaRPr lang="en-IN"/>
          </a:p>
        </p:txBody>
      </p:sp>
      <p:sp>
        <p:nvSpPr>
          <p:cNvPr id="4" name="Rectangle 3"/>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72016" y="459570"/>
            <a:ext cx="5198859" cy="646331"/>
          </a:xfrm>
          <a:prstGeom prst="rect">
            <a:avLst/>
          </a:prstGeom>
        </p:spPr>
        <p:txBody>
          <a:bodyPr wrap="none">
            <a:spAutoFit/>
          </a:bodyPr>
          <a:lstStyle/>
          <a:p>
            <a:r>
              <a:rPr lang="en-IN" sz="3600" dirty="0" smtClean="0">
                <a:latin typeface="Times New Roman" panose="02020603050405020304" pitchFamily="18" charset="0"/>
                <a:cs typeface="Times New Roman" panose="02020603050405020304" pitchFamily="18" charset="0"/>
              </a:rPr>
              <a:t>Development Environment</a:t>
            </a:r>
          </a:p>
        </p:txBody>
      </p:sp>
      <p:sp>
        <p:nvSpPr>
          <p:cNvPr id="6" name="Rectangle 5"/>
          <p:cNvSpPr/>
          <p:nvPr/>
        </p:nvSpPr>
        <p:spPr>
          <a:xfrm>
            <a:off x="172016" y="1278171"/>
            <a:ext cx="4352474" cy="584775"/>
          </a:xfrm>
          <a:prstGeom prst="rect">
            <a:avLst/>
          </a:prstGeom>
        </p:spPr>
        <p:txBody>
          <a:bodyPr wrap="none">
            <a:spAutoFit/>
          </a:bodyPr>
          <a:lstStyle/>
          <a:p>
            <a:r>
              <a:rPr lang="en-IN" sz="3200" dirty="0"/>
              <a:t>Hardware </a:t>
            </a:r>
            <a:r>
              <a:rPr lang="en-IN" sz="3200" dirty="0" smtClean="0"/>
              <a:t>Requirements:</a:t>
            </a:r>
            <a:endParaRPr lang="en-IN" sz="3200" dirty="0"/>
          </a:p>
        </p:txBody>
      </p:sp>
      <p:sp>
        <p:nvSpPr>
          <p:cNvPr id="9" name="Rectangle 3"/>
          <p:cNvSpPr>
            <a:spLocks noChangeArrowheads="1"/>
          </p:cNvSpPr>
          <p:nvPr/>
        </p:nvSpPr>
        <p:spPr bwMode="auto">
          <a:xfrm>
            <a:off x="581891" y="2095541"/>
            <a:ext cx="41504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RAM</a:t>
            </a:r>
            <a:r>
              <a:rPr kumimoji="0" lang="en-US" sz="1800" b="0" i="0" u="none" strike="noStrike" cap="none" normalizeH="0" baseline="0" dirty="0" smtClean="0">
                <a:ln>
                  <a:noFill/>
                </a:ln>
                <a:solidFill>
                  <a:schemeClr val="tx1"/>
                </a:solidFill>
                <a:effectLst/>
                <a:latin typeface="Arial" panose="020B0604020202020204" pitchFamily="34" charset="0"/>
              </a:rPr>
              <a:t>: 8 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Processor</a:t>
            </a:r>
            <a:r>
              <a:rPr kumimoji="0" lang="en-US" sz="1800" b="0" i="0" u="none" strike="noStrike" cap="none" normalizeH="0" baseline="0" dirty="0" smtClean="0">
                <a:ln>
                  <a:noFill/>
                </a:ln>
                <a:solidFill>
                  <a:schemeClr val="tx1"/>
                </a:solidFill>
                <a:effectLst/>
                <a:latin typeface="Arial" panose="020B0604020202020204" pitchFamily="34" charset="0"/>
              </a:rPr>
              <a:t>: Intel Core i5 or equivalent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Storage</a:t>
            </a:r>
            <a:r>
              <a:rPr kumimoji="0" lang="en-US" sz="1800" b="0" i="0" u="none" strike="noStrike" cap="none" normalizeH="0" baseline="0" dirty="0" smtClean="0">
                <a:ln>
                  <a:noFill/>
                </a:ln>
                <a:solidFill>
                  <a:schemeClr val="tx1"/>
                </a:solidFill>
                <a:effectLst/>
                <a:latin typeface="Arial" panose="020B0604020202020204" pitchFamily="34" charset="0"/>
              </a:rPr>
              <a:t>: 10 GB free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Testing Device</a:t>
            </a:r>
            <a:r>
              <a:rPr kumimoji="0" lang="en-US" sz="1800" b="0" i="0" u="none" strike="noStrike" cap="none" normalizeH="0" baseline="0" dirty="0" smtClean="0">
                <a:ln>
                  <a:noFill/>
                </a:ln>
                <a:solidFill>
                  <a:schemeClr val="tx1"/>
                </a:solidFill>
                <a:effectLst/>
                <a:latin typeface="Arial" panose="020B0604020202020204" pitchFamily="34" charset="0"/>
              </a:rPr>
              <a:t>: Android phone </a:t>
            </a:r>
          </a:p>
        </p:txBody>
      </p:sp>
      <p:sp>
        <p:nvSpPr>
          <p:cNvPr id="10" name="Rectangle 9"/>
          <p:cNvSpPr/>
          <p:nvPr/>
        </p:nvSpPr>
        <p:spPr>
          <a:xfrm>
            <a:off x="172016" y="3512379"/>
            <a:ext cx="4163319" cy="584775"/>
          </a:xfrm>
          <a:prstGeom prst="rect">
            <a:avLst/>
          </a:prstGeom>
        </p:spPr>
        <p:txBody>
          <a:bodyPr wrap="none">
            <a:spAutoFit/>
          </a:bodyPr>
          <a:lstStyle/>
          <a:p>
            <a:r>
              <a:rPr lang="en-IN" sz="3200" dirty="0">
                <a:latin typeface="Times New Roman" panose="02020603050405020304" pitchFamily="18" charset="0"/>
                <a:cs typeface="Times New Roman" panose="02020603050405020304" pitchFamily="18" charset="0"/>
              </a:rPr>
              <a:t>Software </a:t>
            </a:r>
            <a:r>
              <a:rPr lang="en-IN" sz="3200" dirty="0" smtClean="0">
                <a:latin typeface="Times New Roman" panose="02020603050405020304" pitchFamily="18" charset="0"/>
                <a:cs typeface="Times New Roman" panose="02020603050405020304" pitchFamily="18" charset="0"/>
              </a:rPr>
              <a:t>Requirements:</a:t>
            </a:r>
            <a:endParaRPr lang="en-IN" sz="3200" dirty="0">
              <a:latin typeface="Times New Roman" panose="02020603050405020304" pitchFamily="18" charset="0"/>
              <a:cs typeface="Times New Roman" panose="02020603050405020304" pitchFamily="18" charset="0"/>
            </a:endParaRPr>
          </a:p>
        </p:txBody>
      </p:sp>
      <p:sp>
        <p:nvSpPr>
          <p:cNvPr id="12" name="Rectangle 11"/>
          <p:cNvSpPr/>
          <p:nvPr/>
        </p:nvSpPr>
        <p:spPr>
          <a:xfrm>
            <a:off x="581891" y="4349589"/>
            <a:ext cx="6096000" cy="1477328"/>
          </a:xfrm>
          <a:prstGeom prst="rect">
            <a:avLst/>
          </a:prstGeom>
        </p:spPr>
        <p:txBody>
          <a:bodyPr>
            <a:spAutoFit/>
          </a:bodyPr>
          <a:lstStyle/>
          <a:p>
            <a:pPr lvl="0" eaLnBrk="0" fontAlgn="base" hangingPunct="0">
              <a:spcBef>
                <a:spcPct val="0"/>
              </a:spcBef>
              <a:spcAft>
                <a:spcPct val="0"/>
              </a:spcAft>
              <a:buFontTx/>
              <a:buChar char="•"/>
            </a:pPr>
            <a:r>
              <a:rPr lang="en-US" b="1" dirty="0">
                <a:latin typeface="Arial" panose="020B0604020202020204" pitchFamily="34" charset="0"/>
              </a:rPr>
              <a:t>IDE</a:t>
            </a:r>
            <a:r>
              <a:rPr lang="en-US" dirty="0">
                <a:latin typeface="Arial" panose="020B0604020202020204" pitchFamily="34" charset="0"/>
              </a:rPr>
              <a:t>: Android Studio</a:t>
            </a:r>
          </a:p>
          <a:p>
            <a:pPr lvl="0" eaLnBrk="0" fontAlgn="base" hangingPunct="0">
              <a:spcBef>
                <a:spcPct val="0"/>
              </a:spcBef>
              <a:spcAft>
                <a:spcPct val="0"/>
              </a:spcAft>
              <a:buFontTx/>
              <a:buChar char="•"/>
            </a:pPr>
            <a:r>
              <a:rPr lang="en-US" b="1" dirty="0">
                <a:latin typeface="Arial" panose="020B0604020202020204" pitchFamily="34" charset="0"/>
              </a:rPr>
              <a:t>Languages</a:t>
            </a:r>
            <a:r>
              <a:rPr lang="en-US" dirty="0">
                <a:latin typeface="Arial" panose="020B0604020202020204" pitchFamily="34" charset="0"/>
              </a:rPr>
              <a:t>: </a:t>
            </a:r>
            <a:r>
              <a:rPr lang="en-US" dirty="0" err="1">
                <a:latin typeface="Arial" panose="020B0604020202020204" pitchFamily="34" charset="0"/>
              </a:rPr>
              <a:t>Kotlin</a:t>
            </a:r>
            <a:r>
              <a:rPr lang="en-US" dirty="0">
                <a:latin typeface="Arial" panose="020B0604020202020204" pitchFamily="34" charset="0"/>
              </a:rPr>
              <a:t> (Frontend), Java (Backend)</a:t>
            </a:r>
          </a:p>
          <a:p>
            <a:pPr lvl="0" eaLnBrk="0" fontAlgn="base" hangingPunct="0">
              <a:spcBef>
                <a:spcPct val="0"/>
              </a:spcBef>
              <a:spcAft>
                <a:spcPct val="0"/>
              </a:spcAft>
              <a:buFontTx/>
              <a:buChar char="•"/>
            </a:pPr>
            <a:r>
              <a:rPr lang="en-US" b="1" dirty="0">
                <a:latin typeface="Arial" panose="020B0604020202020204" pitchFamily="34" charset="0"/>
              </a:rPr>
              <a:t>Cloud Services</a:t>
            </a:r>
            <a:r>
              <a:rPr lang="en-US" dirty="0">
                <a:latin typeface="Arial" panose="020B0604020202020204" pitchFamily="34" charset="0"/>
              </a:rPr>
              <a:t>: Firebase (</a:t>
            </a:r>
            <a:r>
              <a:rPr lang="en-US" dirty="0" err="1">
                <a:latin typeface="Arial" panose="020B0604020202020204" pitchFamily="34" charset="0"/>
              </a:rPr>
              <a:t>Firestore</a:t>
            </a:r>
            <a:r>
              <a:rPr lang="en-US" dirty="0">
                <a:latin typeface="Arial" panose="020B0604020202020204" pitchFamily="34" charset="0"/>
              </a:rPr>
              <a:t>, Authentication, Cloud Messaging)</a:t>
            </a:r>
          </a:p>
          <a:p>
            <a:pPr lvl="0" eaLnBrk="0" fontAlgn="base" hangingPunct="0">
              <a:spcBef>
                <a:spcPct val="0"/>
              </a:spcBef>
              <a:spcAft>
                <a:spcPct val="0"/>
              </a:spcAft>
              <a:buFontTx/>
              <a:buChar char="•"/>
            </a:pPr>
            <a:r>
              <a:rPr lang="en-US" b="1" dirty="0" smtClean="0">
                <a:latin typeface="Arial" panose="020B0604020202020204" pitchFamily="34" charset="0"/>
              </a:rPr>
              <a:t>Testing</a:t>
            </a:r>
            <a:r>
              <a:rPr lang="en-US" dirty="0">
                <a:latin typeface="Arial" panose="020B0604020202020204" pitchFamily="34" charset="0"/>
              </a:rPr>
              <a:t>: Android Emulator, Physical Android Device </a:t>
            </a:r>
          </a:p>
        </p:txBody>
      </p:sp>
    </p:spTree>
    <p:extLst>
      <p:ext uri="{BB962C8B-B14F-4D97-AF65-F5344CB8AC3E}">
        <p14:creationId xmlns:p14="http://schemas.microsoft.com/office/powerpoint/2010/main" val="88580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48068-7367-830E-ED30-FA0BF8149741}"/>
              </a:ext>
            </a:extLst>
          </p:cNvPr>
          <p:cNvSpPr>
            <a:spLocks noGrp="1"/>
          </p:cNvSpPr>
          <p:nvPr>
            <p:ph type="title"/>
          </p:nvPr>
        </p:nvSpPr>
        <p:spPr>
          <a:xfrm>
            <a:off x="117695" y="135803"/>
            <a:ext cx="11236105" cy="1554886"/>
          </a:xfrm>
        </p:spPr>
        <p:txBody>
          <a:bodyPr>
            <a:normAutofit/>
          </a:bodyPr>
          <a:lstStyle/>
          <a:p>
            <a:r>
              <a:rPr lang="en-IN" sz="3600" dirty="0">
                <a:latin typeface="Times New Roman" panose="02020603050405020304" pitchFamily="18" charset="0"/>
                <a:cs typeface="Times New Roman" panose="02020603050405020304" pitchFamily="18" charset="0"/>
              </a:rPr>
              <a:t>Architectural Diagram</a:t>
            </a:r>
          </a:p>
        </p:txBody>
      </p:sp>
      <p:pic>
        <p:nvPicPr>
          <p:cNvPr id="7" name="Content Placeholder 6"/>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17695" y="1226127"/>
            <a:ext cx="11821459" cy="5247409"/>
          </a:xfrm>
          <a:prstGeom prst="rect">
            <a:avLst/>
          </a:prstGeom>
          <a:noFill/>
          <a:ln>
            <a:noFill/>
          </a:ln>
        </p:spPr>
      </p:pic>
      <p:sp>
        <p:nvSpPr>
          <p:cNvPr id="4" name="Slide Number Placeholder 3"/>
          <p:cNvSpPr>
            <a:spLocks noGrp="1"/>
          </p:cNvSpPr>
          <p:nvPr>
            <p:ph type="sldNum" sz="quarter" idx="12"/>
          </p:nvPr>
        </p:nvSpPr>
        <p:spPr/>
        <p:txBody>
          <a:bodyPr/>
          <a:lstStyle/>
          <a:p>
            <a:fld id="{8B447D0E-0C0F-4BC0-ADB0-74873C3511CF}" type="slidenum">
              <a:rPr lang="en-IN" smtClean="0"/>
              <a:t>5</a:t>
            </a:fld>
            <a:endParaRPr lang="en-IN"/>
          </a:p>
        </p:txBody>
      </p:sp>
      <p:sp>
        <p:nvSpPr>
          <p:cNvPr id="10" name="Rectangle 9"/>
          <p:cNvSpPr/>
          <p:nvPr/>
        </p:nvSpPr>
        <p:spPr>
          <a:xfrm>
            <a:off x="117695" y="135802"/>
            <a:ext cx="11932467" cy="65856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6645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00" y="482367"/>
            <a:ext cx="10515600" cy="1132513"/>
          </a:xfrm>
        </p:spPr>
        <p:txBody>
          <a:bodyPr>
            <a:normAutofit/>
          </a:bodyPr>
          <a:lstStyle/>
          <a:p>
            <a:r>
              <a:rPr lang="en-US" sz="3600" dirty="0" smtClean="0">
                <a:latin typeface="Times New Roman" panose="02020603050405020304" pitchFamily="18" charset="0"/>
                <a:cs typeface="Times New Roman" panose="02020603050405020304" pitchFamily="18" charset="0"/>
              </a:rPr>
              <a:t>Existing Model</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001" y="1048624"/>
            <a:ext cx="11895589" cy="5620625"/>
          </a:xfrm>
        </p:spPr>
        <p:txBody>
          <a:bodyPr anchor="ctr">
            <a:noAutofit/>
          </a:bodyPr>
          <a:lstStyle/>
          <a:p>
            <a:pPr marL="0" indent="0" algn="just">
              <a:lnSpc>
                <a:spcPct val="150000"/>
              </a:lnSpc>
              <a:buNone/>
            </a:pPr>
            <a:r>
              <a:rPr lang="en-US" sz="2400" dirty="0" smtClean="0"/>
              <a:t>The existing mental health app ecosystem encompasses a variety of solutions designed to support users in managing their mental well-being. Current platforms include self-help apps like Headspace and Calm, which offer mindfulness and meditation practices; therapy apps such as </a:t>
            </a:r>
            <a:r>
              <a:rPr lang="en-US" sz="2400" dirty="0" err="1" smtClean="0"/>
              <a:t>BetterHelp</a:t>
            </a:r>
            <a:r>
              <a:rPr lang="en-US" sz="2400" dirty="0" smtClean="0"/>
              <a:t> and </a:t>
            </a:r>
            <a:r>
              <a:rPr lang="en-US" sz="2400" dirty="0" err="1" smtClean="0"/>
              <a:t>Talkspace</a:t>
            </a:r>
            <a:r>
              <a:rPr lang="en-US" sz="2400" dirty="0" smtClean="0"/>
              <a:t>, providing access to licensed therapists for online counseling; and mood tracking apps like </a:t>
            </a:r>
            <a:r>
              <a:rPr lang="en-US" sz="2400" dirty="0" err="1" smtClean="0"/>
              <a:t>Daylio</a:t>
            </a:r>
            <a:r>
              <a:rPr lang="en-US" sz="2400" dirty="0" smtClean="0"/>
              <a:t> and </a:t>
            </a:r>
            <a:r>
              <a:rPr lang="en-US" sz="2400" dirty="0" err="1" smtClean="0"/>
              <a:t>Moodfit</a:t>
            </a:r>
            <a:r>
              <a:rPr lang="en-US" sz="2400" dirty="0" smtClean="0"/>
              <a:t>, which allow users to monitor their emotional states and daily activities. Additionally, crisis management apps like Crisis Text Line offer immediate support for individuals in distress. While these systems provide valuable tools for mental health, they often focus on either structured professional support or general wellness, with varying degrees of anonymity, community engagement, and privacy measures.</a:t>
            </a:r>
          </a:p>
        </p:txBody>
      </p:sp>
      <p:sp>
        <p:nvSpPr>
          <p:cNvPr id="5" name="Rectangle 4"/>
          <p:cNvSpPr/>
          <p:nvPr/>
        </p:nvSpPr>
        <p:spPr>
          <a:xfrm>
            <a:off x="151000" y="167781"/>
            <a:ext cx="11895592" cy="6501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8B447D0E-0C0F-4BC0-ADB0-74873C3511CF}" type="slidenum">
              <a:rPr lang="en-IN" smtClean="0"/>
              <a:t>6</a:t>
            </a:fld>
            <a:endParaRPr lang="en-IN"/>
          </a:p>
        </p:txBody>
      </p:sp>
    </p:spTree>
    <p:extLst>
      <p:ext uri="{BB962C8B-B14F-4D97-AF65-F5344CB8AC3E}">
        <p14:creationId xmlns:p14="http://schemas.microsoft.com/office/powerpoint/2010/main" val="294860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02" y="411061"/>
            <a:ext cx="10515598" cy="939567"/>
          </a:xfrm>
        </p:spPr>
        <p:txBody>
          <a:bodyPr>
            <a:normAutofit/>
          </a:bodyPr>
          <a:lstStyle/>
          <a:p>
            <a:r>
              <a:rPr lang="en-US" sz="3600" dirty="0" smtClean="0">
                <a:latin typeface="Times New Roman" panose="02020603050405020304" pitchFamily="18" charset="0"/>
                <a:cs typeface="Times New Roman" panose="02020603050405020304" pitchFamily="18" charset="0"/>
              </a:rPr>
              <a:t>Proposed Model</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002" y="1669410"/>
            <a:ext cx="11895589" cy="5612234"/>
          </a:xfrm>
        </p:spPr>
        <p:txBody>
          <a:bodyPr anchor="ctr">
            <a:noAutofit/>
          </a:bodyPr>
          <a:lstStyle/>
          <a:p>
            <a:pPr marL="0" indent="0" algn="just">
              <a:lnSpc>
                <a:spcPct val="150000"/>
              </a:lnSpc>
              <a:buNone/>
            </a:pPr>
            <a:r>
              <a:rPr lang="en-US" sz="2400" dirty="0"/>
              <a:t>The mental health support app is designed to offer a secure and anonymous platform where users can express their emotions freely while ensuring a peaceful and supportive environment. It allows individuals to share their feelings without disclosing their identities, backed by robust data protection to safeguard their privacy. </a:t>
            </a:r>
            <a:r>
              <a:rPr lang="en-US" sz="2400" dirty="0" smtClean="0"/>
              <a:t>It </a:t>
            </a:r>
            <a:r>
              <a:rPr lang="en-US" sz="2400" dirty="0"/>
              <a:t>also includes professional support elements </a:t>
            </a:r>
            <a:r>
              <a:rPr lang="en-US" sz="2400" dirty="0" smtClean="0"/>
              <a:t>and </a:t>
            </a:r>
            <a:r>
              <a:rPr lang="en-US" sz="2400" dirty="0"/>
              <a:t>crisis assistance. Progress monitoring tools and user feedback mechanisms are integrated to continually enhance the app’s features and user </a:t>
            </a:r>
            <a:r>
              <a:rPr lang="en-US" sz="2400" dirty="0" err="1" smtClean="0"/>
              <a:t>experience.To</a:t>
            </a:r>
            <a:r>
              <a:rPr lang="en-US" sz="2400" dirty="0" smtClean="0"/>
              <a:t> </a:t>
            </a:r>
            <a:r>
              <a:rPr lang="en-US" sz="2400" dirty="0"/>
              <a:t>maintain a respectful environment, if a user receives three reports against their account, the app should automatically review and potentially terminate that user’s account to ensure community safety and </a:t>
            </a:r>
            <a:r>
              <a:rPr lang="en-US" sz="2400" dirty="0" err="1"/>
              <a:t>integrity.Overall</a:t>
            </a:r>
            <a:r>
              <a:rPr lang="en-US" sz="2400" dirty="0"/>
              <a:t>, the app aims to create a secure, anonymous, and supportive space for managing mental health while fostering a constructive community atmosphere.</a:t>
            </a:r>
          </a:p>
          <a:p>
            <a:pPr marL="0" indent="0">
              <a:lnSpc>
                <a:spcPct val="150000"/>
              </a:lnSpc>
              <a:buNone/>
            </a:pPr>
            <a:r>
              <a:rPr lang="en-US" sz="2400" dirty="0"/>
              <a:t/>
            </a:r>
            <a:br>
              <a:rPr lang="en-US" sz="2400" dirty="0"/>
            </a:br>
            <a:endParaRPr lang="en-US" sz="2400" dirty="0" smtClean="0"/>
          </a:p>
        </p:txBody>
      </p:sp>
      <p:sp>
        <p:nvSpPr>
          <p:cNvPr id="5" name="Rectangle 4"/>
          <p:cNvSpPr/>
          <p:nvPr/>
        </p:nvSpPr>
        <p:spPr>
          <a:xfrm>
            <a:off x="151002" y="159392"/>
            <a:ext cx="11895589" cy="6501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8B447D0E-0C0F-4BC0-ADB0-74873C3511CF}" type="slidenum">
              <a:rPr lang="en-IN" smtClean="0"/>
              <a:t>7</a:t>
            </a:fld>
            <a:endParaRPr lang="en-IN"/>
          </a:p>
        </p:txBody>
      </p:sp>
    </p:spTree>
    <p:extLst>
      <p:ext uri="{BB962C8B-B14F-4D97-AF65-F5344CB8AC3E}">
        <p14:creationId xmlns:p14="http://schemas.microsoft.com/office/powerpoint/2010/main" val="2701954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159799"/>
            <a:ext cx="10875818" cy="931246"/>
          </a:xfrm>
        </p:spPr>
        <p:txBody>
          <a:bodyPr>
            <a:normAutofit/>
          </a:bodyPr>
          <a:lstStyle/>
          <a:p>
            <a:r>
              <a:rPr lang="en-US" sz="3600" dirty="0" smtClean="0">
                <a:latin typeface="Times New Roman" panose="02020603050405020304" pitchFamily="18" charset="0"/>
                <a:cs typeface="Times New Roman" panose="02020603050405020304" pitchFamily="18" charset="0"/>
              </a:rPr>
              <a:t>Use Case Diagram</a:t>
            </a:r>
            <a:endParaRPr lang="en-IN" sz="3600" dirty="0">
              <a:latin typeface="Times New Roman" panose="02020603050405020304" pitchFamily="18" charset="0"/>
              <a:cs typeface="Times New Roman" panose="02020603050405020304" pitchFamily="18" charset="0"/>
            </a:endParaRPr>
          </a:p>
        </p:txBody>
      </p:sp>
      <p:pic>
        <p:nvPicPr>
          <p:cNvPr id="12" name="Content Placeholder 11"/>
          <p:cNvPicPr>
            <a:picLocks noGrp="1" noChangeAspect="1"/>
          </p:cNvPicPr>
          <p:nvPr>
            <p:ph idx="1"/>
          </p:nvPr>
        </p:nvPicPr>
        <p:blipFill>
          <a:blip r:embed="rId2"/>
          <a:stretch>
            <a:fillRect/>
          </a:stretch>
        </p:blipFill>
        <p:spPr>
          <a:xfrm>
            <a:off x="4161912" y="249382"/>
            <a:ext cx="3189774" cy="6472093"/>
          </a:xfrm>
          <a:prstGeom prst="rect">
            <a:avLst/>
          </a:prstGeom>
        </p:spPr>
      </p:pic>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B447D0E-0C0F-4BC0-ADB0-74873C3511CF}" type="slidenum">
              <a:rPr lang="en-IN" smtClean="0"/>
              <a:t>8</a:t>
            </a:fld>
            <a:endParaRPr lang="en-IN"/>
          </a:p>
        </p:txBody>
      </p:sp>
      <p:sp>
        <p:nvSpPr>
          <p:cNvPr id="8" name="Rectangle 7"/>
          <p:cNvSpPr/>
          <p:nvPr/>
        </p:nvSpPr>
        <p:spPr>
          <a:xfrm>
            <a:off x="159798" y="159798"/>
            <a:ext cx="11860567" cy="65616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013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72" y="235390"/>
            <a:ext cx="10865427" cy="1325563"/>
          </a:xfrm>
        </p:spPr>
        <p:txBody>
          <a:bodyPr/>
          <a:lstStyle/>
          <a:p>
            <a:r>
              <a:rPr lang="en-US" sz="3600" dirty="0" smtClean="0">
                <a:latin typeface="Times New Roman" panose="02020603050405020304" pitchFamily="18" charset="0"/>
                <a:cs typeface="Times New Roman" panose="02020603050405020304" pitchFamily="18" charset="0"/>
              </a:rPr>
              <a:t>Class Diagram</a:t>
            </a:r>
            <a:endParaRPr lang="en-IN" dirty="0"/>
          </a:p>
        </p:txBody>
      </p:sp>
      <p:pic>
        <p:nvPicPr>
          <p:cNvPr id="6" name="Content Placeholder 5"/>
          <p:cNvPicPr>
            <a:picLocks noGrp="1" noChangeAspect="1"/>
          </p:cNvPicPr>
          <p:nvPr>
            <p:ph idx="1"/>
          </p:nvPr>
        </p:nvPicPr>
        <p:blipFill>
          <a:blip r:embed="rId2"/>
          <a:stretch>
            <a:fillRect/>
          </a:stretch>
        </p:blipFill>
        <p:spPr>
          <a:xfrm>
            <a:off x="1920465" y="1560953"/>
            <a:ext cx="8372194" cy="4351338"/>
          </a:xfrm>
          <a:prstGeom prst="rect">
            <a:avLst/>
          </a:prstGeom>
        </p:spPr>
      </p:pic>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447D0E-0C0F-4BC0-ADB0-74873C3511CF}" type="slidenum">
              <a:rPr lang="en-IN" smtClean="0"/>
              <a:t>9</a:t>
            </a:fld>
            <a:endParaRPr lang="en-IN"/>
          </a:p>
        </p:txBody>
      </p:sp>
      <p:sp>
        <p:nvSpPr>
          <p:cNvPr id="7" name="Rectangle 6"/>
          <p:cNvSpPr/>
          <p:nvPr/>
        </p:nvSpPr>
        <p:spPr>
          <a:xfrm>
            <a:off x="172016" y="235390"/>
            <a:ext cx="11869093" cy="6391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0939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TotalTime>
  <Words>1375</Words>
  <Application>Microsoft Office PowerPoint</Application>
  <PresentationFormat>Widescreen</PresentationFormat>
  <Paragraphs>111</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Rounded MT Bold</vt:lpstr>
      <vt:lpstr>Calibri</vt:lpstr>
      <vt:lpstr>Calibri Light</vt:lpstr>
      <vt:lpstr>Times New Roman</vt:lpstr>
      <vt:lpstr>Wingdings</vt:lpstr>
      <vt:lpstr>Office Theme</vt:lpstr>
      <vt:lpstr>               DOMAIN: MOBILE APPLICATION DEVELOPMENT  TITLE: FeelSafe</vt:lpstr>
      <vt:lpstr>Abstract</vt:lpstr>
      <vt:lpstr>Introduction</vt:lpstr>
      <vt:lpstr>PowerPoint Presentation</vt:lpstr>
      <vt:lpstr>Architectural Diagram</vt:lpstr>
      <vt:lpstr>Existing Model</vt:lpstr>
      <vt:lpstr>Proposed Model</vt:lpstr>
      <vt:lpstr>Use Case Diagram</vt:lpstr>
      <vt:lpstr>Class Diagram</vt:lpstr>
      <vt:lpstr>Sequence Diagram</vt:lpstr>
      <vt:lpstr>State Chart Diagram</vt:lpstr>
      <vt:lpstr>Activity Diagram</vt:lpstr>
      <vt:lpstr>Data flow diagrams</vt:lpstr>
      <vt:lpstr>PowerPoint Presentation</vt:lpstr>
      <vt:lpstr>PowerPoint Presentation</vt:lpstr>
      <vt:lpstr>Module Descriptions</vt:lpstr>
      <vt:lpstr>User Management Module</vt:lpstr>
      <vt:lpstr>Messaging Module</vt:lpstr>
      <vt:lpstr>Feedback Management Module</vt:lpstr>
      <vt:lpstr>Professional Support Module</vt:lpstr>
      <vt:lpstr>Notification Module</vt:lpstr>
      <vt:lpstr>Security and Privacy Module</vt:lpstr>
      <vt:lpstr>Home page</vt:lpstr>
      <vt:lpstr>Messaging Module</vt:lpstr>
      <vt:lpstr>Professional Support Module</vt:lpstr>
      <vt:lpstr>Conclusion</vt:lpstr>
      <vt:lpstr>Future Enhancements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FeelSafe</dc:title>
  <dc:creator>kk prateeka</dc:creator>
  <cp:lastModifiedBy>HP</cp:lastModifiedBy>
  <cp:revision>41</cp:revision>
  <dcterms:created xsi:type="dcterms:W3CDTF">2024-07-18T16:54:06Z</dcterms:created>
  <dcterms:modified xsi:type="dcterms:W3CDTF">2024-10-17T10:16:58Z</dcterms:modified>
</cp:coreProperties>
</file>