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8" r:id="rId3"/>
    <p:sldId id="260" r:id="rId4"/>
    <p:sldId id="264" r:id="rId5"/>
    <p:sldId id="270" r:id="rId6"/>
    <p:sldId id="261" r:id="rId7"/>
    <p:sldId id="273" r:id="rId8"/>
    <p:sldId id="271" r:id="rId9"/>
    <p:sldId id="274" r:id="rId10"/>
    <p:sldId id="267" r:id="rId11"/>
    <p:sldId id="256" r:id="rId12"/>
  </p:sldIdLst>
  <p:sldSz cx="5851525" cy="3292475"/>
  <p:notesSz cx="3292475" cy="58515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A79D"/>
    <a:srgbClr val="FFC745"/>
    <a:srgbClr val="FFCC99"/>
    <a:srgbClr val="87D5F5"/>
    <a:srgbClr val="7EC8FF"/>
    <a:srgbClr val="CB25FF"/>
    <a:srgbClr val="E198C9"/>
    <a:srgbClr val="533590"/>
    <a:srgbClr val="FFE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" dt="2021-04-01T22:14:15.357"/>
    <p1510:client id="{C54F02F8-678F-FE43-A756-C5820938FACE}" v="122" dt="2021-04-01T21:25:25.966"/>
    <p1510:client id="{F60D9766-BB23-36FB-EE4D-87489AB61883}" v="1" dt="2021-04-01T22:03:48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10"/>
  </p:normalViewPr>
  <p:slideViewPr>
    <p:cSldViewPr snapToGrid="0" snapToObjects="1">
      <p:cViewPr varScale="1">
        <p:scale>
          <a:sx n="135" d="100"/>
          <a:sy n="13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>
            <a:extLst>
              <a:ext uri="{FF2B5EF4-FFF2-40B4-BE49-F238E27FC236}">
                <a16:creationId xmlns:a16="http://schemas.microsoft.com/office/drawing/2014/main" id="{CB123845-3A5B-4C03-B681-7FA3D5B3ED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865313" y="0"/>
            <a:ext cx="1427162" cy="2936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E472E08-6905-460B-9CE8-084C1F85A4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1427163" cy="2936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81E4177-522C-4041-96AD-89F7EA57EB6F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79B71D4-18F9-4026-9127-78F8C1207F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865313" y="5557838"/>
            <a:ext cx="1427162" cy="293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AA0B6C6-5DC8-4670-AC8D-6C9AF521E9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5557838"/>
            <a:ext cx="1427163" cy="293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F60CDC63-325E-4685-AB13-5514C73E9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29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1865313" y="0"/>
            <a:ext cx="1427162" cy="2936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0" y="0"/>
            <a:ext cx="1427163" cy="2936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AE06D25-359B-6145-85C8-F46244FCC83F}" type="datetimeFigureOut">
              <a:rPr lang="ar-SA" smtClean="0"/>
              <a:t>01/05/1443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-107950" y="731838"/>
            <a:ext cx="3508375" cy="1974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328613" y="2816225"/>
            <a:ext cx="2635250" cy="2303463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1865313" y="5557838"/>
            <a:ext cx="1427162" cy="293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0" y="5557838"/>
            <a:ext cx="1427163" cy="293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91906E-B306-3743-8C07-969AF8D123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7971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" y="1594729"/>
            <a:ext cx="559414" cy="1690929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256" y="1816832"/>
            <a:ext cx="1441269" cy="147218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050023" y="1538793"/>
            <a:ext cx="2150181" cy="643128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3500" kern="0" spc="-400000" dirty="0">
                <a:solidFill>
                  <a:srgbClr val="043861"/>
                </a:solidFill>
                <a:latin typeface="Yesteryear"/>
              </a:rPr>
              <a:t>spec</a:t>
            </a:r>
            <a:endParaRPr lang="en-US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22" y="1478497"/>
            <a:ext cx="1624584" cy="79248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C9D7932A-BBD7-4721-917E-27EE2A53161C}"/>
              </a:ext>
            </a:extLst>
          </p:cNvPr>
          <p:cNvSpPr txBox="1"/>
          <p:nvPr/>
        </p:nvSpPr>
        <p:spPr>
          <a:xfrm>
            <a:off x="259993" y="216207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0F9B2272-5CF7-404F-87AB-F96794B99326}"/>
              </a:ext>
            </a:extLst>
          </p:cNvPr>
          <p:cNvSpPr txBox="1"/>
          <p:nvPr/>
        </p:nvSpPr>
        <p:spPr>
          <a:xfrm>
            <a:off x="116729" y="108483"/>
            <a:ext cx="986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293E351F-FF4B-40BD-8E5E-6B0BF538A19C}"/>
              </a:ext>
            </a:extLst>
          </p:cNvPr>
          <p:cNvSpPr/>
          <p:nvPr/>
        </p:nvSpPr>
        <p:spPr>
          <a:xfrm>
            <a:off x="4014651" y="1767840"/>
            <a:ext cx="339635" cy="37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Object 4" descr="preencoded.png">
            <a:extLst>
              <a:ext uri="{FF2B5EF4-FFF2-40B4-BE49-F238E27FC236}">
                <a16:creationId xmlns:a16="http://schemas.microsoft.com/office/drawing/2014/main" id="{3A9997B2-0B58-4266-8F21-E9BF7DBD2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96" y="722298"/>
            <a:ext cx="2429256" cy="2091084"/>
          </a:xfrm>
          <a:prstGeom prst="rect">
            <a:avLst/>
          </a:prstGeom>
        </p:spPr>
      </p:pic>
      <p:pic>
        <p:nvPicPr>
          <p:cNvPr id="17" name="Object 3">
            <a:extLst>
              <a:ext uri="{FF2B5EF4-FFF2-40B4-BE49-F238E27FC236}">
                <a16:creationId xmlns:a16="http://schemas.microsoft.com/office/drawing/2014/main" id="{A831AD30-575E-4646-B71D-D5EA0ACF89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39" r="10075"/>
          <a:stretch/>
        </p:blipFill>
        <p:spPr>
          <a:xfrm>
            <a:off x="3600964" y="602204"/>
            <a:ext cx="1988680" cy="2429256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4392EF2E-33D9-4F7D-9672-A9527C72EA1B}"/>
              </a:ext>
            </a:extLst>
          </p:cNvPr>
          <p:cNvSpPr/>
          <p:nvPr/>
        </p:nvSpPr>
        <p:spPr>
          <a:xfrm>
            <a:off x="824662" y="1277199"/>
            <a:ext cx="1887326" cy="70912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GB" sz="3000" kern="0" spc="242" dirty="0">
                <a:solidFill>
                  <a:srgbClr val="FFFFFF"/>
                </a:solidFill>
                <a:latin typeface="Oswald" pitchFamily="34" charset="0"/>
                <a:ea typeface="Oswald" pitchFamily="34" charset="-122"/>
              </a:rPr>
              <a:t>Mr.</a:t>
            </a:r>
            <a:r>
              <a:rPr lang="ar-SA" sz="3000" kern="0" spc="242" dirty="0">
                <a:solidFill>
                  <a:srgbClr val="FFFFFF"/>
                </a:solidFill>
                <a:latin typeface="Oswald" pitchFamily="34" charset="0"/>
                <a:ea typeface="Oswald" pitchFamily="34" charset="-122"/>
              </a:rPr>
              <a:t> </a:t>
            </a:r>
            <a:r>
              <a:rPr lang="en-GB" sz="3000" kern="0" spc="242" dirty="0">
                <a:solidFill>
                  <a:srgbClr val="FFFFFF"/>
                </a:solidFill>
                <a:latin typeface="Oswald" pitchFamily="34" charset="0"/>
                <a:ea typeface="Oswald" pitchFamily="34" charset="-122"/>
              </a:rPr>
              <a:t>Nerd</a:t>
            </a:r>
          </a:p>
          <a:p>
            <a:pPr algn="ctr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19" name="Object 1" descr="preencoded.png">
            <a:extLst>
              <a:ext uri="{FF2B5EF4-FFF2-40B4-BE49-F238E27FC236}">
                <a16:creationId xmlns:a16="http://schemas.microsoft.com/office/drawing/2014/main" id="{44649BF6-A9AA-4A6B-8B53-00849A0E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0324" y="2205061"/>
            <a:ext cx="470268" cy="1690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D5B4B-5B0C-4BB1-B7A8-324DF5CFA7E5}"/>
              </a:ext>
            </a:extLst>
          </p:cNvPr>
          <p:cNvSpPr txBox="1"/>
          <p:nvPr/>
        </p:nvSpPr>
        <p:spPr>
          <a:xfrm>
            <a:off x="1360939" y="1832048"/>
            <a:ext cx="1047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Oswald" panose="00000500000000000000" pitchFamily="2" charset="0"/>
              </a:rPr>
              <a:t>        By:</a:t>
            </a:r>
          </a:p>
          <a:p>
            <a:r>
              <a:rPr lang="en-US" sz="900" dirty="0">
                <a:solidFill>
                  <a:schemeClr val="bg1"/>
                </a:solidFill>
                <a:latin typeface="Oswald" panose="00000500000000000000" pitchFamily="2" charset="0"/>
              </a:rPr>
              <a:t>Lina </a:t>
            </a:r>
            <a:r>
              <a:rPr lang="en-US" sz="900" dirty="0" err="1">
                <a:solidFill>
                  <a:schemeClr val="bg1"/>
                </a:solidFill>
                <a:latin typeface="Oswald" panose="00000500000000000000" pitchFamily="2" charset="0"/>
              </a:rPr>
              <a:t>Alfawzan</a:t>
            </a:r>
            <a:r>
              <a:rPr lang="en-US" sz="900" dirty="0">
                <a:solidFill>
                  <a:schemeClr val="bg1"/>
                </a:solidFill>
                <a:latin typeface="Oswald" panose="00000500000000000000" pitchFamily="2" charset="0"/>
              </a:rPr>
              <a:t>.</a:t>
            </a:r>
          </a:p>
          <a:p>
            <a:r>
              <a:rPr lang="en-US" sz="900" dirty="0">
                <a:solidFill>
                  <a:schemeClr val="bg1"/>
                </a:solidFill>
                <a:latin typeface="Oswald" panose="00000500000000000000" pitchFamily="2" charset="0"/>
              </a:rPr>
              <a:t>Reem bandar.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6B5-6E73-401D-A3A8-74BFDC9D7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9" y="63801"/>
            <a:ext cx="349790" cy="34979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BE4AAB4B-D4D4-4660-BDAF-9B8ECB71C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3458" y="23493"/>
            <a:ext cx="868067" cy="578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70718A09-D5AF-49E9-BA0D-FC4A8411B0F6}"/>
              </a:ext>
            </a:extLst>
          </p:cNvPr>
          <p:cNvSpPr txBox="1"/>
          <p:nvPr/>
        </p:nvSpPr>
        <p:spPr>
          <a:xfrm>
            <a:off x="0" y="76680"/>
            <a:ext cx="1227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A0C8C96F-BC9E-4553-9403-CCD8D363F313}"/>
              </a:ext>
            </a:extLst>
          </p:cNvPr>
          <p:cNvSpPr txBox="1"/>
          <p:nvPr/>
        </p:nvSpPr>
        <p:spPr>
          <a:xfrm>
            <a:off x="265298" y="184402"/>
            <a:ext cx="1389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pic>
        <p:nvPicPr>
          <p:cNvPr id="19" name="Object 2" descr="preencoded.png">
            <a:extLst>
              <a:ext uri="{FF2B5EF4-FFF2-40B4-BE49-F238E27FC236}">
                <a16:creationId xmlns:a16="http://schemas.microsoft.com/office/drawing/2014/main" id="{5630CF29-E468-4861-B384-7BB1E560C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58"/>
          <a:stretch/>
        </p:blipFill>
        <p:spPr>
          <a:xfrm>
            <a:off x="0" y="490017"/>
            <a:ext cx="5851524" cy="743684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86EDBB7C-AC72-4269-B6A7-A19DFDFA3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762" y="366653"/>
            <a:ext cx="2780017" cy="2828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D355B6A1-8B8F-4546-979E-A39841D38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33701"/>
            <a:ext cx="2062068" cy="2058774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ACF4503F-CBA7-42A0-8DF2-97E6C93E5D48}"/>
              </a:ext>
            </a:extLst>
          </p:cNvPr>
          <p:cNvSpPr txBox="1"/>
          <p:nvPr/>
        </p:nvSpPr>
        <p:spPr>
          <a:xfrm>
            <a:off x="-55967" y="490017"/>
            <a:ext cx="41747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spc="458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NOW</a:t>
            </a:r>
          </a:p>
          <a:p>
            <a:r>
              <a:rPr lang="en-US" sz="1200" kern="0" spc="458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will be try it together!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E4211394-FA1C-4506-8069-595C338D65DA}"/>
              </a:ext>
            </a:extLst>
          </p:cNvPr>
          <p:cNvSpPr txBox="1"/>
          <p:nvPr/>
        </p:nvSpPr>
        <p:spPr>
          <a:xfrm>
            <a:off x="1655886" y="-146025"/>
            <a:ext cx="41747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spc="458" dirty="0">
                <a:solidFill>
                  <a:srgbClr val="FEC3C7"/>
                </a:solidFill>
                <a:latin typeface="Yesteryear" pitchFamily="34" charset="0"/>
                <a:ea typeface="Yesteryear" pitchFamily="34" charset="-122"/>
              </a:rPr>
              <a:t>Testing</a:t>
            </a:r>
            <a:endParaRPr lang="en-US" sz="4000" dirty="0">
              <a:solidFill>
                <a:srgbClr val="FFCC99"/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C6039-AC09-49EF-B102-89E1DC22C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3" y="50056"/>
            <a:ext cx="349790" cy="349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976A7-CC8F-4945-BBAF-7577633E1A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204" t="4281" r="43058" b="8510"/>
          <a:stretch/>
        </p:blipFill>
        <p:spPr>
          <a:xfrm>
            <a:off x="3393578" y="570591"/>
            <a:ext cx="1926529" cy="24982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28" y="780288"/>
            <a:ext cx="1475232" cy="25115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328" y="1071616"/>
            <a:ext cx="2187350" cy="218735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296" y="662577"/>
            <a:ext cx="3557016" cy="245973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2271429" y="1509881"/>
            <a:ext cx="3238749" cy="5547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3000" kern="0" spc="242" dirty="0">
                <a:solidFill>
                  <a:srgbClr val="FFFFFF"/>
                </a:solidFill>
                <a:latin typeface="Oswald" pitchFamily="34" charset="0"/>
                <a:ea typeface="Oswald" pitchFamily="34" charset="-122"/>
                <a:cs typeface="Oswald" pitchFamily="34" charset="-120"/>
              </a:rPr>
              <a:t>THANK YOU!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716" y="2067606"/>
            <a:ext cx="2002536" cy="9768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660723" y="1883161"/>
            <a:ext cx="2128771" cy="6104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20000"/>
              </a:lnSpc>
              <a:buNone/>
            </a:pPr>
            <a:endParaRPr lang="en-US" sz="1300" b="1" kern="0" spc="38" dirty="0">
              <a:solidFill>
                <a:srgbClr val="043861"/>
              </a:solidFill>
              <a:latin typeface="Arabic Typesetting" panose="03020402040406030203" pitchFamily="66" charset="-78"/>
              <a:ea typeface="Roboto Condensed" pitchFamily="34" charset="-122"/>
              <a:cs typeface="Arabic Typesetting" panose="03020402040406030203" pitchFamily="66" charset="-78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66C7CAB-FBA4-49B6-99A1-23EF21AF152E}"/>
              </a:ext>
            </a:extLst>
          </p:cNvPr>
          <p:cNvSpPr txBox="1"/>
          <p:nvPr/>
        </p:nvSpPr>
        <p:spPr>
          <a:xfrm>
            <a:off x="146116" y="97169"/>
            <a:ext cx="902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52C94CF5-0ACE-4140-B2B0-AE5DEB598D19}"/>
              </a:ext>
            </a:extLst>
          </p:cNvPr>
          <p:cNvSpPr txBox="1"/>
          <p:nvPr/>
        </p:nvSpPr>
        <p:spPr>
          <a:xfrm>
            <a:off x="297416" y="198147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AAB-EB84-40AC-BC5E-EB8306C77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4" y="63801"/>
            <a:ext cx="349790" cy="349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96597" y="435945"/>
            <a:ext cx="2623836" cy="271347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81" y="1047879"/>
            <a:ext cx="158496" cy="15849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296" y="1434993"/>
            <a:ext cx="158496" cy="158496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0A2A328-7AD6-49C6-9284-1AEE262A81C1}"/>
              </a:ext>
            </a:extLst>
          </p:cNvPr>
          <p:cNvSpPr txBox="1"/>
          <p:nvPr/>
        </p:nvSpPr>
        <p:spPr>
          <a:xfrm>
            <a:off x="143755" y="103595"/>
            <a:ext cx="986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6E3FAC45-16AA-4144-8479-EC36AC0F702D}"/>
              </a:ext>
            </a:extLst>
          </p:cNvPr>
          <p:cNvSpPr txBox="1"/>
          <p:nvPr/>
        </p:nvSpPr>
        <p:spPr>
          <a:xfrm>
            <a:off x="317325" y="211317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B6B31127-F842-4590-A9E3-0875142220FC}"/>
              </a:ext>
            </a:extLst>
          </p:cNvPr>
          <p:cNvSpPr/>
          <p:nvPr/>
        </p:nvSpPr>
        <p:spPr>
          <a:xfrm>
            <a:off x="2051776" y="6817"/>
            <a:ext cx="80870" cy="3297356"/>
          </a:xfrm>
          <a:prstGeom prst="rect">
            <a:avLst/>
          </a:prstGeom>
          <a:solidFill>
            <a:srgbClr val="87D5F5"/>
          </a:solidFill>
          <a:ln>
            <a:solidFill>
              <a:srgbClr val="87D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" name="Object 4" descr="preencoded.png">
            <a:extLst>
              <a:ext uri="{FF2B5EF4-FFF2-40B4-BE49-F238E27FC236}">
                <a16:creationId xmlns:a16="http://schemas.microsoft.com/office/drawing/2014/main" id="{DFED13CA-51ED-4D43-BF9C-BA019C65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11" y="709406"/>
            <a:ext cx="158496" cy="158496"/>
          </a:xfrm>
          <a:prstGeom prst="rect">
            <a:avLst/>
          </a:prstGeom>
        </p:spPr>
      </p:pic>
      <p:pic>
        <p:nvPicPr>
          <p:cNvPr id="23" name="Object 1" descr="preencoded.png">
            <a:extLst>
              <a:ext uri="{FF2B5EF4-FFF2-40B4-BE49-F238E27FC236}">
                <a16:creationId xmlns:a16="http://schemas.microsoft.com/office/drawing/2014/main" id="{AC9401DF-E33B-4A9C-B887-E78FE3C71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478266" y="1697312"/>
            <a:ext cx="193689" cy="3008269"/>
          </a:xfrm>
          <a:prstGeom prst="rect">
            <a:avLst/>
          </a:prstGeom>
        </p:spPr>
      </p:pic>
      <p:sp>
        <p:nvSpPr>
          <p:cNvPr id="27" name="Object 10">
            <a:extLst>
              <a:ext uri="{FF2B5EF4-FFF2-40B4-BE49-F238E27FC236}">
                <a16:creationId xmlns:a16="http://schemas.microsoft.com/office/drawing/2014/main" id="{929A6AE2-1E8A-49D0-9C0C-609342356B7B}"/>
              </a:ext>
            </a:extLst>
          </p:cNvPr>
          <p:cNvSpPr/>
          <p:nvPr/>
        </p:nvSpPr>
        <p:spPr>
          <a:xfrm>
            <a:off x="1634736" y="-265972"/>
            <a:ext cx="3589822" cy="96642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GB" sz="4000" kern="0" spc="458" dirty="0">
                <a:solidFill>
                  <a:srgbClr val="FEC3C7"/>
                </a:solidFill>
                <a:latin typeface="Yesteryear" pitchFamily="34" charset="0"/>
                <a:ea typeface="Yesteryear" pitchFamily="34" charset="-122"/>
              </a:rPr>
              <a:t>Content:</a:t>
            </a:r>
            <a:endParaRPr lang="en-US" sz="4000" dirty="0"/>
          </a:p>
        </p:txBody>
      </p:sp>
      <p:pic>
        <p:nvPicPr>
          <p:cNvPr id="29" name="صورة 28">
            <a:extLst>
              <a:ext uri="{FF2B5EF4-FFF2-40B4-BE49-F238E27FC236}">
                <a16:creationId xmlns:a16="http://schemas.microsoft.com/office/drawing/2014/main" id="{982C1C84-0841-4CBA-A16F-7F27646959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618"/>
          <a:stretch/>
        </p:blipFill>
        <p:spPr>
          <a:xfrm>
            <a:off x="4836754" y="2318331"/>
            <a:ext cx="582095" cy="772191"/>
          </a:xfrm>
          <a:prstGeom prst="rect">
            <a:avLst/>
          </a:prstGeom>
        </p:spPr>
      </p:pic>
      <p:pic>
        <p:nvPicPr>
          <p:cNvPr id="30" name="صورة 29">
            <a:extLst>
              <a:ext uri="{FF2B5EF4-FFF2-40B4-BE49-F238E27FC236}">
                <a16:creationId xmlns:a16="http://schemas.microsoft.com/office/drawing/2014/main" id="{60362B11-A8DA-4FC3-A236-8DDCB8D263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17" t="6543" r="6855" b="10218"/>
          <a:stretch/>
        </p:blipFill>
        <p:spPr>
          <a:xfrm>
            <a:off x="120678" y="1370831"/>
            <a:ext cx="1679709" cy="1930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E7579-8854-4349-9BA1-4C5631560D7A}"/>
              </a:ext>
            </a:extLst>
          </p:cNvPr>
          <p:cNvSpPr txBox="1"/>
          <p:nvPr/>
        </p:nvSpPr>
        <p:spPr>
          <a:xfrm>
            <a:off x="2264068" y="614553"/>
            <a:ext cx="25546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Introduction.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Project idea.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Methodology.</a:t>
            </a:r>
          </a:p>
          <a:p>
            <a:endParaRPr lang="en-GB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Component of the GUI.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Parameters: option &amp; methods.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Implementation.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Testing.</a:t>
            </a:r>
          </a:p>
        </p:txBody>
      </p:sp>
      <p:pic>
        <p:nvPicPr>
          <p:cNvPr id="21" name="Object 5" descr="preencoded.png">
            <a:extLst>
              <a:ext uri="{FF2B5EF4-FFF2-40B4-BE49-F238E27FC236}">
                <a16:creationId xmlns:a16="http://schemas.microsoft.com/office/drawing/2014/main" id="{9213EF39-6D49-4104-9EFA-6DAF4EC91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11" y="2145754"/>
            <a:ext cx="158496" cy="1584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1B1AA1-5509-4FD5-8455-D434D3F84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88" y="49592"/>
            <a:ext cx="349790" cy="349790"/>
          </a:xfrm>
          <a:prstGeom prst="rect">
            <a:avLst/>
          </a:prstGeom>
        </p:spPr>
      </p:pic>
      <p:pic>
        <p:nvPicPr>
          <p:cNvPr id="22" name="Object 4" descr="preencoded.png">
            <a:extLst>
              <a:ext uri="{FF2B5EF4-FFF2-40B4-BE49-F238E27FC236}">
                <a16:creationId xmlns:a16="http://schemas.microsoft.com/office/drawing/2014/main" id="{DF2FB2CA-D593-4ECA-9C6A-A25A7780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81" y="1768360"/>
            <a:ext cx="158496" cy="158496"/>
          </a:xfrm>
          <a:prstGeom prst="rect">
            <a:avLst/>
          </a:prstGeom>
        </p:spPr>
      </p:pic>
      <p:pic>
        <p:nvPicPr>
          <p:cNvPr id="25" name="Object 4" descr="preencoded.png">
            <a:extLst>
              <a:ext uri="{FF2B5EF4-FFF2-40B4-BE49-F238E27FC236}">
                <a16:creationId xmlns:a16="http://schemas.microsoft.com/office/drawing/2014/main" id="{EB50EBD3-DBEB-4CDC-B476-F5E2E64F4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924" y="2499627"/>
            <a:ext cx="158496" cy="158496"/>
          </a:xfrm>
          <a:prstGeom prst="rect">
            <a:avLst/>
          </a:prstGeom>
        </p:spPr>
      </p:pic>
      <p:pic>
        <p:nvPicPr>
          <p:cNvPr id="26" name="Object 4" descr="preencoded.png">
            <a:extLst>
              <a:ext uri="{FF2B5EF4-FFF2-40B4-BE49-F238E27FC236}">
                <a16:creationId xmlns:a16="http://schemas.microsoft.com/office/drawing/2014/main" id="{2E8367B3-14BD-40B2-A486-3582E960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11" y="2877021"/>
            <a:ext cx="158496" cy="1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5128"/>
            <a:ext cx="445728" cy="1886712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53" y="1405763"/>
            <a:ext cx="3986784" cy="1886712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588623" y="1596950"/>
            <a:ext cx="1882682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762474" y="2371274"/>
            <a:ext cx="3499033" cy="6339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5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8" y="2411924"/>
            <a:ext cx="60960" cy="5242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8" y="2568410"/>
            <a:ext cx="60960" cy="5242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8" y="2733133"/>
            <a:ext cx="60960" cy="52426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8" y="2897857"/>
            <a:ext cx="60960" cy="52426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423406" y="203337"/>
            <a:ext cx="4044001" cy="96642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4000" kern="0" spc="458" dirty="0">
                <a:solidFill>
                  <a:srgbClr val="FEC3C7"/>
                </a:solidFill>
                <a:latin typeface="Yesteryear" pitchFamily="34" charset="0"/>
                <a:ea typeface="Yesteryear" pitchFamily="34" charset="-122"/>
              </a:rPr>
              <a:t>Introduction</a:t>
            </a:r>
            <a:endParaRPr lang="en-US" sz="4000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BFD40FC6-C8C5-4D42-88B1-327D9533C83B}"/>
              </a:ext>
            </a:extLst>
          </p:cNvPr>
          <p:cNvSpPr txBox="1"/>
          <p:nvPr/>
        </p:nvSpPr>
        <p:spPr>
          <a:xfrm>
            <a:off x="282156" y="208147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ED7EDF9C-19B9-46DA-871F-B966F15425CB}"/>
              </a:ext>
            </a:extLst>
          </p:cNvPr>
          <p:cNvSpPr txBox="1"/>
          <p:nvPr/>
        </p:nvSpPr>
        <p:spPr>
          <a:xfrm>
            <a:off x="118791" y="101888"/>
            <a:ext cx="986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89F4F98D-DDD5-487E-99EE-368778F11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837" y="0"/>
            <a:ext cx="1445704" cy="1610256"/>
          </a:xfrm>
          <a:prstGeom prst="rect">
            <a:avLst/>
          </a:prstGeom>
        </p:spPr>
      </p:pic>
      <p:sp>
        <p:nvSpPr>
          <p:cNvPr id="18" name="مستطيل 17">
            <a:extLst>
              <a:ext uri="{FF2B5EF4-FFF2-40B4-BE49-F238E27FC236}">
                <a16:creationId xmlns:a16="http://schemas.microsoft.com/office/drawing/2014/main" id="{0FCA78B9-6803-4355-A768-FD71270D4CD4}"/>
              </a:ext>
            </a:extLst>
          </p:cNvPr>
          <p:cNvSpPr/>
          <p:nvPr/>
        </p:nvSpPr>
        <p:spPr>
          <a:xfrm>
            <a:off x="533655" y="2009823"/>
            <a:ext cx="445728" cy="1043956"/>
          </a:xfrm>
          <a:prstGeom prst="rect">
            <a:avLst/>
          </a:prstGeom>
          <a:solidFill>
            <a:srgbClr val="FFC745"/>
          </a:solidFill>
          <a:ln>
            <a:solidFill>
              <a:srgbClr val="FFC7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560660F1-DE86-4F55-B603-C29A922260BD}"/>
              </a:ext>
            </a:extLst>
          </p:cNvPr>
          <p:cNvSpPr txBox="1"/>
          <p:nvPr/>
        </p:nvSpPr>
        <p:spPr>
          <a:xfrm>
            <a:off x="445728" y="1563654"/>
            <a:ext cx="3582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Our project is GUI for a chatbot program using </a:t>
            </a:r>
            <a:r>
              <a:rPr lang="en-GB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tkinter</a:t>
            </a:r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package.</a:t>
            </a:r>
          </a:p>
          <a:p>
            <a:pPr algn="l"/>
            <a:endParaRPr lang="en-GB" sz="1200" b="0" i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GB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tkinter</a:t>
            </a:r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is a standard Python interface to the Tk GUI toolkit shipped with Python. </a:t>
            </a:r>
          </a:p>
          <a:p>
            <a:pPr algn="l"/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Python with </a:t>
            </a:r>
            <a:r>
              <a:rPr lang="en-GB" sz="12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tkinter</a:t>
            </a:r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is the fastest and easiest way to create the GUI applications. </a:t>
            </a:r>
          </a:p>
          <a:p>
            <a:pPr algn="l"/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BE8FDB-DD52-4FF4-BB15-23B66B57C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16" y="56598"/>
            <a:ext cx="349790" cy="349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90" y="765286"/>
            <a:ext cx="2618440" cy="220241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827943" y="-108097"/>
            <a:ext cx="4303116" cy="8321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r>
              <a:rPr lang="en-US" sz="4000" kern="0" spc="458" dirty="0">
                <a:solidFill>
                  <a:srgbClr val="FEC3C7"/>
                </a:solidFill>
                <a:latin typeface="Yesteryear" pitchFamily="34" charset="0"/>
                <a:ea typeface="Yesteryear" pitchFamily="34" charset="-122"/>
              </a:rPr>
              <a:t>Project Idea</a:t>
            </a:r>
            <a:endParaRPr lang="en-US" sz="1400" dirty="0"/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4"/>
          <a:srcRect l="15177" t="7473" r="12450" b="3988"/>
          <a:stretch/>
        </p:blipFill>
        <p:spPr>
          <a:xfrm>
            <a:off x="244231" y="918384"/>
            <a:ext cx="1950721" cy="1681467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EF84B43A-329E-4840-AA9A-5742269EF5E1}"/>
              </a:ext>
            </a:extLst>
          </p:cNvPr>
          <p:cNvSpPr txBox="1"/>
          <p:nvPr/>
        </p:nvSpPr>
        <p:spPr>
          <a:xfrm>
            <a:off x="186822" y="75037"/>
            <a:ext cx="831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  <a:p>
            <a:pPr algn="ctr"/>
            <a:endParaRPr lang="en-GB" sz="800" b="1" dirty="0">
              <a:solidFill>
                <a:srgbClr val="CB25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0FB73F2-CF12-4FCE-AFFD-EF9C5678BE39}"/>
              </a:ext>
            </a:extLst>
          </p:cNvPr>
          <p:cNvSpPr txBox="1"/>
          <p:nvPr/>
        </p:nvSpPr>
        <p:spPr>
          <a:xfrm>
            <a:off x="282156" y="183331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FE509E28-E772-46A8-A1B0-B9F763F84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004888" y="1443971"/>
            <a:ext cx="1409655" cy="1634078"/>
          </a:xfrm>
          <a:prstGeom prst="rect">
            <a:avLst/>
          </a:prstGeom>
        </p:spPr>
      </p:pic>
      <p:pic>
        <p:nvPicPr>
          <p:cNvPr id="13" name="Object 5" descr="preencoded.png">
            <a:extLst>
              <a:ext uri="{FF2B5EF4-FFF2-40B4-BE49-F238E27FC236}">
                <a16:creationId xmlns:a16="http://schemas.microsoft.com/office/drawing/2014/main" id="{2264E253-C483-45CC-93BC-FE6F4BBA1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867892" y="2554048"/>
            <a:ext cx="324770" cy="1152083"/>
          </a:xfrm>
          <a:prstGeom prst="rect">
            <a:avLst/>
          </a:prstGeom>
        </p:spPr>
      </p:pic>
      <p:pic>
        <p:nvPicPr>
          <p:cNvPr id="14" name="Object 5" descr="preencoded.png">
            <a:extLst>
              <a:ext uri="{FF2B5EF4-FFF2-40B4-BE49-F238E27FC236}">
                <a16:creationId xmlns:a16="http://schemas.microsoft.com/office/drawing/2014/main" id="{1FDDA20E-3877-4B91-BCDD-E60D3C0D6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755" y="2022630"/>
            <a:ext cx="324770" cy="1269846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F90FB54C-F0F2-478F-8392-76E6F671389B}"/>
              </a:ext>
            </a:extLst>
          </p:cNvPr>
          <p:cNvSpPr txBox="1"/>
          <p:nvPr/>
        </p:nvSpPr>
        <p:spPr>
          <a:xfrm>
            <a:off x="2206151" y="854065"/>
            <a:ext cx="238470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It is a chat bot to answer math questions, provided with a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GUI</a:t>
            </a:r>
            <a:r>
              <a:rPr lang="en-GB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to facilitate and clarify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program to the users.</a:t>
            </a:r>
            <a:endParaRPr lang="en-GB" sz="1100" b="0" i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 rtl="0"/>
            <a:endParaRPr lang="en-GB" sz="11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 rtl="0"/>
            <a:r>
              <a:rPr lang="en-GB" sz="1100" b="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br>
              <a:rPr lang="en-GB" sz="1600" dirty="0"/>
            </a:br>
            <a:endParaRPr lang="en-GB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A77C2B-B995-4F03-AEA5-E47C54D49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4" y="30551"/>
            <a:ext cx="349790" cy="349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303E7-A27A-4470-87FF-68FD6635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51525" cy="3379103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6D81A57-1A2E-4AFD-97C2-117192DC23BB}"/>
              </a:ext>
            </a:extLst>
          </p:cNvPr>
          <p:cNvSpPr txBox="1"/>
          <p:nvPr/>
        </p:nvSpPr>
        <p:spPr>
          <a:xfrm>
            <a:off x="130251" y="73773"/>
            <a:ext cx="986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</a:t>
            </a:r>
            <a:r>
              <a:rPr lang="en-GB" sz="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Nred</a:t>
            </a:r>
            <a:endParaRPr lang="en-GB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مربع نص 9">
            <a:extLst>
              <a:ext uri="{FF2B5EF4-FFF2-40B4-BE49-F238E27FC236}">
                <a16:creationId xmlns:a16="http://schemas.microsoft.com/office/drawing/2014/main" id="{433D87ED-CB6B-473D-83E6-8C743FCA6362}"/>
              </a:ext>
            </a:extLst>
          </p:cNvPr>
          <p:cNvSpPr txBox="1"/>
          <p:nvPr/>
        </p:nvSpPr>
        <p:spPr>
          <a:xfrm>
            <a:off x="273515" y="181495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CC129-17D9-4FE9-9DF7-117C10A3D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8" y="47149"/>
            <a:ext cx="349790" cy="349790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7C4F16EA-8E0D-46CB-A05F-9B51D71DD920}"/>
              </a:ext>
            </a:extLst>
          </p:cNvPr>
          <p:cNvSpPr txBox="1"/>
          <p:nvPr/>
        </p:nvSpPr>
        <p:spPr>
          <a:xfrm>
            <a:off x="61911" y="2683802"/>
            <a:ext cx="246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spc="458" dirty="0">
                <a:solidFill>
                  <a:schemeClr val="accent1">
                    <a:lumMod val="75000"/>
                  </a:schemeClr>
                </a:solidFill>
                <a:latin typeface="Yesteryear" pitchFamily="34" charset="0"/>
                <a:ea typeface="Yesteryear" pitchFamily="34" charset="-122"/>
              </a:rPr>
              <a:t>methodology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1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149"/>
            <a:ext cx="5851525" cy="456745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B283B7E3-20DE-4D1C-B981-2CABF3D2689D}"/>
              </a:ext>
            </a:extLst>
          </p:cNvPr>
          <p:cNvSpPr txBox="1"/>
          <p:nvPr/>
        </p:nvSpPr>
        <p:spPr>
          <a:xfrm>
            <a:off x="0" y="84478"/>
            <a:ext cx="119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  <a:p>
            <a:pPr algn="ctr"/>
            <a:endParaRPr lang="en-GB" sz="800" b="1" dirty="0">
              <a:solidFill>
                <a:srgbClr val="CB25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DC8301A-D3C5-4907-B0EE-6E974BACC898}"/>
              </a:ext>
            </a:extLst>
          </p:cNvPr>
          <p:cNvSpPr txBox="1"/>
          <p:nvPr/>
        </p:nvSpPr>
        <p:spPr>
          <a:xfrm>
            <a:off x="282156" y="179537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8C55AA34-E3A1-443B-BC36-609519F843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45" b="3784"/>
          <a:stretch/>
        </p:blipFill>
        <p:spPr>
          <a:xfrm>
            <a:off x="4733936" y="2181102"/>
            <a:ext cx="1117589" cy="1075282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C0753F20-D79F-4E58-B4BC-E2F608F7AE7D}"/>
              </a:ext>
            </a:extLst>
          </p:cNvPr>
          <p:cNvSpPr/>
          <p:nvPr/>
        </p:nvSpPr>
        <p:spPr>
          <a:xfrm>
            <a:off x="-402472" y="251748"/>
            <a:ext cx="4488311" cy="8321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4CB6A84A-7B59-42BF-93D0-DF7D08B334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" y="1320800"/>
            <a:ext cx="4174436" cy="1979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90E35-2F69-4215-B26F-76B2FD59561B}"/>
              </a:ext>
            </a:extLst>
          </p:cNvPr>
          <p:cNvSpPr txBox="1"/>
          <p:nvPr/>
        </p:nvSpPr>
        <p:spPr>
          <a:xfrm>
            <a:off x="1723972" y="1174894"/>
            <a:ext cx="151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3641100-8ED3-4A47-9891-75F4798EE2B0}"/>
              </a:ext>
            </a:extLst>
          </p:cNvPr>
          <p:cNvSpPr txBox="1"/>
          <p:nvPr/>
        </p:nvSpPr>
        <p:spPr>
          <a:xfrm>
            <a:off x="59594" y="455710"/>
            <a:ext cx="5515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458" normalizeH="0" baseline="0" noProof="0" dirty="0">
                <a:ln>
                  <a:noFill/>
                </a:ln>
                <a:solidFill>
                  <a:srgbClr val="FEC3C7"/>
                </a:solidFill>
                <a:effectLst/>
                <a:uLnTx/>
                <a:uFillTx/>
                <a:latin typeface="Yesteryear" pitchFamily="34" charset="0"/>
                <a:ea typeface="Yesteryear" pitchFamily="34" charset="-122"/>
                <a:cs typeface="+mn-cs"/>
              </a:rPr>
              <a:t>Component of the GUI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9B070E0-EE4C-441A-9FFE-7613F1CD5BC5}"/>
              </a:ext>
            </a:extLst>
          </p:cNvPr>
          <p:cNvSpPr txBox="1"/>
          <p:nvPr/>
        </p:nvSpPr>
        <p:spPr>
          <a:xfrm>
            <a:off x="48393" y="1342648"/>
            <a:ext cx="287736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endParaRPr lang="ar-SA" sz="1100" i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Root window.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Background.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Labels for place a text &amp; picture.</a:t>
            </a:r>
            <a:endParaRPr lang="ar-SA" sz="11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10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Entry field.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Commbox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GB" sz="1100" i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Button.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Frame.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Scroll bar.</a:t>
            </a:r>
            <a:endParaRPr lang="en-GB" sz="1100" i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i="0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Icon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FDA38-7206-457F-B22D-18BAEBA90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4" y="37584"/>
            <a:ext cx="349790" cy="349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43C463-8DC5-4C7F-A5EB-62697994B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9603"/>
              </p:ext>
            </p:extLst>
          </p:nvPr>
        </p:nvGraphicFramePr>
        <p:xfrm>
          <a:off x="1109766" y="7944"/>
          <a:ext cx="3803715" cy="3309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8726">
                  <a:extLst>
                    <a:ext uri="{9D8B030D-6E8A-4147-A177-3AD203B41FA5}">
                      <a16:colId xmlns:a16="http://schemas.microsoft.com/office/drawing/2014/main" val="2736856613"/>
                    </a:ext>
                  </a:extLst>
                </a:gridCol>
                <a:gridCol w="1854989">
                  <a:extLst>
                    <a:ext uri="{9D8B030D-6E8A-4147-A177-3AD203B41FA5}">
                      <a16:colId xmlns:a16="http://schemas.microsoft.com/office/drawing/2014/main" val="1908396607"/>
                    </a:ext>
                  </a:extLst>
                </a:gridCol>
              </a:tblGrid>
              <a:tr h="397409"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Yesteryear"/>
                        <a:ea typeface="Yesteryear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59660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bg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normal background </a:t>
                      </a:r>
                      <a:r>
                        <a:rPr lang="en-GB" sz="800" b="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color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displayed behind the label and indicator.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height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vertical dimension of the frame. Default is 10.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32338221"/>
                  </a:ext>
                </a:extLst>
              </a:tr>
              <a:tr h="5582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bd: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size of the border around the indicator. Default is 2 pixels.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relief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selects three-dimensional border shading effects. The default is SUNKEN.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7046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cursor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cursor that appears when the mouse is over the widget.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width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width of the  frame. Default is 20.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91742"/>
                  </a:ext>
                </a:extLst>
              </a:tr>
              <a:tr h="728359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font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font used for the text.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yscrollcommand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if you want to allow the user to scroll the content vertically.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88127"/>
                  </a:ext>
                </a:extLst>
              </a:tr>
              <a:tr h="675799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fg</a:t>
                      </a:r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the </a:t>
                      </a:r>
                      <a:r>
                        <a:rPr lang="en-GB" sz="800" b="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color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used for the text.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yview</a:t>
                      </a:r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(): 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to make the content vertically scrollable, set the command option of the associated vertical scrollbar to this </a:t>
                      </a:r>
                      <a:r>
                        <a:rPr lang="en-GB" sz="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method</a:t>
                      </a:r>
                      <a:r>
                        <a:rPr lang="en-GB" sz="8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94046"/>
                  </a:ext>
                </a:extLst>
              </a:tr>
            </a:tbl>
          </a:graphicData>
        </a:graphic>
      </p:graphicFrame>
      <p:pic>
        <p:nvPicPr>
          <p:cNvPr id="10" name="Object 5" descr="preencoded.png">
            <a:extLst>
              <a:ext uri="{FF2B5EF4-FFF2-40B4-BE49-F238E27FC236}">
                <a16:creationId xmlns:a16="http://schemas.microsoft.com/office/drawing/2014/main" id="{0DE393B1-405C-452C-B57F-12B507FE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6" y="2022630"/>
            <a:ext cx="360412" cy="1269846"/>
          </a:xfrm>
          <a:prstGeom prst="rect">
            <a:avLst/>
          </a:prstGeom>
        </p:spPr>
      </p:pic>
      <p:pic>
        <p:nvPicPr>
          <p:cNvPr id="14" name="Object 5" descr="preencoded.png">
            <a:extLst>
              <a:ext uri="{FF2B5EF4-FFF2-40B4-BE49-F238E27FC236}">
                <a16:creationId xmlns:a16="http://schemas.microsoft.com/office/drawing/2014/main" id="{FD98DF00-1DCB-4557-845C-B2E32E76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62" y="2022630"/>
            <a:ext cx="324770" cy="1269846"/>
          </a:xfrm>
          <a:prstGeom prst="rect">
            <a:avLst/>
          </a:prstGeom>
        </p:spPr>
      </p:pic>
      <p:pic>
        <p:nvPicPr>
          <p:cNvPr id="15" name="Object 5" descr="preencoded.png">
            <a:extLst>
              <a:ext uri="{FF2B5EF4-FFF2-40B4-BE49-F238E27FC236}">
                <a16:creationId xmlns:a16="http://schemas.microsoft.com/office/drawing/2014/main" id="{0AC8561D-838C-4252-9B87-D6D94A40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5" y="2022626"/>
            <a:ext cx="324770" cy="1269846"/>
          </a:xfrm>
          <a:prstGeom prst="rect">
            <a:avLst/>
          </a:prstGeom>
        </p:spPr>
      </p:pic>
      <p:pic>
        <p:nvPicPr>
          <p:cNvPr id="16" name="Object 5" descr="preencoded.png">
            <a:extLst>
              <a:ext uri="{FF2B5EF4-FFF2-40B4-BE49-F238E27FC236}">
                <a16:creationId xmlns:a16="http://schemas.microsoft.com/office/drawing/2014/main" id="{108681D1-4A80-4B27-A3B6-FDD93EC3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2" y="2022630"/>
            <a:ext cx="324770" cy="1269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21DB8-E5E6-4017-B004-AA83ED8A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" y="48116"/>
            <a:ext cx="349790" cy="349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553918-051D-463C-8127-3282E08FC6E0}"/>
              </a:ext>
            </a:extLst>
          </p:cNvPr>
          <p:cNvSpPr txBox="1"/>
          <p:nvPr/>
        </p:nvSpPr>
        <p:spPr>
          <a:xfrm>
            <a:off x="270495" y="182463"/>
            <a:ext cx="9348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7F3A9-58D5-489A-8946-1AD05A809728}"/>
              </a:ext>
            </a:extLst>
          </p:cNvPr>
          <p:cNvSpPr txBox="1"/>
          <p:nvPr/>
        </p:nvSpPr>
        <p:spPr>
          <a:xfrm>
            <a:off x="222103" y="83428"/>
            <a:ext cx="7152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009E7C7-42DA-48BF-9220-22989CA7F20D}"/>
              </a:ext>
            </a:extLst>
          </p:cNvPr>
          <p:cNvSpPr txBox="1"/>
          <p:nvPr/>
        </p:nvSpPr>
        <p:spPr>
          <a:xfrm>
            <a:off x="1350513" y="-40963"/>
            <a:ext cx="427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spc="458" dirty="0">
                <a:solidFill>
                  <a:schemeClr val="bg1"/>
                </a:solidFill>
                <a:latin typeface="Yesteryear" pitchFamily="34" charset="0"/>
                <a:ea typeface="Yesteryear" pitchFamily="34" charset="-122"/>
              </a:rPr>
              <a:t>Option &amp;method</a:t>
            </a:r>
            <a:endParaRPr lang="en-US" dirty="0"/>
          </a:p>
        </p:txBody>
      </p:sp>
      <p:pic>
        <p:nvPicPr>
          <p:cNvPr id="12" name="Object 5" descr="preencoded.png">
            <a:extLst>
              <a:ext uri="{FF2B5EF4-FFF2-40B4-BE49-F238E27FC236}">
                <a16:creationId xmlns:a16="http://schemas.microsoft.com/office/drawing/2014/main" id="{754E994F-0F9E-4736-A052-A051CA3D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81" y="2047967"/>
            <a:ext cx="938044" cy="12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5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3" descr="preencoded.png">
            <a:extLst>
              <a:ext uri="{FF2B5EF4-FFF2-40B4-BE49-F238E27FC236}">
                <a16:creationId xmlns:a16="http://schemas.microsoft.com/office/drawing/2014/main" id="{538E3526-6160-442F-B30F-0967E89D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14" y="0"/>
            <a:ext cx="775666" cy="2339017"/>
          </a:xfrm>
          <a:prstGeom prst="rect">
            <a:avLst/>
          </a:prstGeom>
        </p:spPr>
      </p:pic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86451"/>
            <a:ext cx="5860869" cy="1631412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646827"/>
            <a:ext cx="5867400" cy="3962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7" y="1575846"/>
            <a:ext cx="158496" cy="15849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771" y="1577774"/>
            <a:ext cx="158496" cy="15849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533" y="1577774"/>
            <a:ext cx="158496" cy="158496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11265" y="1984957"/>
            <a:ext cx="1566697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171450" indent="-1714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tkinter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 marL="171450" indent="-1714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pyttsx3.</a:t>
            </a:r>
          </a:p>
          <a:p>
            <a:pPr marL="171450" indent="-1714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chatterbot.</a:t>
            </a:r>
          </a:p>
          <a:p>
            <a:pPr algn="l">
              <a:lnSpc>
                <a:spcPct val="100000"/>
              </a:lnSpc>
            </a:pP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from </a:t>
            </a:r>
            <a:r>
              <a:rPr lang="en-US" sz="9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tkinter</a:t>
            </a:r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 import *</a:t>
            </a:r>
          </a:p>
        </p:txBody>
      </p:sp>
      <p:sp>
        <p:nvSpPr>
          <p:cNvPr id="9" name="Object 8"/>
          <p:cNvSpPr/>
          <p:nvPr/>
        </p:nvSpPr>
        <p:spPr>
          <a:xfrm>
            <a:off x="1609119" y="1659106"/>
            <a:ext cx="2156550" cy="268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2- Create a </a:t>
            </a:r>
            <a:r>
              <a:rPr lang="en-GB" sz="1100" b="1" dirty="0">
                <a:solidFill>
                  <a:schemeClr val="bg1"/>
                </a:solidFill>
                <a:latin typeface="-apple-system"/>
              </a:rPr>
              <a:t>root</a:t>
            </a:r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-level windowing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bject 9"/>
          <p:cNvSpPr/>
          <p:nvPr/>
        </p:nvSpPr>
        <p:spPr>
          <a:xfrm>
            <a:off x="3774724" y="2176703"/>
            <a:ext cx="2156550" cy="4609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r>
              <a:rPr lang="en-GB" sz="900" dirty="0" err="1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</a:t>
            </a:r>
            <a:r>
              <a:rPr lang="en-GB" sz="900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kinter</a:t>
            </a:r>
            <a:r>
              <a:rPr lang="en-GB" sz="9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provides various components called widgets, </a:t>
            </a:r>
            <a:r>
              <a:rPr lang="en-GB" sz="9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such as </a:t>
            </a: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entry field.</a:t>
            </a:r>
            <a:endParaRPr lang="en-GB" sz="9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e.g.:</a:t>
            </a:r>
            <a:endParaRPr lang="en-US" sz="900" b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3774724" y="1666639"/>
            <a:ext cx="2156550" cy="4417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3- Build all your GUI components within root-level window:</a:t>
            </a:r>
          </a:p>
        </p:txBody>
      </p:sp>
      <p:sp>
        <p:nvSpPr>
          <p:cNvPr id="12" name="Object 11"/>
          <p:cNvSpPr/>
          <p:nvPr/>
        </p:nvSpPr>
        <p:spPr>
          <a:xfrm>
            <a:off x="106786" y="2320861"/>
            <a:ext cx="1442314" cy="7874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US" sz="8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41401" y="1997834"/>
            <a:ext cx="1115568" cy="2042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318906" y="847274"/>
            <a:ext cx="4405579" cy="402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0A2A328-7AD6-49C6-9284-1AEE262A81C1}"/>
              </a:ext>
            </a:extLst>
          </p:cNvPr>
          <p:cNvSpPr txBox="1"/>
          <p:nvPr/>
        </p:nvSpPr>
        <p:spPr>
          <a:xfrm>
            <a:off x="-214431" y="88011"/>
            <a:ext cx="1588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6E3FAC45-16AA-4144-8479-EC36AC0F702D}"/>
              </a:ext>
            </a:extLst>
          </p:cNvPr>
          <p:cNvSpPr txBox="1"/>
          <p:nvPr/>
        </p:nvSpPr>
        <p:spPr>
          <a:xfrm>
            <a:off x="282156" y="183049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B804B-E22E-44C9-8146-F38890ABF8E9}"/>
              </a:ext>
            </a:extLst>
          </p:cNvPr>
          <p:cNvSpPr txBox="1"/>
          <p:nvPr/>
        </p:nvSpPr>
        <p:spPr>
          <a:xfrm>
            <a:off x="-23824" y="1667095"/>
            <a:ext cx="18918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1- Import the packages: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F3B6AAE1-7FA5-4C83-A25B-47264A21347A}"/>
              </a:ext>
            </a:extLst>
          </p:cNvPr>
          <p:cNvSpPr txBox="1"/>
          <p:nvPr/>
        </p:nvSpPr>
        <p:spPr>
          <a:xfrm>
            <a:off x="421905" y="541127"/>
            <a:ext cx="57409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spc="458" dirty="0">
                <a:solidFill>
                  <a:srgbClr val="FEC3C7"/>
                </a:solidFill>
                <a:latin typeface="Yesteryear" pitchFamily="34" charset="0"/>
                <a:ea typeface="Yesteryear" pitchFamily="34" charset="-122"/>
              </a:rPr>
              <a:t>Implementation:</a:t>
            </a:r>
            <a:endParaRPr lang="en-US" sz="4000" dirty="0">
              <a:solidFill>
                <a:srgbClr val="FFCC99"/>
              </a:solidFill>
            </a:endParaRPr>
          </a:p>
          <a:p>
            <a:endParaRPr lang="en-US" dirty="0"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CCB86F63-3336-497A-9386-5A86A6073500}"/>
              </a:ext>
            </a:extLst>
          </p:cNvPr>
          <p:cNvSpPr/>
          <p:nvPr/>
        </p:nvSpPr>
        <p:spPr>
          <a:xfrm>
            <a:off x="1935926" y="1928081"/>
            <a:ext cx="1701997" cy="869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00000"/>
              </a:lnSpc>
              <a:buNone/>
            </a:pPr>
            <a:r>
              <a:rPr lang="en-GB" sz="9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r</a:t>
            </a:r>
            <a:r>
              <a:rPr lang="en-GB" sz="9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oot = Tk()</a:t>
            </a:r>
          </a:p>
          <a:p>
            <a:pPr algn="l">
              <a:lnSpc>
                <a:spcPct val="100000"/>
              </a:lnSpc>
              <a:buNone/>
            </a:pP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It is</a:t>
            </a:r>
            <a:r>
              <a:rPr lang="en-GB" sz="9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contain the GUI components and functionality.</a:t>
            </a:r>
            <a:endParaRPr lang="en-US" sz="900" b="0" i="0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FB3060-9989-4B27-8499-38A191FA9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8" y="59095"/>
            <a:ext cx="349790" cy="34979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07F43BBD-9A85-4922-BF28-3299A7950FD1}"/>
              </a:ext>
            </a:extLst>
          </p:cNvPr>
          <p:cNvSpPr txBox="1"/>
          <p:nvPr/>
        </p:nvSpPr>
        <p:spPr>
          <a:xfrm>
            <a:off x="3794197" y="2647599"/>
            <a:ext cx="205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2F5597"/>
                </a:solidFill>
                <a:latin typeface="Consolas" panose="020B0609020204030204" pitchFamily="49" charset="0"/>
              </a:rPr>
              <a:t>user_input</a:t>
            </a:r>
            <a:r>
              <a:rPr lang="en-GB" sz="900" b="1" dirty="0">
                <a:solidFill>
                  <a:srgbClr val="2F5597"/>
                </a:solidFill>
                <a:latin typeface="Consolas" panose="020B0609020204030204" pitchFamily="49" charset="0"/>
              </a:rPr>
              <a:t> = Entry(</a:t>
            </a:r>
            <a:r>
              <a:rPr lang="en-GB" sz="900" b="1" dirty="0" err="1">
                <a:solidFill>
                  <a:srgbClr val="2F5597"/>
                </a:solidFill>
                <a:latin typeface="Consolas" panose="020B0609020204030204" pitchFamily="49" charset="0"/>
              </a:rPr>
              <a:t>root,font</a:t>
            </a:r>
            <a:r>
              <a:rPr lang="en-GB" sz="900" b="1" dirty="0">
                <a:solidFill>
                  <a:srgbClr val="2F5597"/>
                </a:solidFill>
                <a:latin typeface="Consolas" panose="020B0609020204030204" pitchFamily="49" charset="0"/>
              </a:rPr>
              <a:t>=('times new roman',15),width= 50, bd=1,relief=GROOVE)</a:t>
            </a:r>
          </a:p>
        </p:txBody>
      </p:sp>
    </p:spTree>
    <p:extLst>
      <p:ext uri="{BB962C8B-B14F-4D97-AF65-F5344CB8AC3E}">
        <p14:creationId xmlns:p14="http://schemas.microsoft.com/office/powerpoint/2010/main" val="40422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3" descr="preencoded.png">
            <a:extLst>
              <a:ext uri="{FF2B5EF4-FFF2-40B4-BE49-F238E27FC236}">
                <a16:creationId xmlns:a16="http://schemas.microsoft.com/office/drawing/2014/main" id="{538E3526-6160-442F-B30F-0967E89D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92" y="0"/>
            <a:ext cx="775666" cy="2339017"/>
          </a:xfrm>
          <a:prstGeom prst="rect">
            <a:avLst/>
          </a:prstGeom>
        </p:spPr>
      </p:pic>
      <p:pic>
        <p:nvPicPr>
          <p:cNvPr id="28" name="Object 1" descr="preencoded.png">
            <a:extLst>
              <a:ext uri="{FF2B5EF4-FFF2-40B4-BE49-F238E27FC236}">
                <a16:creationId xmlns:a16="http://schemas.microsoft.com/office/drawing/2014/main" id="{20E6ECC5-3969-4B8C-A1FC-A4F4B535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9" y="1661512"/>
            <a:ext cx="5860869" cy="1631412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938" y="1653062"/>
            <a:ext cx="5867400" cy="3962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477" y="1582264"/>
            <a:ext cx="158496" cy="158496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4858" y="2096138"/>
            <a:ext cx="2027359" cy="59698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GB" sz="9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Via the function that you link it with the widget command.</a:t>
            </a:r>
            <a:r>
              <a:rPr lang="en-GB" sz="9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e.g.: </a:t>
            </a:r>
            <a:r>
              <a:rPr lang="en-GB" sz="9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askButton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 = Button(root, command=</a:t>
            </a:r>
            <a:r>
              <a:rPr lang="en-GB" sz="9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ask_bot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)</a:t>
            </a:r>
            <a:endParaRPr lang="en-US" sz="900" b="1" i="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-7938" y="1702868"/>
            <a:ext cx="2245291" cy="4417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r>
              <a:rPr lang="en-GB" sz="1100" b="1" dirty="0">
                <a:solidFill>
                  <a:schemeClr val="bg1"/>
                </a:solidFill>
                <a:latin typeface="-apple-system"/>
              </a:rPr>
              <a:t>4-</a:t>
            </a:r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 Connect these GUI components to underlying  program code:</a:t>
            </a:r>
          </a:p>
        </p:txBody>
      </p:sp>
      <p:sp>
        <p:nvSpPr>
          <p:cNvPr id="12" name="Object 11"/>
          <p:cNvSpPr/>
          <p:nvPr/>
        </p:nvSpPr>
        <p:spPr>
          <a:xfrm>
            <a:off x="106786" y="2320861"/>
            <a:ext cx="1442314" cy="7874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US" sz="8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318906" y="847274"/>
            <a:ext cx="4405579" cy="402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0A2A328-7AD6-49C6-9284-1AEE262A81C1}"/>
              </a:ext>
            </a:extLst>
          </p:cNvPr>
          <p:cNvSpPr txBox="1"/>
          <p:nvPr/>
        </p:nvSpPr>
        <p:spPr>
          <a:xfrm>
            <a:off x="-214431" y="88011"/>
            <a:ext cx="1588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latin typeface="Cambria" panose="02040503050406030204" pitchFamily="18" charset="0"/>
                <a:ea typeface="Cambria" panose="02040503050406030204" pitchFamily="18" charset="0"/>
              </a:rPr>
              <a:t>Mr. Nerd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6E3FAC45-16AA-4144-8479-EC36AC0F702D}"/>
              </a:ext>
            </a:extLst>
          </p:cNvPr>
          <p:cNvSpPr txBox="1"/>
          <p:nvPr/>
        </p:nvSpPr>
        <p:spPr>
          <a:xfrm>
            <a:off x="282156" y="183049"/>
            <a:ext cx="109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00A79D"/>
                </a:solidFill>
                <a:latin typeface="Monotype Corsiva" panose="03010101010201010101" pitchFamily="66" charset="0"/>
              </a:rPr>
              <a:t>By Lina &amp; Reem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15ED2-4CA4-47D6-88BC-DB786E582696}"/>
              </a:ext>
            </a:extLst>
          </p:cNvPr>
          <p:cNvSpPr txBox="1"/>
          <p:nvPr/>
        </p:nvSpPr>
        <p:spPr>
          <a:xfrm>
            <a:off x="3737612" y="1676394"/>
            <a:ext cx="1808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GB" sz="1100" b="1" dirty="0">
                <a:solidFill>
                  <a:schemeClr val="bg1"/>
                </a:solidFill>
                <a:latin typeface="-apple-system"/>
              </a:rPr>
              <a:t>6</a:t>
            </a:r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- The main event loop: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7233F-E65F-4829-BD52-597CC900A9CE}"/>
              </a:ext>
            </a:extLst>
          </p:cNvPr>
          <p:cNvSpPr txBox="1"/>
          <p:nvPr/>
        </p:nvSpPr>
        <p:spPr>
          <a:xfrm>
            <a:off x="3737612" y="1952886"/>
            <a:ext cx="2261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GB" sz="9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r</a:t>
            </a:r>
            <a:r>
              <a:rPr lang="en-GB" sz="900" b="1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oot.mainloop</a:t>
            </a:r>
            <a:r>
              <a:rPr lang="en-GB" sz="9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()</a:t>
            </a:r>
          </a:p>
          <a:p>
            <a:pPr algn="l">
              <a:lnSpc>
                <a:spcPct val="100000"/>
              </a:lnSpc>
              <a:buNone/>
            </a:pPr>
            <a:r>
              <a:rPr lang="en-GB" sz="9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used when your application is ready to run. It is an infinite loop used to run the application</a:t>
            </a: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FB3060-9989-4B27-8499-38A191FA9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8" y="59095"/>
            <a:ext cx="349790" cy="349790"/>
          </a:xfrm>
          <a:prstGeom prst="rect">
            <a:avLst/>
          </a:prstGeom>
        </p:spPr>
      </p:pic>
      <p:pic>
        <p:nvPicPr>
          <p:cNvPr id="30" name="Object 6" descr="preencoded.png">
            <a:extLst>
              <a:ext uri="{FF2B5EF4-FFF2-40B4-BE49-F238E27FC236}">
                <a16:creationId xmlns:a16="http://schemas.microsoft.com/office/drawing/2014/main" id="{74E0F7E9-D2C4-444A-A807-4B701FDCA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9" y="1591888"/>
            <a:ext cx="158496" cy="158496"/>
          </a:xfrm>
          <a:prstGeom prst="rect">
            <a:avLst/>
          </a:prstGeom>
        </p:spPr>
      </p:pic>
      <p:sp>
        <p:nvSpPr>
          <p:cNvPr id="32" name="TextBox 3">
            <a:extLst>
              <a:ext uri="{FF2B5EF4-FFF2-40B4-BE49-F238E27FC236}">
                <a16:creationId xmlns:a16="http://schemas.microsoft.com/office/drawing/2014/main" id="{E242F736-02FB-4256-8AE5-8964CC1C510F}"/>
              </a:ext>
            </a:extLst>
          </p:cNvPr>
          <p:cNvSpPr txBox="1"/>
          <p:nvPr/>
        </p:nvSpPr>
        <p:spPr>
          <a:xfrm>
            <a:off x="421905" y="541127"/>
            <a:ext cx="57409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0" spc="458" dirty="0">
                <a:solidFill>
                  <a:srgbClr val="FEC3C7"/>
                </a:solidFill>
                <a:latin typeface="Yesteryear" pitchFamily="34" charset="0"/>
                <a:ea typeface="Yesteryear" pitchFamily="34" charset="-122"/>
              </a:rPr>
              <a:t>Implementation:</a:t>
            </a:r>
            <a:endParaRPr lang="en-US" sz="4000" dirty="0">
              <a:solidFill>
                <a:srgbClr val="FFCC99"/>
              </a:solidFill>
            </a:endParaRPr>
          </a:p>
          <a:p>
            <a:endParaRPr lang="en-US" dirty="0"/>
          </a:p>
        </p:txBody>
      </p:sp>
      <p:pic>
        <p:nvPicPr>
          <p:cNvPr id="19" name="Object 6" descr="preencoded.png">
            <a:extLst>
              <a:ext uri="{FF2B5EF4-FFF2-40B4-BE49-F238E27FC236}">
                <a16:creationId xmlns:a16="http://schemas.microsoft.com/office/drawing/2014/main" id="{3770C78A-3CD5-4E38-AC3C-4935218C8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54" y="1597146"/>
            <a:ext cx="158496" cy="158496"/>
          </a:xfrm>
          <a:prstGeom prst="rect">
            <a:avLst/>
          </a:prstGeom>
        </p:spPr>
      </p:pic>
      <p:sp>
        <p:nvSpPr>
          <p:cNvPr id="20" name="TextBox 23">
            <a:extLst>
              <a:ext uri="{FF2B5EF4-FFF2-40B4-BE49-F238E27FC236}">
                <a16:creationId xmlns:a16="http://schemas.microsoft.com/office/drawing/2014/main" id="{F05A8F7A-F8B0-40A7-9E27-18C9D1E6603D}"/>
              </a:ext>
            </a:extLst>
          </p:cNvPr>
          <p:cNvSpPr txBox="1"/>
          <p:nvPr/>
        </p:nvSpPr>
        <p:spPr>
          <a:xfrm>
            <a:off x="2077040" y="1698660"/>
            <a:ext cx="18087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en-GB" sz="1100" b="1" i="0" u="none" strike="noStrike" dirty="0">
                <a:solidFill>
                  <a:schemeClr val="bg1"/>
                </a:solidFill>
                <a:effectLst/>
                <a:latin typeface="-apple-system"/>
              </a:rPr>
              <a:t>5- Geometry management using pack &amp; place: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16E3768C-7BDE-48B8-899E-789E90461661}"/>
              </a:ext>
            </a:extLst>
          </p:cNvPr>
          <p:cNvSpPr/>
          <p:nvPr/>
        </p:nvSpPr>
        <p:spPr>
          <a:xfrm>
            <a:off x="2005264" y="2249473"/>
            <a:ext cx="1797213" cy="37181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ct val="100000"/>
              </a:lnSpc>
              <a:buNone/>
            </a:pPr>
            <a:endParaRPr lang="en-GB" sz="9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>
              <a:lnSpc>
                <a:spcPct val="100000"/>
              </a:lnSpc>
              <a:buNone/>
            </a:pP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display the widget in size it requires.</a:t>
            </a:r>
            <a:r>
              <a:rPr lang="en-GB" sz="9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</a:p>
          <a:p>
            <a:pPr algn="l">
              <a:lnSpc>
                <a:spcPct val="100000"/>
              </a:lnSpc>
              <a:buNone/>
            </a:pP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e.g.:</a:t>
            </a:r>
          </a:p>
          <a:p>
            <a:pPr algn="l">
              <a:lnSpc>
                <a:spcPct val="100000"/>
              </a:lnSpc>
              <a:buNone/>
            </a:pPr>
            <a:r>
              <a:rPr lang="en-US" sz="9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smlLabel.place</a:t>
            </a:r>
            <a:r>
              <a:rPr lang="en-US" sz="900" b="1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(x=0, y=72)</a:t>
            </a:r>
          </a:p>
          <a:p>
            <a:pPr algn="l">
              <a:lnSpc>
                <a:spcPct val="100000"/>
              </a:lnSpc>
              <a:buNone/>
            </a:pPr>
            <a:r>
              <a:rPr lang="en-US" sz="9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ChatBox.pack</a:t>
            </a:r>
            <a:r>
              <a:rPr lang="en-US" sz="900" b="1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(</a:t>
            </a:r>
            <a:r>
              <a:rPr lang="en-US" sz="9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pady</a:t>
            </a:r>
            <a:r>
              <a:rPr lang="en-US" sz="900" b="1" i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Batang" panose="02030600000101010101" pitchFamily="18" charset="-127"/>
              </a:rPr>
              <a:t>=15)</a:t>
            </a:r>
          </a:p>
        </p:txBody>
      </p:sp>
    </p:spTree>
    <p:extLst>
      <p:ext uri="{BB962C8B-B14F-4D97-AF65-F5344CB8AC3E}">
        <p14:creationId xmlns:p14="http://schemas.microsoft.com/office/powerpoint/2010/main" val="318462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577</Words>
  <Application>Microsoft Office PowerPoint</Application>
  <PresentationFormat>Custom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Batang</vt:lpstr>
      <vt:lpstr>-apple-system</vt:lpstr>
      <vt:lpstr>Arabic Typesetting</vt:lpstr>
      <vt:lpstr>Arial</vt:lpstr>
      <vt:lpstr>Calibri</vt:lpstr>
      <vt:lpstr>Cambria</vt:lpstr>
      <vt:lpstr>Consolas</vt:lpstr>
      <vt:lpstr>Monotype Corsiva</vt:lpstr>
      <vt:lpstr>Oswald</vt:lpstr>
      <vt:lpstr>Wingdings</vt:lpstr>
      <vt:lpstr>Yesteryear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ريم العصيمى</cp:lastModifiedBy>
  <cp:revision>82</cp:revision>
  <dcterms:created xsi:type="dcterms:W3CDTF">2021-03-31T23:22:28Z</dcterms:created>
  <dcterms:modified xsi:type="dcterms:W3CDTF">2021-12-05T06:20:59Z</dcterms:modified>
</cp:coreProperties>
</file>