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5" r:id="rId5"/>
    <p:sldId id="259" r:id="rId6"/>
    <p:sldId id="260" r:id="rId7"/>
    <p:sldId id="266" r:id="rId8"/>
    <p:sldId id="261" r:id="rId9"/>
    <p:sldId id="262" r:id="rId10"/>
    <p:sldId id="263" r:id="rId11"/>
    <p:sldId id="264" r:id="rId12"/>
    <p:sldId id="267" r:id="rId13"/>
    <p:sldId id="269" r:id="rId14"/>
    <p:sldId id="268" r:id="rId15"/>
    <p:sldId id="270" r:id="rId1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67" d="100"/>
          <a:sy n="67" d="100"/>
        </p:scale>
        <p:origin x="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2465FE2-C1E4-41E7-B185-DA205DD20F82}" type="datetimeFigureOut">
              <a:rPr lang="he-IL" smtClean="0"/>
              <a:t>כ"ה/אדר ב/תשע"ט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952F2C9-DA58-4CD1-959C-730B8B249CE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4972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52F2C9-DA58-4CD1-959C-730B8B249CE0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22667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52F2C9-DA58-4CD1-959C-730B8B249CE0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2854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8A4354A-0DC5-4B73-B38F-39310B860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BFF72DDF-67DE-4D06-88EB-6EC7632B4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2771923-A6C2-4BE4-A34C-4DFC235AD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2437-B60B-471C-B44A-29DEDDC8B6F1}" type="datetimeFigureOut">
              <a:rPr lang="he-IL" smtClean="0"/>
              <a:t>כ"ה/אדר ב/תשע"ט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B4CA8BA-6388-4AA0-979B-CBA87D6C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F5DCCD6-DDED-4A52-83E1-4FF8F561F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298E-5E81-4E8E-9142-C94C40429E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5738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31B5650-1DE7-4F80-8D2F-9FAF4A619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C0BCD2C-D642-4123-8888-B831BF996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030C7B3-6584-476D-A5D2-AF1BA37CF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2437-B60B-471C-B44A-29DEDDC8B6F1}" type="datetimeFigureOut">
              <a:rPr lang="he-IL" smtClean="0"/>
              <a:t>כ"ה/אדר ב/תשע"ט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355CDBA-7C2D-4549-9C51-1A1C1FE64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C02A959-A8A4-42E2-8A89-C923EE0AD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298E-5E81-4E8E-9142-C94C40429E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81965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65F77BB0-1567-42EF-B63F-A8B0A469C0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CE484B6-F184-4B7E-B716-D1CAFDB09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D61F297-0362-456A-B68E-5D30097A0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2437-B60B-471C-B44A-29DEDDC8B6F1}" type="datetimeFigureOut">
              <a:rPr lang="he-IL" smtClean="0"/>
              <a:t>כ"ה/אדר ב/תשע"ט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7715256-49EF-4C73-A2C7-EE1B5A43D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079BCEE-9518-475B-9021-D633EDED7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298E-5E81-4E8E-9142-C94C40429E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5241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A3A9964-73AE-4BA7-8B90-85A1DEECC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F5A13F1-E962-466C-80BB-5F2F0F5CD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2CFD31F-E7C4-4C96-8B64-5058FDC29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2437-B60B-471C-B44A-29DEDDC8B6F1}" type="datetimeFigureOut">
              <a:rPr lang="he-IL" smtClean="0"/>
              <a:t>כ"ה/אדר ב/תשע"ט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8511427-DFEB-4975-AA80-BBAD9AC83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7FC4EA0-0F7B-410D-93E8-58D228CA8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298E-5E81-4E8E-9142-C94C40429E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992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43771D1-C63E-42FB-BEB9-AB6488046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C2BABD3-345C-43CE-91A7-2512E2224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8DE68E4-3691-4702-A747-CF0D6DDE8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2437-B60B-471C-B44A-29DEDDC8B6F1}" type="datetimeFigureOut">
              <a:rPr lang="he-IL" smtClean="0"/>
              <a:t>כ"ה/אדר ב/תשע"ט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426ED2A-790B-44AF-A2AC-5CB04CDE4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801C25F-477E-43DF-B137-7CFF2840D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298E-5E81-4E8E-9142-C94C40429E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0060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7FC7A36-C6CB-433F-9096-22658D754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8C85E28-B558-4A78-97EE-097852CDF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6D40220-B103-4B1F-BF36-653AFB652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CE11385-9522-4B49-8A0A-C54F3E633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2437-B60B-471C-B44A-29DEDDC8B6F1}" type="datetimeFigureOut">
              <a:rPr lang="he-IL" smtClean="0"/>
              <a:t>כ"ה/אדר ב/תשע"ט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D7014D6-F3A6-48EE-A75E-F22224327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A63D85E-6801-4398-9C71-FCCCED5D7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298E-5E81-4E8E-9142-C94C40429E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2411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04EE8D1-7186-46B7-8B84-5462F2BAF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9044992-1C3D-49DF-9C98-C80056D56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087EB5D-EE58-4F97-9C7D-1491874ED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15A062B2-6D72-406B-8CE8-C16A06880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00B6E92-74B8-4009-871D-B968606E1B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077980A9-BBF6-484C-AE0A-E0F45EA62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2437-B60B-471C-B44A-29DEDDC8B6F1}" type="datetimeFigureOut">
              <a:rPr lang="he-IL" smtClean="0"/>
              <a:t>כ"ה/אדר ב/תשע"ט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82FB917B-17B3-4DFE-9D85-76DA5535C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3E1D32C3-107F-4A28-9259-A794D54A7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298E-5E81-4E8E-9142-C94C40429E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958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C288F13-BC18-428E-9990-690F6606E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6C93D63A-16B8-4FEF-AE0F-BD7BB3E3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2437-B60B-471C-B44A-29DEDDC8B6F1}" type="datetimeFigureOut">
              <a:rPr lang="he-IL" smtClean="0"/>
              <a:t>כ"ה/אדר ב/תשע"ט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2CF3AEB8-C0BC-4914-9799-991D8ED49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0FCC08B2-F6F8-4396-A872-27C8BB0D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298E-5E81-4E8E-9142-C94C40429E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3486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09306A19-90D3-4500-A01A-0DA650D5A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2437-B60B-471C-B44A-29DEDDC8B6F1}" type="datetimeFigureOut">
              <a:rPr lang="he-IL" smtClean="0"/>
              <a:t>כ"ה/אדר ב/תשע"ט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F075287B-8BC6-4E20-96A2-3FA26BA88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541A0C3E-2140-4715-99DD-617F54F42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298E-5E81-4E8E-9142-C94C40429E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7525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8B42ED5-3ACA-43F6-8401-3704BFFA1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163330C-89F5-4B67-AEF9-D0E32253E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C5D9776-3DEF-4B16-8C42-921251520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4724623-8059-4B43-A8D1-6C065C564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2437-B60B-471C-B44A-29DEDDC8B6F1}" type="datetimeFigureOut">
              <a:rPr lang="he-IL" smtClean="0"/>
              <a:t>כ"ה/אדר ב/תשע"ט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3E6E2D9-9F00-483F-AC7B-4ECB5938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0FC8762-4B53-4853-A3BC-81CED0EF5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298E-5E81-4E8E-9142-C94C40429E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5542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2BCC971-956B-4939-BD51-191E49EB0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9695191A-4142-4C47-B751-9DAF522618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F688A3A-E5CB-4116-9698-59652E140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297ACDE-54A2-4A6B-914C-F642BCE57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2437-B60B-471C-B44A-29DEDDC8B6F1}" type="datetimeFigureOut">
              <a:rPr lang="he-IL" smtClean="0"/>
              <a:t>כ"ה/אדר ב/תשע"ט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CA62DD2-2EE5-4807-A7D7-0E042224D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2F364E3-1752-4F44-A876-172BA24B1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298E-5E81-4E8E-9142-C94C40429E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233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F86BF957-A58F-457F-BC7A-F68574154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5B71D02-7BCF-411F-9233-B3A8C8A15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E4181DB-85C0-40FF-AAD1-2969FF62B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02437-B60B-471C-B44A-29DEDDC8B6F1}" type="datetimeFigureOut">
              <a:rPr lang="he-IL" smtClean="0"/>
              <a:t>כ"ה/אדר ב/תשע"ט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9412392-445F-43A4-84F4-B33F113DE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00B8472-B4E6-4858-A904-387EDB3A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4298E-5E81-4E8E-9142-C94C40429E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53794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fkD1agLtQ4I?feature=oembed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A12A4FA-6580-46E8-9EEE-97D606562A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Databases - intro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5998D16-7310-4C2D-B6F2-A7592BDA80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29900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53F97142-B2F1-45FE-B21F-659F26F38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he-IL" sz="2800">
                <a:solidFill>
                  <a:schemeClr val="bg1"/>
                </a:solidFill>
              </a:rPr>
              <a:t>סוגי בסיסי הנתונים העיקריים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3452BB6-62CE-4A66-BF53-E522661BC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SQL</a:t>
            </a:r>
            <a:r>
              <a:rPr lang="he-IL" sz="2000">
                <a:solidFill>
                  <a:schemeClr val="bg1"/>
                </a:solidFill>
              </a:rPr>
              <a:t> – רלציוני</a:t>
            </a:r>
          </a:p>
          <a:p>
            <a:r>
              <a:rPr lang="en-US" sz="2000" b="1">
                <a:solidFill>
                  <a:schemeClr val="bg1"/>
                </a:solidFill>
              </a:rPr>
              <a:t>noSQL</a:t>
            </a:r>
            <a:r>
              <a:rPr lang="he-IL" sz="2000" b="1">
                <a:solidFill>
                  <a:schemeClr val="bg1"/>
                </a:solidFill>
              </a:rPr>
              <a:t> – לא רלציוני</a:t>
            </a:r>
          </a:p>
          <a:p>
            <a:r>
              <a:rPr lang="en-US" sz="2000">
                <a:solidFill>
                  <a:schemeClr val="bg1"/>
                </a:solidFill>
              </a:rPr>
              <a:t>graphDB</a:t>
            </a:r>
            <a:endParaRPr lang="he-IL" sz="2000">
              <a:solidFill>
                <a:schemeClr val="bg1"/>
              </a:solidFill>
            </a:endParaRPr>
          </a:p>
          <a:p>
            <a:endParaRPr lang="he-IL" sz="2000">
              <a:solidFill>
                <a:schemeClr val="bg1"/>
              </a:solidFill>
            </a:endParaRPr>
          </a:p>
          <a:p>
            <a:endParaRPr lang="he-IL" sz="2000">
              <a:solidFill>
                <a:schemeClr val="bg1"/>
              </a:solidFill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65A77E0F-A199-4AF6-A701-135B7B9AC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908" y="0"/>
            <a:ext cx="6033469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60462D-580F-4EBA-BE03-C45ADC62771D}"/>
              </a:ext>
            </a:extLst>
          </p:cNvPr>
          <p:cNvSpPr txBox="1"/>
          <p:nvPr/>
        </p:nvSpPr>
        <p:spPr>
          <a:xfrm>
            <a:off x="800100" y="5257800"/>
            <a:ext cx="348615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יתרון: גמיש יותר</a:t>
            </a:r>
          </a:p>
          <a:p>
            <a:r>
              <a:rPr lang="he-IL" dirty="0">
                <a:solidFill>
                  <a:schemeClr val="bg1"/>
                </a:solidFill>
              </a:rPr>
              <a:t>חסרון: איטי מאד בביצוע שאילתות מורכבות</a:t>
            </a:r>
          </a:p>
        </p:txBody>
      </p:sp>
    </p:spTree>
    <p:extLst>
      <p:ext uri="{BB962C8B-B14F-4D97-AF65-F5344CB8AC3E}">
        <p14:creationId xmlns:p14="http://schemas.microsoft.com/office/powerpoint/2010/main" val="2807809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3F97142-B2F1-45FE-B21F-659F26F38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סוגי בסיסי הנתונים העיקריים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3452BB6-62CE-4A66-BF53-E522661BC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5224" y="1825625"/>
            <a:ext cx="3838575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SQL</a:t>
            </a:r>
            <a:r>
              <a:rPr lang="he-IL" dirty="0"/>
              <a:t> – </a:t>
            </a:r>
            <a:r>
              <a:rPr lang="he-IL" dirty="0" err="1"/>
              <a:t>רלציוני</a:t>
            </a:r>
            <a:endParaRPr lang="he-IL" dirty="0"/>
          </a:p>
          <a:p>
            <a:r>
              <a:rPr lang="en-US" dirty="0" err="1"/>
              <a:t>noSQL</a:t>
            </a:r>
            <a:r>
              <a:rPr lang="he-IL" dirty="0"/>
              <a:t> – לא </a:t>
            </a:r>
            <a:r>
              <a:rPr lang="he-IL" dirty="0" err="1"/>
              <a:t>רלציוני</a:t>
            </a:r>
            <a:endParaRPr lang="he-IL" dirty="0"/>
          </a:p>
          <a:p>
            <a:r>
              <a:rPr lang="en-US" b="1" dirty="0" err="1"/>
              <a:t>graphDB</a:t>
            </a:r>
            <a:endParaRPr lang="he-IL" b="1" dirty="0"/>
          </a:p>
          <a:p>
            <a:endParaRPr lang="he-IL" b="1" dirty="0"/>
          </a:p>
          <a:p>
            <a:r>
              <a:rPr lang="he-IL" b="1" dirty="0"/>
              <a:t>יתרון: קל מאד לבצע שאילתות מורכבות. לא צריך לתכנן מראש.</a:t>
            </a:r>
          </a:p>
          <a:p>
            <a:r>
              <a:rPr lang="he-IL" b="1" dirty="0"/>
              <a:t>חסרון: </a:t>
            </a:r>
            <a:r>
              <a:rPr lang="he-IL" b="1" dirty="0" err="1"/>
              <a:t>התעשיה</a:t>
            </a:r>
            <a:r>
              <a:rPr lang="he-IL" b="1" dirty="0"/>
              <a:t> ה"קלה" עוד לא אימצה אותו</a:t>
            </a:r>
          </a:p>
          <a:p>
            <a:endParaRPr lang="he-IL" dirty="0"/>
          </a:p>
          <a:p>
            <a:endParaRPr lang="he-IL" dirty="0"/>
          </a:p>
        </p:txBody>
      </p:sp>
      <p:pic>
        <p:nvPicPr>
          <p:cNvPr id="4" name="מדיה מקוונת 3" title="Quickly create example graph data for Neo4j using Arrows">
            <a:hlinkClick r:id="" action="ppaction://media"/>
            <a:extLst>
              <a:ext uri="{FF2B5EF4-FFF2-40B4-BE49-F238E27FC236}">
                <a16:creationId xmlns:a16="http://schemas.microsoft.com/office/drawing/2014/main" id="{26B6DD26-1D1C-4ABE-8080-0735567B13B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38138" y="1501775"/>
            <a:ext cx="7002786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151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085C639-3FFF-4879-B50E-00223C94E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בסיסי נתונים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AE3790F-07A3-46ED-BEAF-92166049C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he-IL" dirty="0"/>
              <a:t>נועדו לשמור מידע במקום מרכזי (</a:t>
            </a:r>
            <a:r>
              <a:rPr lang="en-US" dirty="0"/>
              <a:t>Host</a:t>
            </a:r>
            <a:r>
              <a:rPr lang="he-IL" dirty="0"/>
              <a:t>)</a:t>
            </a:r>
          </a:p>
          <a:p>
            <a:r>
              <a:rPr lang="he-IL" dirty="0"/>
              <a:t>ולאחזר אותו בצורה חכמה, כך שיתקבלו תשובות שמעניינות את העסק.</a:t>
            </a:r>
          </a:p>
        </p:txBody>
      </p:sp>
      <p:pic>
        <p:nvPicPr>
          <p:cNvPr id="5" name="גרפיקה 4" descr="שרת">
            <a:extLst>
              <a:ext uri="{FF2B5EF4-FFF2-40B4-BE49-F238E27FC236}">
                <a16:creationId xmlns:a16="http://schemas.microsoft.com/office/drawing/2014/main" id="{59F1E0D8-21CE-46EA-997D-1B7416027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9662" y="4186238"/>
            <a:ext cx="914400" cy="914400"/>
          </a:xfrm>
          <a:prstGeom prst="rect">
            <a:avLst/>
          </a:prstGeom>
        </p:spPr>
      </p:pic>
      <p:pic>
        <p:nvPicPr>
          <p:cNvPr id="7" name="גרפיקה 6" descr="צג">
            <a:extLst>
              <a:ext uri="{FF2B5EF4-FFF2-40B4-BE49-F238E27FC236}">
                <a16:creationId xmlns:a16="http://schemas.microsoft.com/office/drawing/2014/main" id="{231AFF16-E71E-4FD6-83FA-A1F67DBDF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96200" y="4860528"/>
            <a:ext cx="914400" cy="914400"/>
          </a:xfrm>
          <a:prstGeom prst="rect">
            <a:avLst/>
          </a:prstGeom>
        </p:spPr>
      </p:pic>
      <p:pic>
        <p:nvPicPr>
          <p:cNvPr id="9" name="גרפיקה 8" descr="טלפון חכם">
            <a:extLst>
              <a:ext uri="{FF2B5EF4-FFF2-40B4-BE49-F238E27FC236}">
                <a16:creationId xmlns:a16="http://schemas.microsoft.com/office/drawing/2014/main" id="{4B55AEA2-6FBD-432C-87EF-21AD7A235A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24700" y="3086894"/>
            <a:ext cx="914400" cy="914400"/>
          </a:xfrm>
          <a:prstGeom prst="rect">
            <a:avLst/>
          </a:prstGeom>
        </p:spPr>
      </p:pic>
      <p:pic>
        <p:nvPicPr>
          <p:cNvPr id="11" name="גרפיקה 10" descr="טאבלט">
            <a:extLst>
              <a:ext uri="{FF2B5EF4-FFF2-40B4-BE49-F238E27FC236}">
                <a16:creationId xmlns:a16="http://schemas.microsoft.com/office/drawing/2014/main" id="{20E28723-423F-430A-A352-A052588F2E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10600" y="3544094"/>
            <a:ext cx="914400" cy="914400"/>
          </a:xfrm>
          <a:prstGeom prst="rect">
            <a:avLst/>
          </a:prstGeom>
        </p:spPr>
      </p:pic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94B76274-94D3-4B08-88ED-7B2200D0C8CC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5834062" y="3544094"/>
            <a:ext cx="1290638" cy="1099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46803DF1-0158-4C10-A9E9-7B81A7607149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5834062" y="4643438"/>
            <a:ext cx="1862138" cy="674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16">
            <a:extLst>
              <a:ext uri="{FF2B5EF4-FFF2-40B4-BE49-F238E27FC236}">
                <a16:creationId xmlns:a16="http://schemas.microsoft.com/office/drawing/2014/main" id="{38C6E0B1-53F8-4529-B25E-A7F281B9B9B0}"/>
              </a:ext>
            </a:extLst>
          </p:cNvPr>
          <p:cNvCxnSpPr>
            <a:stCxn id="5" idx="3"/>
            <a:endCxn id="11" idx="1"/>
          </p:cNvCxnSpPr>
          <p:nvPr/>
        </p:nvCxnSpPr>
        <p:spPr>
          <a:xfrm flipV="1">
            <a:off x="5834062" y="4001294"/>
            <a:ext cx="2776538" cy="642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תרשים זרימה: דיסק מגנטי 20">
            <a:extLst>
              <a:ext uri="{FF2B5EF4-FFF2-40B4-BE49-F238E27FC236}">
                <a16:creationId xmlns:a16="http://schemas.microsoft.com/office/drawing/2014/main" id="{A40D1C97-F60D-4445-96D9-751CA829522C}"/>
              </a:ext>
            </a:extLst>
          </p:cNvPr>
          <p:cNvSpPr/>
          <p:nvPr/>
        </p:nvSpPr>
        <p:spPr>
          <a:xfrm>
            <a:off x="2314575" y="4001294"/>
            <a:ext cx="776287" cy="131643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412AD049-02C2-408C-B44E-D52B16EB5D18}"/>
              </a:ext>
            </a:extLst>
          </p:cNvPr>
          <p:cNvCxnSpPr>
            <a:stCxn id="21" idx="4"/>
            <a:endCxn id="5" idx="1"/>
          </p:cNvCxnSpPr>
          <p:nvPr/>
        </p:nvCxnSpPr>
        <p:spPr>
          <a:xfrm flipV="1">
            <a:off x="3090862" y="4643438"/>
            <a:ext cx="1828800" cy="16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תרשים זרימה: דיסק מגנטי 23">
            <a:extLst>
              <a:ext uri="{FF2B5EF4-FFF2-40B4-BE49-F238E27FC236}">
                <a16:creationId xmlns:a16="http://schemas.microsoft.com/office/drawing/2014/main" id="{28147D14-C38F-4B1A-8DE4-30FD0DB7DE09}"/>
              </a:ext>
            </a:extLst>
          </p:cNvPr>
          <p:cNvSpPr/>
          <p:nvPr/>
        </p:nvSpPr>
        <p:spPr>
          <a:xfrm>
            <a:off x="4176713" y="5514976"/>
            <a:ext cx="776287" cy="131643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6" name="מחבר ישר 25">
            <a:extLst>
              <a:ext uri="{FF2B5EF4-FFF2-40B4-BE49-F238E27FC236}">
                <a16:creationId xmlns:a16="http://schemas.microsoft.com/office/drawing/2014/main" id="{67082D1A-7980-4C1C-9607-E4EBF67AFA36}"/>
              </a:ext>
            </a:extLst>
          </p:cNvPr>
          <p:cNvCxnSpPr>
            <a:cxnSpLocks/>
            <a:stCxn id="9" idx="1"/>
            <a:endCxn id="24" idx="4"/>
          </p:cNvCxnSpPr>
          <p:nvPr/>
        </p:nvCxnSpPr>
        <p:spPr>
          <a:xfrm flipH="1">
            <a:off x="4953000" y="3544094"/>
            <a:ext cx="2171700" cy="26290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ישר 29">
            <a:extLst>
              <a:ext uri="{FF2B5EF4-FFF2-40B4-BE49-F238E27FC236}">
                <a16:creationId xmlns:a16="http://schemas.microsoft.com/office/drawing/2014/main" id="{085483E3-D10A-44BB-9D78-F79459A49292}"/>
              </a:ext>
            </a:extLst>
          </p:cNvPr>
          <p:cNvCxnSpPr>
            <a:cxnSpLocks/>
            <a:stCxn id="11" idx="1"/>
            <a:endCxn id="24" idx="4"/>
          </p:cNvCxnSpPr>
          <p:nvPr/>
        </p:nvCxnSpPr>
        <p:spPr>
          <a:xfrm flipH="1">
            <a:off x="4953000" y="4001294"/>
            <a:ext cx="3657600" cy="21718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ישר 32">
            <a:extLst>
              <a:ext uri="{FF2B5EF4-FFF2-40B4-BE49-F238E27FC236}">
                <a16:creationId xmlns:a16="http://schemas.microsoft.com/office/drawing/2014/main" id="{A97AEF82-7D3E-428A-BD40-38A436D915F1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995862" y="5317728"/>
            <a:ext cx="2700338" cy="85546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51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3">
            <a:extLst>
              <a:ext uri="{FF2B5EF4-FFF2-40B4-BE49-F238E27FC236}">
                <a16:creationId xmlns:a16="http://schemas.microsoft.com/office/drawing/2014/main" id="{BD699AB5-0585-42D1-86F8-69714324B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915" r="12750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607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C4590880-8480-4677-B038-5EC000927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/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noSQL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MongoDB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תמונה 3">
            <a:extLst>
              <a:ext uri="{FF2B5EF4-FFF2-40B4-BE49-F238E27FC236}">
                <a16:creationId xmlns:a16="http://schemas.microsoft.com/office/drawing/2014/main" id="{99F96A1A-371C-4074-B15A-97245A61A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022" y="492573"/>
            <a:ext cx="6551145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934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2CEC2DEC-B336-4562-B774-1E4B22D7B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MongoDB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תמונה 3">
            <a:extLst>
              <a:ext uri="{FF2B5EF4-FFF2-40B4-BE49-F238E27FC236}">
                <a16:creationId xmlns:a16="http://schemas.microsoft.com/office/drawing/2014/main" id="{4C5F0839-7C5E-4362-82F6-5B0B1EBA04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991776"/>
            <a:ext cx="6553545" cy="488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20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085C639-3FFF-4879-B50E-00223C94E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בסיסי נתונים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AE3790F-07A3-46ED-BEAF-92166049C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he-IL" dirty="0"/>
              <a:t>נועדו לשמור מידע במקום מרכזי (</a:t>
            </a:r>
            <a:r>
              <a:rPr lang="en-US" dirty="0"/>
              <a:t>Host</a:t>
            </a:r>
            <a:r>
              <a:rPr lang="he-IL" dirty="0"/>
              <a:t>)</a:t>
            </a:r>
          </a:p>
          <a:p>
            <a:r>
              <a:rPr lang="he-IL" dirty="0"/>
              <a:t>ולאחזר אותו בצורה חכמה, כך שיתקבלו תשובות שמעניינות את העסק.</a:t>
            </a:r>
          </a:p>
        </p:txBody>
      </p:sp>
      <p:pic>
        <p:nvPicPr>
          <p:cNvPr id="5" name="גרפיקה 4" descr="שרת">
            <a:extLst>
              <a:ext uri="{FF2B5EF4-FFF2-40B4-BE49-F238E27FC236}">
                <a16:creationId xmlns:a16="http://schemas.microsoft.com/office/drawing/2014/main" id="{59F1E0D8-21CE-46EA-997D-1B7416027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9662" y="4186238"/>
            <a:ext cx="914400" cy="914400"/>
          </a:xfrm>
          <a:prstGeom prst="rect">
            <a:avLst/>
          </a:prstGeom>
        </p:spPr>
      </p:pic>
      <p:pic>
        <p:nvPicPr>
          <p:cNvPr id="7" name="גרפיקה 6" descr="צג">
            <a:extLst>
              <a:ext uri="{FF2B5EF4-FFF2-40B4-BE49-F238E27FC236}">
                <a16:creationId xmlns:a16="http://schemas.microsoft.com/office/drawing/2014/main" id="{231AFF16-E71E-4FD6-83FA-A1F67DBDF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96200" y="4860528"/>
            <a:ext cx="914400" cy="914400"/>
          </a:xfrm>
          <a:prstGeom prst="rect">
            <a:avLst/>
          </a:prstGeom>
        </p:spPr>
      </p:pic>
      <p:pic>
        <p:nvPicPr>
          <p:cNvPr id="9" name="גרפיקה 8" descr="טלפון חכם">
            <a:extLst>
              <a:ext uri="{FF2B5EF4-FFF2-40B4-BE49-F238E27FC236}">
                <a16:creationId xmlns:a16="http://schemas.microsoft.com/office/drawing/2014/main" id="{4B55AEA2-6FBD-432C-87EF-21AD7A235A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24700" y="3086894"/>
            <a:ext cx="914400" cy="914400"/>
          </a:xfrm>
          <a:prstGeom prst="rect">
            <a:avLst/>
          </a:prstGeom>
        </p:spPr>
      </p:pic>
      <p:pic>
        <p:nvPicPr>
          <p:cNvPr id="11" name="גרפיקה 10" descr="טאבלט">
            <a:extLst>
              <a:ext uri="{FF2B5EF4-FFF2-40B4-BE49-F238E27FC236}">
                <a16:creationId xmlns:a16="http://schemas.microsoft.com/office/drawing/2014/main" id="{20E28723-423F-430A-A352-A052588F2E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10600" y="3544094"/>
            <a:ext cx="914400" cy="914400"/>
          </a:xfrm>
          <a:prstGeom prst="rect">
            <a:avLst/>
          </a:prstGeom>
        </p:spPr>
      </p:pic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94B76274-94D3-4B08-88ED-7B2200D0C8CC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5834062" y="3544094"/>
            <a:ext cx="1290638" cy="1099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46803DF1-0158-4C10-A9E9-7B81A7607149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5834062" y="4643438"/>
            <a:ext cx="1862138" cy="674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16">
            <a:extLst>
              <a:ext uri="{FF2B5EF4-FFF2-40B4-BE49-F238E27FC236}">
                <a16:creationId xmlns:a16="http://schemas.microsoft.com/office/drawing/2014/main" id="{38C6E0B1-53F8-4529-B25E-A7F281B9B9B0}"/>
              </a:ext>
            </a:extLst>
          </p:cNvPr>
          <p:cNvCxnSpPr>
            <a:stCxn id="5" idx="3"/>
            <a:endCxn id="11" idx="1"/>
          </p:cNvCxnSpPr>
          <p:nvPr/>
        </p:nvCxnSpPr>
        <p:spPr>
          <a:xfrm flipV="1">
            <a:off x="5834062" y="4001294"/>
            <a:ext cx="2776538" cy="642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תרשים זרימה: דיסק מגנטי 20">
            <a:extLst>
              <a:ext uri="{FF2B5EF4-FFF2-40B4-BE49-F238E27FC236}">
                <a16:creationId xmlns:a16="http://schemas.microsoft.com/office/drawing/2014/main" id="{A40D1C97-F60D-4445-96D9-751CA829522C}"/>
              </a:ext>
            </a:extLst>
          </p:cNvPr>
          <p:cNvSpPr/>
          <p:nvPr/>
        </p:nvSpPr>
        <p:spPr>
          <a:xfrm>
            <a:off x="2314575" y="4001294"/>
            <a:ext cx="776287" cy="131643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412AD049-02C2-408C-B44E-D52B16EB5D18}"/>
              </a:ext>
            </a:extLst>
          </p:cNvPr>
          <p:cNvCxnSpPr>
            <a:stCxn id="21" idx="4"/>
            <a:endCxn id="5" idx="1"/>
          </p:cNvCxnSpPr>
          <p:nvPr/>
        </p:nvCxnSpPr>
        <p:spPr>
          <a:xfrm flipV="1">
            <a:off x="3090862" y="4643438"/>
            <a:ext cx="1828800" cy="16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תרשים זרימה: דיסק מגנטי 23">
            <a:extLst>
              <a:ext uri="{FF2B5EF4-FFF2-40B4-BE49-F238E27FC236}">
                <a16:creationId xmlns:a16="http://schemas.microsoft.com/office/drawing/2014/main" id="{28147D14-C38F-4B1A-8DE4-30FD0DB7DE09}"/>
              </a:ext>
            </a:extLst>
          </p:cNvPr>
          <p:cNvSpPr/>
          <p:nvPr/>
        </p:nvSpPr>
        <p:spPr>
          <a:xfrm>
            <a:off x="4176713" y="5514976"/>
            <a:ext cx="776287" cy="131643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6" name="מחבר ישר 25">
            <a:extLst>
              <a:ext uri="{FF2B5EF4-FFF2-40B4-BE49-F238E27FC236}">
                <a16:creationId xmlns:a16="http://schemas.microsoft.com/office/drawing/2014/main" id="{67082D1A-7980-4C1C-9607-E4EBF67AFA36}"/>
              </a:ext>
            </a:extLst>
          </p:cNvPr>
          <p:cNvCxnSpPr>
            <a:cxnSpLocks/>
            <a:stCxn id="9" idx="1"/>
            <a:endCxn id="24" idx="4"/>
          </p:cNvCxnSpPr>
          <p:nvPr/>
        </p:nvCxnSpPr>
        <p:spPr>
          <a:xfrm flipH="1">
            <a:off x="4953000" y="3544094"/>
            <a:ext cx="2171700" cy="26290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ישר 29">
            <a:extLst>
              <a:ext uri="{FF2B5EF4-FFF2-40B4-BE49-F238E27FC236}">
                <a16:creationId xmlns:a16="http://schemas.microsoft.com/office/drawing/2014/main" id="{085483E3-D10A-44BB-9D78-F79459A49292}"/>
              </a:ext>
            </a:extLst>
          </p:cNvPr>
          <p:cNvCxnSpPr>
            <a:cxnSpLocks/>
            <a:stCxn id="11" idx="1"/>
            <a:endCxn id="24" idx="4"/>
          </p:cNvCxnSpPr>
          <p:nvPr/>
        </p:nvCxnSpPr>
        <p:spPr>
          <a:xfrm flipH="1">
            <a:off x="4953000" y="4001294"/>
            <a:ext cx="3657600" cy="21718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ישר 32">
            <a:extLst>
              <a:ext uri="{FF2B5EF4-FFF2-40B4-BE49-F238E27FC236}">
                <a16:creationId xmlns:a16="http://schemas.microsoft.com/office/drawing/2014/main" id="{A97AEF82-7D3E-428A-BD40-38A436D915F1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995862" y="5317728"/>
            <a:ext cx="2700338" cy="85546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91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3F97142-B2F1-45FE-B21F-659F26F38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סוגי בסיסי הנתונים העיקריים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3452BB6-62CE-4A66-BF53-E522661BC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</a:t>
            </a:r>
            <a:r>
              <a:rPr lang="he-IL" dirty="0"/>
              <a:t> – </a:t>
            </a:r>
            <a:r>
              <a:rPr lang="he-IL" dirty="0" err="1"/>
              <a:t>רלציוני</a:t>
            </a:r>
            <a:endParaRPr lang="he-IL" dirty="0"/>
          </a:p>
          <a:p>
            <a:r>
              <a:rPr lang="en-US" dirty="0" err="1"/>
              <a:t>noSQL</a:t>
            </a:r>
            <a:r>
              <a:rPr lang="he-IL" dirty="0"/>
              <a:t> – לא </a:t>
            </a:r>
            <a:r>
              <a:rPr lang="he-IL" dirty="0" err="1"/>
              <a:t>רלציוני</a:t>
            </a:r>
            <a:endParaRPr lang="he-IL" dirty="0"/>
          </a:p>
          <a:p>
            <a:r>
              <a:rPr lang="en-US" dirty="0" err="1"/>
              <a:t>graphDB</a:t>
            </a:r>
            <a:endParaRPr lang="he-IL" dirty="0"/>
          </a:p>
          <a:p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88677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3F97142-B2F1-45FE-B21F-659F26F38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סוגי בסיסי הנתונים העיקריים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3452BB6-62CE-4A66-BF53-E522661BC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SQL</a:t>
            </a:r>
            <a:r>
              <a:rPr lang="he-IL" b="1" dirty="0"/>
              <a:t> – </a:t>
            </a:r>
            <a:r>
              <a:rPr lang="he-IL" b="1" dirty="0" err="1"/>
              <a:t>רלציוני</a:t>
            </a:r>
            <a:endParaRPr lang="he-IL" b="1" dirty="0"/>
          </a:p>
          <a:p>
            <a:r>
              <a:rPr lang="en-US" dirty="0" err="1"/>
              <a:t>noSQL</a:t>
            </a:r>
            <a:r>
              <a:rPr lang="he-IL" dirty="0"/>
              <a:t> – לא </a:t>
            </a:r>
            <a:r>
              <a:rPr lang="he-IL" dirty="0" err="1"/>
              <a:t>רלציוני</a:t>
            </a:r>
            <a:endParaRPr lang="he-IL" dirty="0"/>
          </a:p>
          <a:p>
            <a:r>
              <a:rPr lang="en-US" dirty="0" err="1"/>
              <a:t>graphDB</a:t>
            </a:r>
            <a:endParaRPr lang="he-IL" dirty="0"/>
          </a:p>
          <a:p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75934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53F97142-B2F1-45FE-B21F-659F26F38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he-IL" sz="2800">
                <a:solidFill>
                  <a:schemeClr val="bg1"/>
                </a:solidFill>
              </a:rPr>
              <a:t>סוגי בסיסי הנתונים העיקריים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3452BB6-62CE-4A66-BF53-E522661BC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SQL</a:t>
            </a:r>
            <a:r>
              <a:rPr lang="he-IL" sz="2000" b="1">
                <a:solidFill>
                  <a:schemeClr val="bg1"/>
                </a:solidFill>
              </a:rPr>
              <a:t> – רלציוני</a:t>
            </a:r>
          </a:p>
          <a:p>
            <a:r>
              <a:rPr lang="en-US" sz="2000">
                <a:solidFill>
                  <a:schemeClr val="bg1"/>
                </a:solidFill>
              </a:rPr>
              <a:t>noSQL</a:t>
            </a:r>
            <a:r>
              <a:rPr lang="he-IL" sz="2000">
                <a:solidFill>
                  <a:schemeClr val="bg1"/>
                </a:solidFill>
              </a:rPr>
              <a:t> – לא רלציוני</a:t>
            </a:r>
          </a:p>
          <a:p>
            <a:r>
              <a:rPr lang="en-US" sz="2000">
                <a:solidFill>
                  <a:schemeClr val="bg1"/>
                </a:solidFill>
              </a:rPr>
              <a:t>graphDB</a:t>
            </a:r>
            <a:endParaRPr lang="he-IL" sz="2000">
              <a:solidFill>
                <a:schemeClr val="bg1"/>
              </a:solidFill>
            </a:endParaRPr>
          </a:p>
          <a:p>
            <a:endParaRPr lang="he-IL" sz="2000">
              <a:solidFill>
                <a:schemeClr val="bg1"/>
              </a:solidFill>
            </a:endParaRPr>
          </a:p>
          <a:p>
            <a:endParaRPr lang="he-IL" sz="2000">
              <a:solidFill>
                <a:schemeClr val="bg1"/>
              </a:solidFill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2C85192D-EB9A-468A-B9E4-D8D4A81AB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375" y="75912"/>
            <a:ext cx="6313157" cy="661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207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53F97142-B2F1-45FE-B21F-659F26F38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he-IL" sz="2800">
                <a:solidFill>
                  <a:schemeClr val="bg1"/>
                </a:solidFill>
              </a:rPr>
              <a:t>סוגי בסיסי הנתונים העיקריים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3452BB6-62CE-4A66-BF53-E522661BC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SQL</a:t>
            </a:r>
            <a:r>
              <a:rPr lang="he-IL" sz="2000" b="1">
                <a:solidFill>
                  <a:schemeClr val="bg1"/>
                </a:solidFill>
              </a:rPr>
              <a:t> – רלציוני</a:t>
            </a:r>
          </a:p>
          <a:p>
            <a:r>
              <a:rPr lang="en-US" sz="2000">
                <a:solidFill>
                  <a:schemeClr val="bg1"/>
                </a:solidFill>
              </a:rPr>
              <a:t>noSQL</a:t>
            </a:r>
            <a:r>
              <a:rPr lang="he-IL" sz="2000">
                <a:solidFill>
                  <a:schemeClr val="bg1"/>
                </a:solidFill>
              </a:rPr>
              <a:t> – לא רלציוני</a:t>
            </a:r>
          </a:p>
          <a:p>
            <a:r>
              <a:rPr lang="en-US" sz="2000">
                <a:solidFill>
                  <a:schemeClr val="bg1"/>
                </a:solidFill>
              </a:rPr>
              <a:t>graphDB</a:t>
            </a:r>
            <a:endParaRPr lang="he-IL" sz="2000">
              <a:solidFill>
                <a:schemeClr val="bg1"/>
              </a:solidFill>
            </a:endParaRPr>
          </a:p>
          <a:p>
            <a:endParaRPr lang="he-IL" sz="2000">
              <a:solidFill>
                <a:schemeClr val="bg1"/>
              </a:solidFill>
            </a:endParaRPr>
          </a:p>
          <a:p>
            <a:endParaRPr lang="he-IL" sz="2000">
              <a:solidFill>
                <a:schemeClr val="bg1"/>
              </a:solidFill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2C85192D-EB9A-468A-B9E4-D8D4A81AB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375" y="75912"/>
            <a:ext cx="6313157" cy="66106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FF255E-8469-41C6-AC47-6842F7EBDBFF}"/>
              </a:ext>
            </a:extLst>
          </p:cNvPr>
          <p:cNvSpPr txBox="1"/>
          <p:nvPr/>
        </p:nvSpPr>
        <p:spPr>
          <a:xfrm>
            <a:off x="514350" y="5100638"/>
            <a:ext cx="371475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"מה הדוא"ל של אליס?"</a:t>
            </a:r>
          </a:p>
          <a:p>
            <a:r>
              <a:rPr lang="he-IL" dirty="0">
                <a:solidFill>
                  <a:schemeClr val="bg1"/>
                </a:solidFill>
              </a:rPr>
              <a:t>"מה הקניות של אליס"</a:t>
            </a:r>
          </a:p>
          <a:p>
            <a:r>
              <a:rPr lang="he-IL" dirty="0">
                <a:solidFill>
                  <a:schemeClr val="bg1"/>
                </a:solidFill>
              </a:rPr>
              <a:t>"מי קנה תפוחי אדמה"</a:t>
            </a:r>
          </a:p>
          <a:p>
            <a:r>
              <a:rPr lang="he-IL" dirty="0">
                <a:solidFill>
                  <a:schemeClr val="bg1"/>
                </a:solidFill>
              </a:rPr>
              <a:t>"מתי אליס קנתה תפוחי אדמה"</a:t>
            </a:r>
          </a:p>
        </p:txBody>
      </p:sp>
    </p:spTree>
    <p:extLst>
      <p:ext uri="{BB962C8B-B14F-4D97-AF65-F5344CB8AC3E}">
        <p14:creationId xmlns:p14="http://schemas.microsoft.com/office/powerpoint/2010/main" val="4138792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3F97142-B2F1-45FE-B21F-659F26F38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סוגי בסיסי הנתונים העיקריים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3452BB6-62CE-4A66-BF53-E522661BC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</a:t>
            </a:r>
            <a:r>
              <a:rPr lang="he-IL" dirty="0"/>
              <a:t> – </a:t>
            </a:r>
            <a:r>
              <a:rPr lang="he-IL" dirty="0" err="1"/>
              <a:t>רלציוני</a:t>
            </a:r>
            <a:endParaRPr lang="he-IL" dirty="0"/>
          </a:p>
          <a:p>
            <a:r>
              <a:rPr lang="en-US" b="1" dirty="0" err="1"/>
              <a:t>noSQL</a:t>
            </a:r>
            <a:r>
              <a:rPr lang="he-IL" b="1" dirty="0"/>
              <a:t> – לא </a:t>
            </a:r>
            <a:r>
              <a:rPr lang="he-IL" b="1" dirty="0" err="1"/>
              <a:t>רלציוני</a:t>
            </a:r>
            <a:endParaRPr lang="he-IL" b="1" dirty="0"/>
          </a:p>
          <a:p>
            <a:r>
              <a:rPr lang="en-US" dirty="0" err="1"/>
              <a:t>graphDB</a:t>
            </a:r>
            <a:endParaRPr lang="he-IL" dirty="0"/>
          </a:p>
          <a:p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477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53F97142-B2F1-45FE-B21F-659F26F38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he-IL" sz="2800">
                <a:solidFill>
                  <a:schemeClr val="bg1"/>
                </a:solidFill>
              </a:rPr>
              <a:t>סוגי בסיסי הנתונים העיקריים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3452BB6-62CE-4A66-BF53-E522661BC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SQL</a:t>
            </a:r>
            <a:r>
              <a:rPr lang="he-IL" sz="2000">
                <a:solidFill>
                  <a:schemeClr val="bg1"/>
                </a:solidFill>
              </a:rPr>
              <a:t> – רלציוני</a:t>
            </a:r>
          </a:p>
          <a:p>
            <a:r>
              <a:rPr lang="en-US" sz="2000" b="1">
                <a:solidFill>
                  <a:schemeClr val="bg1"/>
                </a:solidFill>
              </a:rPr>
              <a:t>noSQL</a:t>
            </a:r>
            <a:r>
              <a:rPr lang="he-IL" sz="2000" b="1">
                <a:solidFill>
                  <a:schemeClr val="bg1"/>
                </a:solidFill>
              </a:rPr>
              <a:t> – לא רלציוני</a:t>
            </a:r>
          </a:p>
          <a:p>
            <a:r>
              <a:rPr lang="en-US" sz="2000">
                <a:solidFill>
                  <a:schemeClr val="bg1"/>
                </a:solidFill>
              </a:rPr>
              <a:t>graphDB</a:t>
            </a:r>
            <a:endParaRPr lang="he-IL" sz="2000">
              <a:solidFill>
                <a:schemeClr val="bg1"/>
              </a:solidFill>
            </a:endParaRPr>
          </a:p>
          <a:p>
            <a:endParaRPr lang="he-IL" sz="2000">
              <a:solidFill>
                <a:schemeClr val="bg1"/>
              </a:solidFill>
            </a:endParaRPr>
          </a:p>
          <a:p>
            <a:endParaRPr lang="he-IL" sz="2000">
              <a:solidFill>
                <a:schemeClr val="bg1"/>
              </a:solidFill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B76DAE42-FC99-4BC0-B87C-F22A90299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115" y="500063"/>
            <a:ext cx="7307375" cy="555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870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53F97142-B2F1-45FE-B21F-659F26F38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he-IL" sz="2800">
                <a:solidFill>
                  <a:schemeClr val="bg1"/>
                </a:solidFill>
              </a:rPr>
              <a:t>סוגי בסיסי הנתונים העיקריים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3452BB6-62CE-4A66-BF53-E522661BC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SQL</a:t>
            </a:r>
            <a:r>
              <a:rPr lang="he-IL" sz="2000">
                <a:solidFill>
                  <a:schemeClr val="bg1"/>
                </a:solidFill>
              </a:rPr>
              <a:t> – רלציוני</a:t>
            </a:r>
          </a:p>
          <a:p>
            <a:r>
              <a:rPr lang="en-US" sz="2000" b="1">
                <a:solidFill>
                  <a:schemeClr val="bg1"/>
                </a:solidFill>
              </a:rPr>
              <a:t>noSQL</a:t>
            </a:r>
            <a:r>
              <a:rPr lang="he-IL" sz="2000" b="1">
                <a:solidFill>
                  <a:schemeClr val="bg1"/>
                </a:solidFill>
              </a:rPr>
              <a:t> – לא רלציוני</a:t>
            </a:r>
          </a:p>
          <a:p>
            <a:r>
              <a:rPr lang="en-US" sz="2000">
                <a:solidFill>
                  <a:schemeClr val="bg1"/>
                </a:solidFill>
              </a:rPr>
              <a:t>graphDB</a:t>
            </a:r>
            <a:endParaRPr lang="he-IL" sz="2000">
              <a:solidFill>
                <a:schemeClr val="bg1"/>
              </a:solidFill>
            </a:endParaRPr>
          </a:p>
          <a:p>
            <a:endParaRPr lang="he-IL" sz="2000">
              <a:solidFill>
                <a:schemeClr val="bg1"/>
              </a:solidFill>
            </a:endParaRPr>
          </a:p>
          <a:p>
            <a:endParaRPr lang="he-IL" sz="2000">
              <a:solidFill>
                <a:schemeClr val="bg1"/>
              </a:solidFill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59083D59-7F36-4960-B395-994F0A3DC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908" y="0"/>
            <a:ext cx="7541092" cy="697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08690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Microsoft Office PowerPoint</Application>
  <PresentationFormat>מסך רחב</PresentationFormat>
  <Paragraphs>56</Paragraphs>
  <Slides>15</Slides>
  <Notes>2</Notes>
  <HiddenSlides>0</HiddenSlides>
  <MMClips>1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ערכת נושא Office</vt:lpstr>
      <vt:lpstr>Databases - intro</vt:lpstr>
      <vt:lpstr>בסיסי נתונים</vt:lpstr>
      <vt:lpstr>סוגי בסיסי הנתונים העיקריים</vt:lpstr>
      <vt:lpstr>סוגי בסיסי הנתונים העיקריים</vt:lpstr>
      <vt:lpstr>סוגי בסיסי הנתונים העיקריים</vt:lpstr>
      <vt:lpstr>סוגי בסיסי הנתונים העיקריים</vt:lpstr>
      <vt:lpstr>סוגי בסיסי הנתונים העיקריים</vt:lpstr>
      <vt:lpstr>סוגי בסיסי הנתונים העיקריים</vt:lpstr>
      <vt:lpstr>סוגי בסיסי הנתונים העיקריים</vt:lpstr>
      <vt:lpstr>סוגי בסיסי הנתונים העיקריים</vt:lpstr>
      <vt:lpstr>סוגי בסיסי הנתונים העיקריים</vt:lpstr>
      <vt:lpstr>בסיסי נתונים</vt:lpstr>
      <vt:lpstr>מצגת של PowerPoint‏</vt:lpstr>
      <vt:lpstr>noSQL: MongoDB</vt:lpstr>
      <vt:lpstr>MongoDB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- intro</dc:title>
  <dc:creator>Tal Yaron</dc:creator>
  <cp:lastModifiedBy>Tal Yaron</cp:lastModifiedBy>
  <cp:revision>1</cp:revision>
  <dcterms:created xsi:type="dcterms:W3CDTF">2019-04-01T11:43:47Z</dcterms:created>
  <dcterms:modified xsi:type="dcterms:W3CDTF">2019-04-01T11:44:14Z</dcterms:modified>
</cp:coreProperties>
</file>