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 smtClean="0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509D3-E856-4FBD-819B-BCFF4D24D467}" type="pres">
      <dgm:prSet presAssocID="{B3900F59-242B-43EA-89C1-69A92C5ABC8D}" presName="sibTrans" presStyleLbl="sibTrans2D1" presStyleIdx="0" presStyleCnt="6"/>
      <dgm:spPr/>
      <dgm:t>
        <a:bodyPr/>
        <a:lstStyle/>
        <a:p>
          <a:endParaRPr lang="en-US"/>
        </a:p>
      </dgm:t>
    </dgm:pt>
    <dgm:pt modelId="{3D4239C2-77AD-45D7-986C-ED7A8AF82873}" type="pres">
      <dgm:prSet presAssocID="{B3900F59-242B-43EA-89C1-69A92C5ABC8D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436BF7-369F-4F26-8AD6-3A6F787ECE1B}" type="pres">
      <dgm:prSet presAssocID="{FF9FA91E-0BDF-473A-B988-DA4598FC42B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0638BF99-0853-4C7F-8AB5-CA33EFAB7C64}" type="pres">
      <dgm:prSet presAssocID="{FF9FA91E-0BDF-473A-B988-DA4598FC42B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D2CD3-6F32-4F3C-AABA-D16C228AFFC1}" type="pres">
      <dgm:prSet presAssocID="{65768B2E-F17E-4BDC-91AC-549B87D2414B}" presName="sibTrans" presStyleLbl="sibTrans2D1" presStyleIdx="2" presStyleCnt="6"/>
      <dgm:spPr/>
      <dgm:t>
        <a:bodyPr/>
        <a:lstStyle/>
        <a:p>
          <a:endParaRPr lang="en-US"/>
        </a:p>
      </dgm:t>
    </dgm:pt>
    <dgm:pt modelId="{8DE7CDD6-7394-40DC-87C4-42AF635837C4}" type="pres">
      <dgm:prSet presAssocID="{65768B2E-F17E-4BDC-91AC-549B87D2414B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4461EC-EDDF-42F9-9209-F7B10E960CCC}" type="pres">
      <dgm:prSet presAssocID="{255179C2-56F8-460A-88AB-0811F42ADC69}" presName="sibTrans" presStyleLbl="sibTrans2D1" presStyleIdx="3" presStyleCnt="6"/>
      <dgm:spPr/>
      <dgm:t>
        <a:bodyPr/>
        <a:lstStyle/>
        <a:p>
          <a:endParaRPr lang="en-US"/>
        </a:p>
      </dgm:t>
    </dgm:pt>
    <dgm:pt modelId="{57010D1F-0D38-47C4-9FC8-B94F107CCC9D}" type="pres">
      <dgm:prSet presAssocID="{255179C2-56F8-460A-88AB-0811F42ADC69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7CB246-EF6C-4708-ACC7-95ED2937F1A3}" type="pres">
      <dgm:prSet presAssocID="{EA474292-EF76-4E49-9689-C3CBE5559D68}" presName="sibTrans" presStyleLbl="sibTrans2D1" presStyleIdx="4" presStyleCnt="6"/>
      <dgm:spPr/>
      <dgm:t>
        <a:bodyPr/>
        <a:lstStyle/>
        <a:p>
          <a:endParaRPr lang="en-US"/>
        </a:p>
      </dgm:t>
    </dgm:pt>
    <dgm:pt modelId="{8F2C67F0-48E9-4626-BAA8-34E683C40D3E}" type="pres">
      <dgm:prSet presAssocID="{EA474292-EF76-4E49-9689-C3CBE5559D68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CDC119-36F8-43ED-867B-4E93B2BC311D}" type="pres">
      <dgm:prSet presAssocID="{F9FA0B20-1F03-4092-8FDA-A08C1F472BC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F2F31493-ED57-403D-A755-AD4EC2E3ED11}" type="pres">
      <dgm:prSet presAssocID="{F9FA0B20-1F03-4092-8FDA-A08C1F472BC1}" presName="connectorText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3724028" y="1688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עניין</a:t>
          </a:r>
          <a:endParaRPr lang="en-US" sz="2100" kern="1200" dirty="0"/>
        </a:p>
      </dsp:txBody>
      <dsp:txXfrm>
        <a:off x="3916365" y="194025"/>
        <a:ext cx="928682" cy="928682"/>
      </dsp:txXfrm>
    </dsp:sp>
    <dsp:sp modelId="{9DC509D3-E856-4FBD-819B-BCFF4D24D467}">
      <dsp:nvSpPr>
        <dsp:cNvPr id="0" name=""/>
        <dsp:cNvSpPr/>
      </dsp:nvSpPr>
      <dsp:spPr>
        <a:xfrm rot="1800000">
          <a:off x="5051789" y="925234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058823" y="987633"/>
        <a:ext cx="245024" cy="265955"/>
      </dsp:txXfrm>
    </dsp:sp>
    <dsp:sp modelId="{66DD604B-73AF-4485-8DFC-9C21E959573B}">
      <dsp:nvSpPr>
        <dsp:cNvPr id="0" name=""/>
        <dsp:cNvSpPr/>
      </dsp:nvSpPr>
      <dsp:spPr>
        <a:xfrm>
          <a:off x="543338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איך עושים זאת</a:t>
          </a:r>
          <a:endParaRPr lang="en-US" sz="2100" kern="1200" dirty="0"/>
        </a:p>
      </dsp:txBody>
      <dsp:txXfrm>
        <a:off x="5625725" y="1180924"/>
        <a:ext cx="928682" cy="928682"/>
      </dsp:txXfrm>
    </dsp:sp>
    <dsp:sp modelId="{98436BF7-369F-4F26-8AD6-3A6F787ECE1B}">
      <dsp:nvSpPr>
        <dsp:cNvPr id="0" name=""/>
        <dsp:cNvSpPr/>
      </dsp:nvSpPr>
      <dsp:spPr>
        <a:xfrm rot="5400000">
          <a:off x="5915049" y="240062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5967554" y="2436775"/>
        <a:ext cx="245024" cy="265955"/>
      </dsp:txXfrm>
    </dsp:sp>
    <dsp:sp modelId="{9361F8C5-D2D9-4E7C-80CE-EE6714EA4B33}">
      <dsp:nvSpPr>
        <dsp:cNvPr id="0" name=""/>
        <dsp:cNvSpPr/>
      </dsp:nvSpPr>
      <dsp:spPr>
        <a:xfrm>
          <a:off x="543338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ניסיון</a:t>
          </a:r>
          <a:endParaRPr lang="en-US" sz="2100" kern="1200" dirty="0"/>
        </a:p>
      </dsp:txBody>
      <dsp:txXfrm>
        <a:off x="5625725" y="3154723"/>
        <a:ext cx="928682" cy="928682"/>
      </dsp:txXfrm>
    </dsp:sp>
    <dsp:sp modelId="{D23D2CD3-6F32-4F3C-AABA-D16C228AFFC1}">
      <dsp:nvSpPr>
        <dsp:cNvPr id="0" name=""/>
        <dsp:cNvSpPr/>
      </dsp:nvSpPr>
      <dsp:spPr>
        <a:xfrm rot="9000000">
          <a:off x="5068948" y="3885932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5166924" y="3948331"/>
        <a:ext cx="245024" cy="265955"/>
      </dsp:txXfrm>
    </dsp:sp>
    <dsp:sp modelId="{B2163300-FC63-4086-98E6-D98B88B55EB2}">
      <dsp:nvSpPr>
        <dsp:cNvPr id="0" name=""/>
        <dsp:cNvSpPr/>
      </dsp:nvSpPr>
      <dsp:spPr>
        <a:xfrm>
          <a:off x="3724028" y="39492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טעות</a:t>
          </a:r>
          <a:endParaRPr lang="en-US" sz="2100" kern="1200" dirty="0"/>
        </a:p>
      </dsp:txBody>
      <dsp:txXfrm>
        <a:off x="3916365" y="4141623"/>
        <a:ext cx="928682" cy="928682"/>
      </dsp:txXfrm>
    </dsp:sp>
    <dsp:sp modelId="{1F4461EC-EDDF-42F9-9209-F7B10E960CCC}">
      <dsp:nvSpPr>
        <dsp:cNvPr id="0" name=""/>
        <dsp:cNvSpPr/>
      </dsp:nvSpPr>
      <dsp:spPr>
        <a:xfrm rot="12600000">
          <a:off x="3359588" y="3895839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0000">
        <a:off x="3457564" y="4010743"/>
        <a:ext cx="245024" cy="265955"/>
      </dsp:txXfrm>
    </dsp:sp>
    <dsp:sp modelId="{E733B983-E3DD-49D5-BF0D-0C14CC0EDD31}">
      <dsp:nvSpPr>
        <dsp:cNvPr id="0" name=""/>
        <dsp:cNvSpPr/>
      </dsp:nvSpPr>
      <dsp:spPr>
        <a:xfrm>
          <a:off x="2014668" y="2962386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לימוד קבוצתי מהטעות</a:t>
          </a:r>
          <a:endParaRPr lang="en-US" sz="2100" kern="1200" dirty="0"/>
        </a:p>
      </dsp:txBody>
      <dsp:txXfrm>
        <a:off x="2207005" y="3154723"/>
        <a:ext cx="928682" cy="928682"/>
      </dsp:txXfrm>
    </dsp:sp>
    <dsp:sp modelId="{E17CB246-EF6C-4708-ACC7-95ED2937F1A3}">
      <dsp:nvSpPr>
        <dsp:cNvPr id="0" name=""/>
        <dsp:cNvSpPr/>
      </dsp:nvSpPr>
      <dsp:spPr>
        <a:xfrm rot="16200000">
          <a:off x="2496329" y="2420443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548834" y="2561599"/>
        <a:ext cx="245024" cy="265955"/>
      </dsp:txXfrm>
    </dsp:sp>
    <dsp:sp modelId="{A8CBEE61-1F20-4B3C-83E1-CCEC89EA0498}">
      <dsp:nvSpPr>
        <dsp:cNvPr id="0" name=""/>
        <dsp:cNvSpPr/>
      </dsp:nvSpPr>
      <dsp:spPr>
        <a:xfrm>
          <a:off x="2014668" y="988587"/>
          <a:ext cx="1313356" cy="1313356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100" kern="1200" dirty="0"/>
            <a:t>שיפור</a:t>
          </a:r>
          <a:endParaRPr lang="en-US" sz="2100" kern="1200" dirty="0"/>
        </a:p>
      </dsp:txBody>
      <dsp:txXfrm>
        <a:off x="2207005" y="1180924"/>
        <a:ext cx="928682" cy="928682"/>
      </dsp:txXfrm>
    </dsp:sp>
    <dsp:sp modelId="{CCCDC119-36F8-43ED-867B-4E93B2BC311D}">
      <dsp:nvSpPr>
        <dsp:cNvPr id="0" name=""/>
        <dsp:cNvSpPr/>
      </dsp:nvSpPr>
      <dsp:spPr>
        <a:xfrm rot="19800000">
          <a:off x="3342429" y="935140"/>
          <a:ext cx="350034" cy="44325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3349463" y="1050044"/>
        <a:ext cx="245024" cy="2659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11814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חלקים</a:t>
          </a:r>
          <a:endParaRPr lang="en-US" sz="3500" kern="1200" dirty="0"/>
        </a:p>
      </dsp:txBody>
      <dsp:txXfrm>
        <a:off x="5978522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פרויקטים שתבחרו</a:t>
          </a:r>
          <a:endParaRPr lang="en-US" sz="35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21174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500" kern="1200" dirty="0"/>
            <a:t>פיתוח </a:t>
          </a:r>
          <a:r>
            <a:rPr lang="he-IL" sz="3500" kern="1200" dirty="0" err="1" smtClean="0"/>
            <a:t>בתעשיה</a:t>
          </a:r>
          <a:endParaRPr lang="en-US" sz="3500" kern="1200" dirty="0"/>
        </a:p>
      </dsp:txBody>
      <dsp:txXfrm>
        <a:off x="287882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51003" y="1024890"/>
          <a:ext cx="2807335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חלקים</a:t>
          </a:r>
          <a:endParaRPr lang="en-US" sz="2700" kern="1200" dirty="0"/>
        </a:p>
      </dsp:txBody>
      <dsp:txXfrm>
        <a:off x="6017711" y="1091598"/>
        <a:ext cx="2673919" cy="1233104"/>
      </dsp:txXfrm>
    </dsp:sp>
    <dsp:sp modelId="{4E1E5F36-4C47-4B2F-A95C-FCBB11A30577}">
      <dsp:nvSpPr>
        <dsp:cNvPr id="0" name=""/>
        <dsp:cNvSpPr/>
      </dsp:nvSpPr>
      <dsp:spPr>
        <a:xfrm>
          <a:off x="2977038" y="1024890"/>
          <a:ext cx="2807335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פרויקטים שתבחרו</a:t>
          </a:r>
          <a:endParaRPr lang="en-US" sz="2700" kern="1200" dirty="0"/>
        </a:p>
      </dsp:txBody>
      <dsp:txXfrm>
        <a:off x="3043746" y="1091598"/>
        <a:ext cx="2673919" cy="1233104"/>
      </dsp:txXfrm>
    </dsp:sp>
    <dsp:sp modelId="{1E1835AC-BC52-4FA3-8E86-A179AFA99438}">
      <dsp:nvSpPr>
        <dsp:cNvPr id="0" name=""/>
        <dsp:cNvSpPr/>
      </dsp:nvSpPr>
      <dsp:spPr>
        <a:xfrm>
          <a:off x="3073" y="1024890"/>
          <a:ext cx="2807335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2700" kern="1200" dirty="0"/>
            <a:t>פיתוח </a:t>
          </a:r>
          <a:r>
            <a:rPr lang="he-IL" sz="2700" kern="1200" dirty="0" err="1"/>
            <a:t>לסטארטאפ</a:t>
          </a:r>
          <a:r>
            <a:rPr lang="he-IL" sz="2700" kern="1200" dirty="0"/>
            <a:t>/חברה</a:t>
          </a:r>
          <a:endParaRPr lang="en-US" sz="2700" kern="1200" dirty="0"/>
        </a:p>
      </dsp:txBody>
      <dsp:txXfrm>
        <a:off x="69781" y="1091598"/>
        <a:ext cx="2673919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249809"/>
                <a:satOff val="438"/>
                <a:lumOff val="2353"/>
                <a:alphaOff val="0"/>
                <a:tint val="98000"/>
                <a:lumMod val="114000"/>
              </a:schemeClr>
            </a:gs>
            <a:gs pos="100000">
              <a:schemeClr val="accent3">
                <a:hueOff val="2249809"/>
                <a:satOff val="438"/>
                <a:lumOff val="2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4499617"/>
                <a:satOff val="876"/>
                <a:lumOff val="4706"/>
                <a:alphaOff val="0"/>
                <a:tint val="98000"/>
                <a:lumMod val="114000"/>
              </a:schemeClr>
            </a:gs>
            <a:gs pos="100000">
              <a:schemeClr val="accent3">
                <a:hueOff val="4499617"/>
                <a:satOff val="876"/>
                <a:lumOff val="470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6749426"/>
                <a:satOff val="1313"/>
                <a:lumOff val="7059"/>
                <a:alphaOff val="0"/>
                <a:tint val="98000"/>
                <a:lumMod val="114000"/>
              </a:schemeClr>
            </a:gs>
            <a:gs pos="100000">
              <a:schemeClr val="accent3">
                <a:hueOff val="6749426"/>
                <a:satOff val="1313"/>
                <a:lumOff val="705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8999235"/>
                <a:satOff val="1751"/>
                <a:lumOff val="9412"/>
                <a:alphaOff val="0"/>
                <a:tint val="98000"/>
                <a:lumMod val="114000"/>
              </a:schemeClr>
            </a:gs>
            <a:gs pos="100000">
              <a:schemeClr val="accent3">
                <a:hueOff val="8999235"/>
                <a:satOff val="1751"/>
                <a:lumOff val="941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1249043"/>
                <a:satOff val="2189"/>
                <a:lumOff val="11765"/>
                <a:alphaOff val="0"/>
                <a:tint val="98000"/>
                <a:lumMod val="114000"/>
              </a:schemeClr>
            </a:gs>
            <a:gs pos="100000">
              <a:schemeClr val="accent3">
                <a:hueOff val="11249043"/>
                <a:satOff val="2189"/>
                <a:lumOff val="1176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4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8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6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9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4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0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E5E73CB-0320-4D6F-A227-B897378B2E5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DE4EA60-E4B6-4A1C-BF74-69E0DC6F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otlein.wee.co.il:7543/ritweb/adam/RIT_ServiceCalls/RIT_ServiceCalls/public/index.html" TargetMode="External"/><Relationship Id="rId2" Type="http://schemas.openxmlformats.org/officeDocument/2006/relationships/hyperlink" Target="https://app.jtbd.tec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otewiz.firebaseapp.com/#!/invitation/1" TargetMode="External"/><Relationship Id="rId5" Type="http://schemas.openxmlformats.org/officeDocument/2006/relationships/hyperlink" Target="https://groupicks.firebaseapp.com/travel/#!/travel/eirytiu" TargetMode="External"/><Relationship Id="rId4" Type="http://schemas.openxmlformats.org/officeDocument/2006/relationships/hyperlink" Target="https://groupicks.firebaseapp.com/#!/mai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rends.google.co.il/trends/explore?date=all&amp;geo=IL&amp;q=java,/m/02p97,/m/0bbxf89,/m/060k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F977B87-E699-4C98-924A-269F75113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 stack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AAECB23-26AF-4B34-8436-AB205A63A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מוביל</a:t>
            </a:r>
            <a:r>
              <a:rPr lang="he-IL" dirty="0" smtClean="0"/>
              <a:t> </a:t>
            </a:r>
            <a:r>
              <a:rPr lang="he-IL" dirty="0"/>
              <a:t>קורס: טל ירון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3B402A4-02E4-4F67-9412-DFB61160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0"/>
            <a:ext cx="3175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</a:t>
            </a:r>
            <a:endParaRPr lang="en-US" dirty="0"/>
          </a:p>
        </p:txBody>
      </p: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176292"/>
              </p:ext>
            </p:extLst>
          </p:nvPr>
        </p:nvGraphicFramePr>
        <p:xfrm>
          <a:off x="1155700" y="1397726"/>
          <a:ext cx="8761413" cy="5264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85602"/>
              </p:ext>
            </p:extLst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096703"/>
              </p:ext>
            </p:extLst>
          </p:nvPr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998159"/>
              </p:ext>
            </p:extLst>
          </p:nvPr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989001"/>
              </p:ext>
            </p:extLst>
          </p:nvPr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8B78F7-6841-4168-8538-3E26070861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4D568C-39BB-4394-A483-C7C185002D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70B903-F367-48EC-B214-D1D26FC700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5E5B732-80F6-496B-AC33-E0FD9395DB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709F18-F3FB-4D14-B50D-6159067EB6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6E4A747-3382-4841-BCBE-78D416DEEC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49AC68C-6F74-4DEB-9CD1-3E1C4EB2CD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FB17BE8-AC72-4544-AFE9-F8C1C3EB65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3CD85077-A1F3-4B62-A668-9DC8A4E8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שאלות?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1E5E497-8E64-45E3-A8B4-8768D2AD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46E1837-FC8E-4A23-8091-13BD490A1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00827" y="1016432"/>
            <a:ext cx="4842716" cy="48427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BA6DB3-F246-4306-AA4A-B2E8EF6D7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67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8957E-DBA1-4B8E-93B7-56988B77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לפגישה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E24D67-A5A9-401A-A5DD-7CB9C19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sz="4000"/>
              <a:t>מי לומד</a:t>
            </a:r>
            <a:endParaRPr lang="en-US" sz="4000" dirty="0"/>
          </a:p>
          <a:p>
            <a:pPr algn="r" rtl="1"/>
            <a:r>
              <a:rPr lang="he-IL" sz="4000" dirty="0"/>
              <a:t>מי מלמד</a:t>
            </a:r>
          </a:p>
          <a:p>
            <a:pPr algn="r" rtl="1"/>
            <a:r>
              <a:rPr lang="he-IL" sz="4000" dirty="0"/>
              <a:t>מה נלמד בקורס ולמה</a:t>
            </a:r>
          </a:p>
          <a:p>
            <a:pPr algn="r" rtl="1"/>
            <a:r>
              <a:rPr lang="he-IL" sz="4000" dirty="0"/>
              <a:t>שיטת הלימוד (מהכיתה לתעשייה)</a:t>
            </a:r>
          </a:p>
          <a:p>
            <a:pPr algn="r" rtl="1"/>
            <a:r>
              <a:rPr lang="he-IL" sz="4000" dirty="0"/>
              <a:t>שאלות ותשובות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978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אחראי קורס: טל ירון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מדריך </a:t>
            </a:r>
            <a:r>
              <a:rPr lang="en-US" dirty="0"/>
              <a:t>web-client &amp; UX</a:t>
            </a:r>
            <a:endParaRPr lang="he-IL" dirty="0"/>
          </a:p>
          <a:p>
            <a:pPr algn="r" rtl="1"/>
            <a:r>
              <a:rPr lang="he-IL" dirty="0"/>
              <a:t>ראש צוות פיתוח ב-</a:t>
            </a:r>
            <a:r>
              <a:rPr lang="en-US" dirty="0" err="1"/>
              <a:t>Linnovate</a:t>
            </a:r>
            <a:r>
              <a:rPr lang="he-IL" dirty="0"/>
              <a:t> במיזם </a:t>
            </a:r>
            <a:r>
              <a:rPr lang="en-US" dirty="0" err="1">
                <a:hlinkClick r:id="rId2"/>
              </a:rPr>
              <a:t>tech.jtbd</a:t>
            </a:r>
            <a:endParaRPr lang="en-US" dirty="0"/>
          </a:p>
          <a:p>
            <a:pPr algn="r" rtl="1"/>
            <a:r>
              <a:rPr lang="he-IL" dirty="0"/>
              <a:t>הכשרת צוות פיתוח </a:t>
            </a:r>
            <a:r>
              <a:rPr lang="en-US" dirty="0"/>
              <a:t>web</a:t>
            </a:r>
            <a:r>
              <a:rPr lang="he-IL" dirty="0"/>
              <a:t> עבור </a:t>
            </a:r>
            <a:r>
              <a:rPr lang="en-US" dirty="0">
                <a:hlinkClick r:id="rId3"/>
              </a:rPr>
              <a:t>rotlein.co.il</a:t>
            </a:r>
            <a:endParaRPr lang="he-IL" dirty="0"/>
          </a:p>
          <a:p>
            <a:pPr algn="r" rtl="1"/>
            <a:r>
              <a:rPr lang="he-IL" dirty="0"/>
              <a:t>ראש צוות פיתוח </a:t>
            </a:r>
            <a:r>
              <a:rPr lang="he-IL" dirty="0" err="1"/>
              <a:t>דליב</a:t>
            </a:r>
            <a:r>
              <a:rPr lang="he-IL" dirty="0"/>
              <a:t> (אפליקציה לקבלת החלטות משותפות)</a:t>
            </a:r>
          </a:p>
          <a:p>
            <a:pPr algn="r" rtl="1"/>
            <a:r>
              <a:rPr lang="he-IL" dirty="0"/>
              <a:t>מייסד-שותף טכנולוגי ב- </a:t>
            </a:r>
            <a:r>
              <a:rPr lang="en-US" dirty="0" err="1"/>
              <a:t>groupicks</a:t>
            </a:r>
            <a:r>
              <a:rPr lang="he-IL" dirty="0"/>
              <a:t>. אפליקציה לקבלת החלטות משותפות</a:t>
            </a:r>
            <a:r>
              <a:rPr lang="en-US" dirty="0"/>
              <a:t> </a:t>
            </a:r>
            <a:r>
              <a:rPr lang="he-IL" dirty="0"/>
              <a:t> (</a:t>
            </a:r>
            <a:r>
              <a:rPr lang="he-IL" dirty="0">
                <a:hlinkClick r:id="rId4"/>
              </a:rPr>
              <a:t>בסיס</a:t>
            </a:r>
            <a:r>
              <a:rPr lang="he-IL" dirty="0"/>
              <a:t>, </a:t>
            </a:r>
            <a:r>
              <a:rPr lang="he-IL" dirty="0">
                <a:hlinkClick r:id="rId5"/>
              </a:rPr>
              <a:t>טיולים</a:t>
            </a:r>
            <a:r>
              <a:rPr lang="he-IL" dirty="0"/>
              <a:t>, </a:t>
            </a:r>
            <a:r>
              <a:rPr lang="he-IL" dirty="0">
                <a:hlinkClick r:id="rId6"/>
              </a:rPr>
              <a:t>שמלות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מתמחה בהכשרת צוותים</a:t>
            </a:r>
          </a:p>
          <a:p>
            <a:pPr algn="r" rtl="1"/>
            <a:r>
              <a:rPr lang="he-IL" dirty="0"/>
              <a:t>כבר מהצבא, התמחיתי בהדרכת יחידות בשיטות חדשניות, שהובילו ללמידה מהירה ומעמיקה.</a:t>
            </a:r>
          </a:p>
          <a:p>
            <a:pPr algn="r" rtl="1"/>
            <a:r>
              <a:rPr lang="he-IL" dirty="0"/>
              <a:t>חוקר עצמאי בקבלת החלטות בקבוצות (אכין אתכם לעבודה קבוצתית)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73" y="4591665"/>
            <a:ext cx="3382298" cy="11501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אפליקציות-רשת  ואתרים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×ª××¦××ª ×ª××× × ×¢×××¨ âªweb appâ¬â">
            <a:extLst>
              <a:ext uri="{FF2B5EF4-FFF2-40B4-BE49-F238E27FC236}">
                <a16:creationId xmlns:a16="http://schemas.microsoft.com/office/drawing/2014/main" id="{B18F893F-5A09-493D-ACD1-8064DF8A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99" y="1113063"/>
            <a:ext cx="5819435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29" name="Rectangle 79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1"/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מה נלמד?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55" y="4591665"/>
            <a:ext cx="3161016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rtl="1">
              <a:buNone/>
            </a:pP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נלמד </a:t>
            </a:r>
            <a:r>
              <a:rPr lang="he-IL" cap="all" dirty="0">
                <a:solidFill>
                  <a:schemeClr val="accent1"/>
                </a:solidFill>
              </a:rPr>
              <a:t>פיתוח צד</a:t>
            </a: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שרת ו</a:t>
            </a: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פיתוח צד</a:t>
            </a:r>
            <a:r>
              <a:rPr lang="en-US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לקוח</a:t>
            </a:r>
            <a:r>
              <a:rPr lang="he-IL" b="0" i="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(בטכנולוגיית ווב)</a:t>
            </a:r>
            <a:endParaRPr lang="en-US" b="0" i="0" kern="1200" cap="all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1026" name="Picture 2" descr="×ª××¦××ª ×ª××× × ×¢×××¨ âªclients and serversâ¬â">
            <a:extLst>
              <a:ext uri="{FF2B5EF4-FFF2-40B4-BE49-F238E27FC236}">
                <a16:creationId xmlns:a16="http://schemas.microsoft.com/office/drawing/2014/main" id="{6FB9DA36-B920-44BE-8490-42524CFA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63" y="1351074"/>
            <a:ext cx="6443180" cy="415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6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A20E1-346C-497F-BB7B-14697259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הטכנולוגיות ומדוע בחרנו אותן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E362CB-F97E-45AE-838C-8C6F2307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dirty="0"/>
              <a:t>JavaScript-HTML-CSS</a:t>
            </a:r>
          </a:p>
          <a:p>
            <a:pPr algn="r" rtl="1"/>
            <a:endParaRPr lang="en-US" dirty="0"/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4383B10C-3CDF-42AB-8859-BC78526B8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" y="3429000"/>
            <a:ext cx="109251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75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טכנולוגיות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94" y="1987826"/>
            <a:ext cx="8761412" cy="45355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Client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CSS3: flex, </a:t>
            </a:r>
            <a:r>
              <a:rPr lang="en-US" dirty="0" err="1"/>
              <a:t>css</a:t>
            </a:r>
            <a:r>
              <a:rPr lang="en-US" dirty="0"/>
              <a:t>-grids, responsive, etc. (no SASS)</a:t>
            </a:r>
          </a:p>
          <a:p>
            <a:pPr lvl="1"/>
            <a:r>
              <a:rPr lang="en-US" dirty="0"/>
              <a:t>Java script (ES5, ES6+), </a:t>
            </a:r>
            <a:r>
              <a:rPr lang="en-US" dirty="0" err="1"/>
              <a:t>Jquery</a:t>
            </a:r>
            <a:r>
              <a:rPr lang="en-US" dirty="0"/>
              <a:t>, Ajax, OOP</a:t>
            </a:r>
          </a:p>
          <a:p>
            <a:pPr lvl="1"/>
            <a:r>
              <a:rPr lang="en-US" dirty="0"/>
              <a:t>Framework: Angular (6+),React, (Mithril)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Node.js: express, socket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SQL, NoSQL</a:t>
            </a:r>
          </a:p>
          <a:p>
            <a:pPr lvl="1"/>
            <a:r>
              <a:rPr lang="en-US" dirty="0"/>
              <a:t>(Java)</a:t>
            </a:r>
          </a:p>
          <a:p>
            <a:r>
              <a:rPr lang="en-US" dirty="0" err="1"/>
              <a:t>Develpoment</a:t>
            </a:r>
            <a:endParaRPr lang="en-US" dirty="0"/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1015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נלמד?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תלונות של סטודנטים:</a:t>
            </a:r>
          </a:p>
          <a:p>
            <a:pPr lvl="1" algn="r" rtl="1"/>
            <a:r>
              <a:rPr lang="he-IL" dirty="0"/>
              <a:t>"אין קשר בין מה שלמדתי לבין מה שקורה בשטח"</a:t>
            </a:r>
          </a:p>
          <a:p>
            <a:pPr lvl="1" algn="r" rtl="1"/>
            <a:r>
              <a:rPr lang="he-IL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dirty="0"/>
              <a:t>"בקורס </a:t>
            </a:r>
            <a:r>
              <a:rPr lang="he-IL" dirty="0" err="1"/>
              <a:t>הכל</a:t>
            </a:r>
            <a:r>
              <a:rPr lang="he-IL" dirty="0"/>
              <a:t> היה </a:t>
            </a:r>
            <a:r>
              <a:rPr lang="he-IL" dirty="0" err="1"/>
              <a:t>תיאורתי</a:t>
            </a:r>
            <a:r>
              <a:rPr lang="he-IL" dirty="0"/>
              <a:t>".</a:t>
            </a:r>
          </a:p>
          <a:p>
            <a:pPr lvl="1" algn="r" rtl="1"/>
            <a:r>
              <a:rPr lang="he-IL" dirty="0"/>
              <a:t>"בכל מודעות הדרושים מבקשים שנתיים ניסיון"</a:t>
            </a:r>
          </a:p>
          <a:p>
            <a:pPr algn="r" rtl="1"/>
            <a:r>
              <a:rPr lang="he-IL" dirty="0"/>
              <a:t>תלונות של </a:t>
            </a:r>
            <a:r>
              <a:rPr lang="he-IL" dirty="0" err="1"/>
              <a:t>סטארטאפים</a:t>
            </a:r>
            <a:endParaRPr lang="he-IL" dirty="0"/>
          </a:p>
          <a:p>
            <a:pPr lvl="1" algn="r" rtl="1"/>
            <a:r>
              <a:rPr lang="he-IL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2588355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כיצד נלמד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איך אתם לומדים משהו שאתם אוהבים? (למשל, מי שחקני הכדורגל הטובים ביותר, מה עושה קים </a:t>
            </a:r>
            <a:r>
              <a:rPr lang="he-IL" dirty="0" err="1"/>
              <a:t>קרדשיאן</a:t>
            </a:r>
            <a:r>
              <a:rPr lang="he-IL" dirty="0"/>
              <a:t> וכו')?</a:t>
            </a:r>
          </a:p>
          <a:p>
            <a:pPr algn="r" rtl="1"/>
            <a:r>
              <a:rPr lang="he-IL" dirty="0"/>
              <a:t>כללי: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מתווכחים עם החברים, קוראים </a:t>
            </a:r>
            <a:r>
              <a:rPr lang="he-IL" dirty="0" err="1"/>
              <a:t>בפיד</a:t>
            </a:r>
            <a:r>
              <a:rPr lang="he-IL" dirty="0"/>
              <a:t>/עיתון, קוראים </a:t>
            </a:r>
            <a:r>
              <a:rPr lang="he-IL" dirty="0" err="1"/>
              <a:t>באינטרט</a:t>
            </a:r>
            <a:endParaRPr lang="he-IL" dirty="0"/>
          </a:p>
          <a:p>
            <a:pPr algn="r" rtl="1"/>
            <a:r>
              <a:rPr lang="he-IL" dirty="0"/>
              <a:t>מקצוענים: [עניין </a:t>
            </a:r>
            <a:r>
              <a:rPr lang="he-IL" dirty="0">
                <a:sym typeface="Wingdings" panose="05000000000000000000" pitchFamily="2" charset="2"/>
              </a:rPr>
              <a:t>] </a:t>
            </a:r>
            <a:r>
              <a:rPr lang="he-IL" dirty="0"/>
              <a:t>ניסוי וטעיה, דיון עם חברים, קוראים, הולכים לכנסים, מחפשים בגוגל.</a:t>
            </a:r>
          </a:p>
          <a:p>
            <a:pPr algn="r" rtl="1"/>
            <a:r>
              <a:rPr lang="he-IL" dirty="0"/>
              <a:t>באף לא אחד מהמקרים, אנשים הולכים לאוניברסיטה כדי ללמוד כיצד לעשות דברים, כשאתה מקצוען. אוניברסיטה, נועדה לתת יסודות מחשבתיים. כמעט תמיד, היא אינה קשורה לעולם שם בחוץ.</a:t>
            </a:r>
          </a:p>
          <a:p>
            <a:pPr algn="r" rtl="1"/>
            <a:r>
              <a:rPr lang="he-IL" dirty="0"/>
              <a:t>אנו רוצים לתת לכם יסודות מחשבתיים, אך לחבר אתכם לעולם בחוץ, על פי האופן הטבעי שבו אנשים לומדים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 - חדר ישיבות">
  <a:themeElements>
    <a:clrScheme name="יונים - חדר ישיבות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 - חדר ישיבות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 - חדר ישיבות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452</Words>
  <Application>Microsoft Office PowerPoint</Application>
  <PresentationFormat>Widescreen</PresentationFormat>
  <Paragraphs>104</Paragraphs>
  <Slides>13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יונים - חדר ישיבות</vt:lpstr>
      <vt:lpstr>Full stack</vt:lpstr>
      <vt:lpstr>נקודות לפגישה</vt:lpstr>
      <vt:lpstr>אחראי קורס: טל ירון</vt:lpstr>
      <vt:lpstr>מה נלמד?</vt:lpstr>
      <vt:lpstr>מה נלמד?</vt:lpstr>
      <vt:lpstr>הטכנולוגיות ומדוע בחרנו אותן</vt:lpstr>
      <vt:lpstr>טכנולוגיות</vt:lpstr>
      <vt:lpstr>כיצד נלמד?</vt:lpstr>
      <vt:lpstr>כיצד נלמד</vt:lpstr>
      <vt:lpstr>תהליך הלימוד</vt:lpstr>
      <vt:lpstr>תהליך הלימוד בכללי</vt:lpstr>
      <vt:lpstr>תהליך הלימוד בכללי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</dc:title>
  <dc:creator>Tal Yaron</dc:creator>
  <cp:lastModifiedBy>IITC</cp:lastModifiedBy>
  <cp:revision>10</cp:revision>
  <dcterms:created xsi:type="dcterms:W3CDTF">2018-08-26T15:49:58Z</dcterms:created>
  <dcterms:modified xsi:type="dcterms:W3CDTF">2019-07-11T11:12:28Z</dcterms:modified>
</cp:coreProperties>
</file>