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he-I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he-I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he-I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he-I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he-I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he-I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he-I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he-I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he-I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he-I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he-I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he-I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he-I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he-I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he-I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he-I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he-I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he-I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he-I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he-I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he-I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he-I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he-I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he-I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he-I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he-I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he-I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he-I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he-I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he-I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3125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he-IL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he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e-IL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r" rtl="1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e-IL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he-IL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r" rtl="1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e-IL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he-IL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r" rtl="1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e-IL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he-IL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r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e-IL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he-I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r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e-IL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he-I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r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e-IL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he-I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13125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he-IL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he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280" cy="36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e-IL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rtl="1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e-IL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rtl="1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e-IL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rtl="1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e-IL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e-IL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e-IL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e-IL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 rtl="1"/>
            <a:r>
              <a:rPr b="0" lang="he-IL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he-I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e-IL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r" rtl="1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e-IL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he-IL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r" rtl="1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e-IL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he-IL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r" rtl="1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e-IL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he-IL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r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e-IL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he-I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r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e-IL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he-I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r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e-IL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he-I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youtu.be/5wtnKulcquA?t=1232" TargetMode="External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1496880"/>
            <a:ext cx="9071280" cy="8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rtl="1">
              <a:lnSpc>
                <a:spcPct val="100000"/>
              </a:lnSpc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  <a:ea typeface="DejaVu Sans"/>
              </a:rPr>
              <a:t>Angular</a:t>
            </a:r>
            <a:endParaRPr b="0" lang="en-US" sz="586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759400" y="3595320"/>
            <a:ext cx="4561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https://youtu.be/5wtnKulcquA?t=1232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65760" y="45720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he-IL" sz="2800" spc="-1" strike="noStrike">
                <a:solidFill>
                  <a:srgbClr val="000000"/>
                </a:solidFill>
                <a:latin typeface="Arial"/>
              </a:rPr>
              <a:t>Class binding:many (ngClass)</a:t>
            </a:r>
            <a:endParaRPr b="1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457200" y="3129120"/>
            <a:ext cx="4663440" cy="427752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457200" y="1371600"/>
            <a:ext cx="4676400" cy="166644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5303520" y="1463040"/>
            <a:ext cx="4244400" cy="237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65760" y="45720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he-IL" sz="2800" spc="-1" strike="noStrike">
                <a:solidFill>
                  <a:srgbClr val="000000"/>
                </a:solidFill>
                <a:latin typeface="Arial"/>
              </a:rPr>
              <a:t>Class binding: inline</a:t>
            </a:r>
            <a:endParaRPr b="1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457200" y="3129120"/>
            <a:ext cx="4663440" cy="427752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5265360" y="2560320"/>
            <a:ext cx="4244400" cy="237744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3"/>
          <a:stretch/>
        </p:blipFill>
        <p:spPr>
          <a:xfrm>
            <a:off x="457200" y="1587240"/>
            <a:ext cx="7569360" cy="51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65760" y="45720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he-IL" sz="2800" spc="-1" strike="noStrike">
                <a:solidFill>
                  <a:srgbClr val="000000"/>
                </a:solidFill>
                <a:latin typeface="Arial"/>
              </a:rPr>
              <a:t>Class binding: inline-multi</a:t>
            </a:r>
            <a:endParaRPr b="1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457200" y="3474720"/>
            <a:ext cx="4286520" cy="393192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4991040" y="3474720"/>
            <a:ext cx="4244400" cy="237744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3"/>
          <a:stretch/>
        </p:blipFill>
        <p:spPr>
          <a:xfrm>
            <a:off x="474840" y="1554480"/>
            <a:ext cx="4500720" cy="182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504000" y="1312560"/>
            <a:ext cx="907128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US" sz="3200" spc="-1" strike="noStrike">
                <a:latin typeface="Arial"/>
              </a:rPr>
              <a:t>Services</a:t>
            </a:r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Code that is accessible to many components</a:t>
            </a:r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ng g s &lt;name_of_service&gt;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65760" y="54864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he-IL" sz="3200" spc="-1" strike="noStrike">
                <a:solidFill>
                  <a:srgbClr val="000000"/>
                </a:solidFill>
                <a:latin typeface="Arial"/>
              </a:rPr>
              <a:t>Service</a:t>
            </a:r>
            <a:endParaRPr b="0" lang="he-IL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914400" y="1781640"/>
            <a:ext cx="3566160" cy="4523040"/>
          </a:xfrm>
          <a:prstGeom prst="rect">
            <a:avLst/>
          </a:prstGeom>
          <a:ln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640080" y="5486400"/>
            <a:ext cx="4114800" cy="914400"/>
          </a:xfrm>
          <a:prstGeom prst="rect">
            <a:avLst/>
          </a:prstGeom>
          <a:noFill/>
          <a:ln w="2916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4703760" y="1920240"/>
            <a:ext cx="4892400" cy="219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65760" y="54864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he-IL" sz="3200" spc="-1" strike="noStrike">
                <a:solidFill>
                  <a:srgbClr val="000000"/>
                </a:solidFill>
                <a:latin typeface="Arial"/>
              </a:rPr>
              <a:t>Service</a:t>
            </a:r>
            <a:endParaRPr b="0" lang="he-IL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365760" y="1371600"/>
            <a:ext cx="5212080" cy="306972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5156640" y="2926080"/>
            <a:ext cx="4924080" cy="461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376000" y="3295800"/>
            <a:ext cx="7199280" cy="10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rtl="1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This work is licensed under a Creative Commons Attribution-ShareAlike 3.0 Unported License.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It makes use of the works of Mateus Machado Luna</a:t>
            </a: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68" name="תמונה 87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520" cy="44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rtl="1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Install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-g @angular/cli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Install instance: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Arial"/>
                <a:ea typeface="DejaVu Sans"/>
              </a:rPr>
              <a:t>ng new &lt;name of folder&gt;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Run: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Arial"/>
                <a:ea typeface="DejaVu Sans"/>
              </a:rPr>
              <a:t>cd &lt;name of folder&gt;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Arial"/>
                <a:ea typeface="DejaVu Sans"/>
              </a:rPr>
              <a:t>ng serve -o</a:t>
            </a:r>
            <a:endParaRPr b="0" lang="en-US" sz="32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rtl="1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Every component is built out of three files: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Logic (ts)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template(HTML)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Style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0" name="תמונה 2" descr=""/>
          <p:cNvPicPr/>
          <p:nvPr/>
        </p:nvPicPr>
        <p:blipFill>
          <a:blip r:embed="rId1"/>
          <a:stretch/>
        </p:blipFill>
        <p:spPr>
          <a:xfrm>
            <a:off x="3659040" y="3628440"/>
            <a:ext cx="5916240" cy="362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59688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rtl="1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Create component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ng generate component &lt;component name&gt;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3" name="תמונה 1" descr=""/>
          <p:cNvPicPr/>
          <p:nvPr/>
        </p:nvPicPr>
        <p:blipFill>
          <a:blip r:embed="rId1"/>
          <a:stretch/>
        </p:blipFill>
        <p:spPr>
          <a:xfrm>
            <a:off x="206640" y="2337840"/>
            <a:ext cx="9727920" cy="504396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8539560" y="2402280"/>
            <a:ext cx="1540800" cy="371520"/>
          </a:xfrm>
          <a:prstGeom prst="ellipse">
            <a:avLst/>
          </a:prstGeom>
          <a:noFill/>
          <a:ln w="284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"/>
          <p:cNvSpPr/>
          <p:nvPr/>
        </p:nvSpPr>
        <p:spPr>
          <a:xfrm>
            <a:off x="4269240" y="4738320"/>
            <a:ext cx="1540800" cy="371520"/>
          </a:xfrm>
          <a:prstGeom prst="ellipse">
            <a:avLst/>
          </a:prstGeom>
          <a:noFill/>
          <a:ln w="284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4530240" y="3833280"/>
            <a:ext cx="3885120" cy="371520"/>
          </a:xfrm>
          <a:prstGeom prst="ellipse">
            <a:avLst/>
          </a:prstGeom>
          <a:noFill/>
          <a:ln w="284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6"/>
          <p:cNvSpPr/>
          <p:nvPr/>
        </p:nvSpPr>
        <p:spPr>
          <a:xfrm>
            <a:off x="358560" y="4942440"/>
            <a:ext cx="2229480" cy="1396080"/>
          </a:xfrm>
          <a:prstGeom prst="ellipse">
            <a:avLst/>
          </a:prstGeom>
          <a:noFill/>
          <a:ln w="284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59688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rtl="1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Create component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ng g c &lt;component name&gt;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0" name="תמונה 1" descr=""/>
          <p:cNvPicPr/>
          <p:nvPr/>
        </p:nvPicPr>
        <p:blipFill>
          <a:blip r:embed="rId1"/>
          <a:stretch/>
        </p:blipFill>
        <p:spPr>
          <a:xfrm>
            <a:off x="206640" y="2337840"/>
            <a:ext cx="9727920" cy="5043960"/>
          </a:xfrm>
          <a:prstGeom prst="rect">
            <a:avLst/>
          </a:prstGeom>
          <a:ln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8539560" y="2402280"/>
            <a:ext cx="1540800" cy="371520"/>
          </a:xfrm>
          <a:prstGeom prst="ellipse">
            <a:avLst/>
          </a:prstGeom>
          <a:noFill/>
          <a:ln w="284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4"/>
          <p:cNvSpPr/>
          <p:nvPr/>
        </p:nvSpPr>
        <p:spPr>
          <a:xfrm>
            <a:off x="4269240" y="4738320"/>
            <a:ext cx="1540800" cy="371520"/>
          </a:xfrm>
          <a:prstGeom prst="ellipse">
            <a:avLst/>
          </a:prstGeom>
          <a:noFill/>
          <a:ln w="284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4530240" y="3833280"/>
            <a:ext cx="3885120" cy="371520"/>
          </a:xfrm>
          <a:prstGeom prst="ellipse">
            <a:avLst/>
          </a:prstGeom>
          <a:noFill/>
          <a:ln w="284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6"/>
          <p:cNvSpPr/>
          <p:nvPr/>
        </p:nvSpPr>
        <p:spPr>
          <a:xfrm>
            <a:off x="358560" y="4942440"/>
            <a:ext cx="2229480" cy="1396080"/>
          </a:xfrm>
          <a:prstGeom prst="ellipse">
            <a:avLst/>
          </a:prstGeom>
          <a:noFill/>
          <a:ln w="284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59688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rtl="1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Router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6" name="תמונה 2" descr=""/>
          <p:cNvPicPr/>
          <p:nvPr/>
        </p:nvPicPr>
        <p:blipFill>
          <a:blip r:embed="rId1"/>
          <a:stretch/>
        </p:blipFill>
        <p:spPr>
          <a:xfrm>
            <a:off x="906120" y="1454760"/>
            <a:ext cx="8267760" cy="577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59688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rtl="1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Router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8" name="תמונה 1" descr=""/>
          <p:cNvPicPr/>
          <p:nvPr/>
        </p:nvPicPr>
        <p:blipFill>
          <a:blip r:embed="rId1"/>
          <a:stretch/>
        </p:blipFill>
        <p:spPr>
          <a:xfrm>
            <a:off x="504000" y="1740240"/>
            <a:ext cx="9071280" cy="525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000" y="131256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he-IL" sz="3200" spc="-1" strike="noStrike">
                <a:solidFill>
                  <a:srgbClr val="000000"/>
                </a:solidFill>
                <a:latin typeface="Arial"/>
              </a:rPr>
              <a:t>Event binding</a:t>
            </a:r>
            <a:endParaRPr b="1" lang="he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504000" y="3168000"/>
            <a:ext cx="9071280" cy="367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504000" y="2324520"/>
            <a:ext cx="4610160" cy="451512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3132360" y="5029200"/>
            <a:ext cx="6560280" cy="1554480"/>
          </a:xfrm>
          <a:prstGeom prst="rect">
            <a:avLst/>
          </a:prstGeom>
          <a:ln w="57240">
            <a:solidFill>
              <a:srgbClr val="808080"/>
            </a:solidFill>
            <a:round/>
          </a:ln>
          <a:effectLst>
            <a:outerShdw dist="215356" dir="2700000">
              <a:srgbClr val="808080">
                <a:alpha val="61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65760" y="45720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he-IL" sz="2800" spc="-1" strike="noStrike">
                <a:solidFill>
                  <a:srgbClr val="000000"/>
                </a:solidFill>
                <a:latin typeface="Arial"/>
              </a:rPr>
              <a:t>Class binding</a:t>
            </a:r>
            <a:endParaRPr b="1" lang="he-IL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274320" y="1560600"/>
            <a:ext cx="4647960" cy="99972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182880" y="2705400"/>
            <a:ext cx="4663440" cy="427752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5120640" y="2560320"/>
            <a:ext cx="3997080" cy="182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Application>LibreOffice/6.2.5.2$Linux_X86_64 LibreOffice_project/a887734edd14b7c31b8ab527c0422d03c5e16f8b</Application>
  <Words>95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2019-07-07T12:38:41Z</dcterms:created>
  <dc:creator/>
  <dc:description/>
  <dc:language>en-US</dc:language>
  <cp:lastModifiedBy/>
  <dcterms:modified xsi:type="dcterms:W3CDTF">2019-07-18T11:12:47Z</dcterms:modified>
  <cp:revision>14</cp:revision>
  <dc:subject/>
  <dc:title>Blueprint Plans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מותאם אישית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