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2" r:id="rId7"/>
    <p:sldId id="261" r:id="rId8"/>
    <p:sldId id="323" r:id="rId9"/>
    <p:sldId id="262" r:id="rId10"/>
    <p:sldId id="263" r:id="rId11"/>
    <p:sldId id="32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25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26" r:id="rId47"/>
    <p:sldId id="297" r:id="rId48"/>
    <p:sldId id="298" r:id="rId49"/>
    <p:sldId id="299" r:id="rId50"/>
    <p:sldId id="300" r:id="rId51"/>
    <p:sldId id="301" r:id="rId52"/>
    <p:sldId id="302" r:id="rId53"/>
    <p:sldId id="327" r:id="rId54"/>
    <p:sldId id="303" r:id="rId55"/>
    <p:sldId id="304" r:id="rId56"/>
    <p:sldId id="305" r:id="rId57"/>
    <p:sldId id="306" r:id="rId58"/>
    <p:sldId id="307" r:id="rId59"/>
    <p:sldId id="328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6303" y="2489657"/>
            <a:ext cx="3279393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31309" y="3595623"/>
            <a:ext cx="3997325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000" y="256743"/>
            <a:ext cx="10726089" cy="1353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17243"/>
            <a:ext cx="8532495" cy="424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ai.org/goto/datapois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AI</a:t>
            </a:r>
            <a:r>
              <a:rPr sz="6000" spc="-10" dirty="0"/>
              <a:t> Security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4600"/>
              </a:lnSpc>
              <a:spcBef>
                <a:spcPts val="90"/>
              </a:spcBef>
            </a:pPr>
            <a:r>
              <a:rPr sz="2400" spc="-10" dirty="0"/>
              <a:t>Presented</a:t>
            </a:r>
            <a:r>
              <a:rPr sz="2400" spc="-65" dirty="0"/>
              <a:t> </a:t>
            </a:r>
            <a:r>
              <a:rPr sz="2400" dirty="0"/>
              <a:t>by:</a:t>
            </a:r>
            <a:r>
              <a:rPr sz="2400" spc="-70" dirty="0"/>
              <a:t> </a:t>
            </a:r>
            <a:r>
              <a:rPr sz="2400" dirty="0"/>
              <a:t>Reem</a:t>
            </a:r>
            <a:r>
              <a:rPr sz="2400" spc="-50" dirty="0"/>
              <a:t> </a:t>
            </a:r>
            <a:r>
              <a:rPr sz="2400" spc="-10" dirty="0"/>
              <a:t>AL-ZOUHBY Internship</a:t>
            </a:r>
            <a:r>
              <a:rPr sz="2400" spc="-65" dirty="0"/>
              <a:t> </a:t>
            </a:r>
            <a:r>
              <a:rPr sz="2400" spc="-10" dirty="0"/>
              <a:t>Presentation 18/7/2025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8303" y="313943"/>
            <a:ext cx="2334768" cy="2142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spc="-145" dirty="0"/>
              <a:t> </a:t>
            </a:r>
            <a:r>
              <a:rPr dirty="0"/>
              <a:t>modeling</a:t>
            </a:r>
            <a:r>
              <a:rPr spc="-155" dirty="0"/>
              <a:t> </a:t>
            </a:r>
            <a:r>
              <a:rPr dirty="0"/>
              <a:t>for</a:t>
            </a:r>
            <a:r>
              <a:rPr spc="-200" dirty="0"/>
              <a:t> </a:t>
            </a:r>
            <a:r>
              <a:rPr spc="-25" dirty="0"/>
              <a:t>AI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607" y="1666694"/>
            <a:ext cx="5059680" cy="30639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436" y="1706371"/>
            <a:ext cx="543877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Benefits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Modeling: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Proactive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Security: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Comprehensive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Coverage:</a:t>
            </a:r>
            <a:endParaRPr sz="24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Ensures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AI-</a:t>
            </a:r>
            <a:r>
              <a:rPr sz="2400" spc="-10" dirty="0">
                <a:latin typeface="Calibri"/>
                <a:cs typeface="Calibri"/>
              </a:rPr>
              <a:t>specific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threats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Risk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Prioritization:</a:t>
            </a:r>
            <a:endParaRPr sz="2400">
              <a:latin typeface="Calibri"/>
              <a:cs typeface="Calibri"/>
            </a:endParaRPr>
          </a:p>
          <a:p>
            <a:pPr marL="12700" marR="472440" indent="666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Helps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effectively.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2701-8612-53DF-4A47-B0B6D319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80A399-EF1E-C041-6580-97DE1D3353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3.1.</a:t>
            </a:r>
            <a:r>
              <a:rPr lang="en-US" dirty="0"/>
              <a:t> Threat Through use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34BD2AC-42AE-6FAA-9A01-649D60965C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spc="-190" dirty="0"/>
              <a:t> </a:t>
            </a:r>
            <a:r>
              <a:rPr dirty="0"/>
              <a:t>through</a:t>
            </a:r>
            <a:r>
              <a:rPr spc="-200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812655" cy="41802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sz="2800" dirty="0">
                <a:latin typeface="Calibri"/>
                <a:cs typeface="Calibri"/>
              </a:rPr>
              <a:t>Threats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Examples: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Malicious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fool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10" dirty="0">
                <a:latin typeface="Calibri"/>
                <a:cs typeface="Calibri"/>
              </a:rPr>
              <a:t>Attempts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Controls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prevent: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#MONITORUSE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#RATELIMIT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#MODELACCESSCONTROL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spc="-125" dirty="0"/>
              <a:t> </a:t>
            </a:r>
            <a:r>
              <a:rPr spc="-20" dirty="0"/>
              <a:t>Type1</a:t>
            </a:r>
            <a:r>
              <a:rPr spc="-165" dirty="0"/>
              <a:t> </a:t>
            </a:r>
            <a:r>
              <a:rPr dirty="0"/>
              <a:t>:</a:t>
            </a:r>
            <a:r>
              <a:rPr spc="-180" dirty="0"/>
              <a:t> </a:t>
            </a:r>
            <a:r>
              <a:rPr spc="-10" dirty="0"/>
              <a:t>Evasion</a:t>
            </a:r>
            <a:r>
              <a:rPr spc="-14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7115175" cy="31349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Goal: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Fool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wrong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How?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slightly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(adversarial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example)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can't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40" dirty="0">
                <a:latin typeface="Calibri"/>
                <a:cs typeface="Calibri"/>
              </a:rPr>
              <a:t>Targeted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Untargeted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155" dirty="0"/>
              <a:t> </a:t>
            </a:r>
            <a:r>
              <a:rPr spc="-20" dirty="0"/>
              <a:t>Controls: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324465" cy="3099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Calibri"/>
                <a:cs typeface="Calibri"/>
              </a:rPr>
              <a:t>#DETECTODDINPUT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Detect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odd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significantly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 	</a:t>
            </a:r>
            <a:r>
              <a:rPr sz="2800" dirty="0">
                <a:latin typeface="Calibri"/>
                <a:cs typeface="Calibri"/>
              </a:rPr>
              <a:t>invalid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 marL="240029" marR="136525" indent="-227329">
              <a:lnSpc>
                <a:spcPct val="900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  <a:tab pos="8882380" algn="l"/>
              </a:tabLst>
            </a:pPr>
            <a:r>
              <a:rPr sz="2800" dirty="0">
                <a:latin typeface="Calibri"/>
                <a:cs typeface="Calibri"/>
              </a:rPr>
              <a:t>Purpose: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odd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unwanted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behaviour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false</a:t>
            </a:r>
            <a:r>
              <a:rPr sz="2800" dirty="0">
                <a:latin typeface="Calibri"/>
                <a:cs typeface="Calibri"/>
              </a:rPr>
              <a:t>	, </a:t>
            </a:r>
            <a:r>
              <a:rPr sz="2800" spc="-25" dirty="0">
                <a:latin typeface="Calibri"/>
                <a:cs typeface="Calibri"/>
              </a:rPr>
              <a:t>not 	</a:t>
            </a:r>
            <a:r>
              <a:rPr sz="2800" dirty="0">
                <a:latin typeface="Calibri"/>
                <a:cs typeface="Calibri"/>
              </a:rPr>
              <a:t>necessary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odd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malicious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 	</a:t>
            </a:r>
            <a:r>
              <a:rPr sz="2800" dirty="0">
                <a:latin typeface="Calibri"/>
                <a:cs typeface="Calibri"/>
              </a:rPr>
              <a:t>malicious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odd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405511"/>
            <a:ext cx="65716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How</a:t>
            </a:r>
            <a:r>
              <a:rPr spc="-90" dirty="0"/>
              <a:t> </a:t>
            </a:r>
            <a:r>
              <a:rPr dirty="0"/>
              <a:t>detect</a:t>
            </a:r>
            <a:r>
              <a:rPr spc="-55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odd</a:t>
            </a:r>
            <a:r>
              <a:rPr spc="-105" dirty="0"/>
              <a:t> </a:t>
            </a:r>
            <a:r>
              <a:rPr spc="-10" dirty="0"/>
              <a:t>input???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064" y="1372664"/>
            <a:ext cx="10331450" cy="54997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spc="-2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Calibri"/>
                <a:cs typeface="Calibri"/>
              </a:rPr>
              <a:t>OOD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distribution)</a:t>
            </a:r>
            <a:endParaRPr sz="2400">
              <a:latin typeface="Calibri"/>
              <a:cs typeface="Calibri"/>
            </a:endParaRPr>
          </a:p>
          <a:p>
            <a:pPr marL="12700" marR="1235710">
              <a:lnSpc>
                <a:spcPct val="125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used)</a:t>
            </a:r>
            <a:endParaRPr sz="2400">
              <a:latin typeface="Calibri"/>
              <a:cs typeface="Calibri"/>
            </a:endParaRPr>
          </a:p>
          <a:p>
            <a:pPr marL="261620" indent="-249554">
              <a:lnSpc>
                <a:spcPct val="100000"/>
              </a:lnSpc>
              <a:spcBef>
                <a:spcPts val="700"/>
              </a:spcBef>
              <a:buSzPct val="95833"/>
              <a:buAutoNum type="arabicPlain"/>
              <a:tabLst>
                <a:tab pos="261620" algn="l"/>
              </a:tabLst>
            </a:pPr>
            <a:r>
              <a:rPr sz="2400" dirty="0">
                <a:latin typeface="Calibri"/>
                <a:cs typeface="Calibri"/>
              </a:rPr>
              <a:t>Outlier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(OD)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tabLst>
                <a:tab pos="3423920" algn="l"/>
              </a:tabLst>
            </a:pPr>
            <a:r>
              <a:rPr sz="2400" dirty="0">
                <a:latin typeface="Calibri"/>
                <a:cs typeface="Calibri"/>
              </a:rPr>
              <a:t>Identifying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majority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Note: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outliers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OOD</a:t>
            </a:r>
            <a:endParaRPr sz="24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700"/>
              </a:spcBef>
              <a:buSzPct val="95833"/>
              <a:buAutoNum type="arabicPlain" startAt="2"/>
              <a:tabLst>
                <a:tab pos="261620" algn="l"/>
              </a:tabLst>
            </a:pPr>
            <a:r>
              <a:rPr sz="2400" dirty="0">
                <a:latin typeface="Calibri"/>
                <a:cs typeface="Calibri"/>
              </a:rPr>
              <a:t>Anomaly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(AD)</a:t>
            </a:r>
            <a:endParaRPr sz="2400">
              <a:latin typeface="Calibri"/>
              <a:cs typeface="Calibri"/>
            </a:endParaRPr>
          </a:p>
          <a:p>
            <a:pPr marL="12700" marR="358775">
              <a:lnSpc>
                <a:spcPct val="125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aspect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event. </a:t>
            </a:r>
            <a:r>
              <a:rPr sz="2400" dirty="0">
                <a:latin typeface="Calibri"/>
                <a:cs typeface="Calibri"/>
              </a:rPr>
              <a:t>3-open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Recognition(OSR)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classes)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60960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unrecognition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unknown</a:t>
            </a:r>
            <a:r>
              <a:rPr sz="2400" dirty="0">
                <a:latin typeface="Calibri"/>
                <a:cs typeface="Calibri"/>
              </a:rPr>
              <a:t>	(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decision)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22260"/>
            <a:ext cx="10333990" cy="5273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00990" indent="-290195">
              <a:lnSpc>
                <a:spcPct val="100000"/>
              </a:lnSpc>
              <a:spcBef>
                <a:spcPts val="770"/>
              </a:spcBef>
              <a:buSzPct val="96428"/>
              <a:buAutoNum type="arabicPlain" startAt="4"/>
              <a:tabLst>
                <a:tab pos="300990" algn="l"/>
              </a:tabLst>
            </a:pPr>
            <a:r>
              <a:rPr sz="2800" dirty="0">
                <a:latin typeface="Calibri"/>
                <a:cs typeface="Calibri"/>
              </a:rPr>
              <a:t>Novelty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Detection(ND)</a:t>
            </a:r>
            <a:endParaRPr sz="2800">
              <a:latin typeface="Calibri"/>
              <a:cs typeface="Calibri"/>
            </a:endParaRPr>
          </a:p>
          <a:p>
            <a:pPr marL="12700" marR="112395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latin typeface="Calibri"/>
                <a:cs typeface="Calibri"/>
              </a:rPr>
              <a:t>Recognize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unfamiliar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relevant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cs typeface="Calibri"/>
              </a:rPr>
              <a:t>New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malicious</a:t>
            </a:r>
            <a:endParaRPr sz="2800">
              <a:latin typeface="Calibri"/>
              <a:cs typeface="Calibri"/>
            </a:endParaRPr>
          </a:p>
          <a:p>
            <a:pPr marL="240029" marR="10795" lvl="1" indent="-227965">
              <a:lnSpc>
                <a:spcPct val="9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1295400" algn="l"/>
                <a:tab pos="1714500" algn="l"/>
                <a:tab pos="8484235" algn="l"/>
              </a:tabLst>
            </a:pP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2020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	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2025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spc="-10" dirty="0">
                <a:latin typeface="Calibri"/>
                <a:cs typeface="Calibri"/>
              </a:rPr>
              <a:t>classified</a:t>
            </a:r>
            <a:r>
              <a:rPr sz="2800" dirty="0">
                <a:latin typeface="Calibri"/>
                <a:cs typeface="Calibri"/>
              </a:rPr>
              <a:t>	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attention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0029" marR="5080" lvl="1" indent="-22796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Your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self-</a:t>
            </a:r>
            <a:r>
              <a:rPr sz="2800" dirty="0">
                <a:latin typeface="Calibri"/>
                <a:cs typeface="Calibri"/>
              </a:rPr>
              <a:t>driving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2020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earlier.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day,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brand-</a:t>
            </a:r>
            <a:r>
              <a:rPr sz="2800" b="1" dirty="0">
                <a:latin typeface="Calibri"/>
                <a:cs typeface="Calibri"/>
              </a:rPr>
              <a:t>new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2025</a:t>
            </a:r>
            <a:r>
              <a:rPr sz="2800" spc="-10" dirty="0">
                <a:latin typeface="Calibri"/>
                <a:cs typeface="Calibri"/>
              </a:rPr>
              <a:t>. 	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Novelty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Detection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recognize: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"This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new,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car"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—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treating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89205"/>
            <a:ext cx="11846560" cy="327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#DETECTADVERSARIALINPUT</a:t>
            </a:r>
            <a:endParaRPr sz="2600">
              <a:latin typeface="Calibri"/>
              <a:cs typeface="Calibri"/>
            </a:endParaRPr>
          </a:p>
          <a:p>
            <a:pPr marL="12700" marR="425450" indent="73025">
              <a:lnSpc>
                <a:spcPct val="70000"/>
              </a:lnSpc>
              <a:spcBef>
                <a:spcPts val="1010"/>
              </a:spcBef>
            </a:pPr>
            <a:r>
              <a:rPr sz="2600" dirty="0">
                <a:latin typeface="Calibri"/>
                <a:cs typeface="Calibri"/>
              </a:rPr>
              <a:t>Detecting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adversarial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involves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several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techniques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deceive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model: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ts val="2975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Statistical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Analysis</a:t>
            </a:r>
            <a:r>
              <a:rPr sz="2600" b="1" spc="-10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Techniques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698500" marR="170180" lvl="1" indent="-229235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dirty="0">
                <a:latin typeface="Calibri"/>
                <a:cs typeface="Calibri"/>
              </a:rPr>
              <a:t>PCA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(Principal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Component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Analysis):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Detects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anomalies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reducing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dimensionality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spotting </a:t>
            </a:r>
            <a:r>
              <a:rPr sz="2200" dirty="0">
                <a:latin typeface="Calibri"/>
                <a:cs typeface="Calibri"/>
              </a:rPr>
              <a:t>deviations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typical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patterns.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1955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b="1" dirty="0">
                <a:latin typeface="Calibri"/>
                <a:cs typeface="Calibri"/>
              </a:rPr>
              <a:t>SSIM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(Structural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Similarity</a:t>
            </a:r>
            <a:r>
              <a:rPr sz="2200" b="1" spc="-10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Index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Measure):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compare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images)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small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adversarial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975"/>
              </a:lnSpc>
              <a:spcBef>
                <a:spcPts val="5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Detection</a:t>
            </a:r>
            <a:r>
              <a:rPr sz="2600" b="1" spc="-1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Networks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495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specialized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distinguish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benign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adversarial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24911"/>
            <a:ext cx="1168844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pre-processing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layers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parallel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analyzing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layers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60166"/>
            <a:ext cx="12093575" cy="3345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suspicious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985"/>
              </a:lnSpc>
              <a:spcBef>
                <a:spcPts val="5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Input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Distortion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Techniques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698500" marR="306705" lvl="1" indent="-229235">
              <a:lnSpc>
                <a:spcPct val="70000"/>
              </a:lnSpc>
              <a:spcBef>
                <a:spcPts val="66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Purposefully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modify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noise,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compress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JPEG,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blur)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observe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model’s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1935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significant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difference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prediction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original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distorted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indicates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potential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100"/>
              </a:lnSpc>
            </a:pPr>
            <a:r>
              <a:rPr sz="2200" spc="-10" dirty="0">
                <a:latin typeface="Calibri"/>
                <a:cs typeface="Calibri"/>
              </a:rPr>
              <a:t>adversarial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05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Techniques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include: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ts val="2105"/>
              </a:lnSpc>
              <a:buFont typeface="Arial MT"/>
              <a:buChar char="•"/>
              <a:tabLst>
                <a:tab pos="1155700" algn="l"/>
              </a:tabLst>
            </a:pPr>
            <a:r>
              <a:rPr sz="1900" b="1" spc="-10" dirty="0">
                <a:latin typeface="Calibri"/>
                <a:cs typeface="Calibri"/>
              </a:rPr>
              <a:t>Feature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Squeezing</a:t>
            </a:r>
            <a:r>
              <a:rPr sz="1900" dirty="0">
                <a:latin typeface="Calibri"/>
                <a:cs typeface="Calibri"/>
              </a:rPr>
              <a:t>: Reduces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input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precision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minimize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adversarial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noise.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195"/>
              </a:lnSpc>
              <a:buFont typeface="Arial MT"/>
              <a:buChar char="•"/>
              <a:tabLst>
                <a:tab pos="1155700" algn="l"/>
              </a:tabLst>
            </a:pPr>
            <a:r>
              <a:rPr sz="1900" b="1" spc="-10" dirty="0">
                <a:latin typeface="Calibri"/>
                <a:cs typeface="Calibri"/>
              </a:rPr>
              <a:t>Randomized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Smoothing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Adds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noise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input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improve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model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robustness.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essential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enhancing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model’s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resilience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against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evasion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suspicious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patterns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effectively.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64" y="1780096"/>
            <a:ext cx="9998075" cy="36957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#EVASIONROBUSTMODEL: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robust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architectures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30" dirty="0">
                <a:latin typeface="Calibri"/>
                <a:cs typeface="Calibri"/>
              </a:rPr>
              <a:t>Tools: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ART,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Foolbox,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CleverHans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#TRAINADVERSARIAL: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adversarial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samples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#ADVERSARIALROBUSTDISTILLATION: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teacher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 	normally</a:t>
            </a:r>
            <a:endParaRPr sz="2800">
              <a:latin typeface="Calibri"/>
              <a:cs typeface="Calibri"/>
            </a:endParaRPr>
          </a:p>
          <a:p>
            <a:pPr marL="240029" marR="153670" indent="-227329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 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soft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outputs(probability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distributions)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#INPUTDISTORTION: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randomization/smoothing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Methodes</a:t>
            </a:r>
            <a:r>
              <a:rPr spc="-13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0" dirty="0"/>
              <a:t>Evasion</a:t>
            </a:r>
            <a:r>
              <a:rPr spc="-150" dirty="0"/>
              <a:t> </a:t>
            </a:r>
            <a:r>
              <a:rPr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4767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Closed-box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Open-</a:t>
            </a:r>
            <a:r>
              <a:rPr sz="2800" b="1" dirty="0">
                <a:latin typeface="Calibri"/>
                <a:cs typeface="Calibri"/>
              </a:rPr>
              <a:t>box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Evasion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462529"/>
          <a:ext cx="10515600" cy="370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White-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Black-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(architecture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weights)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Gradients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Directly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computed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estimated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efficient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trial-and-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error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Techniques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FGSM,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PGD,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CW,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UAPs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Transfer-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based,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Query-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based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Presentation</a:t>
            </a:r>
            <a:r>
              <a:rPr spc="-140" dirty="0"/>
              <a:t> </a:t>
            </a:r>
            <a:r>
              <a:rPr spc="-2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3928745" cy="25844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Why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Security?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AI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Evasion</a:t>
            </a:r>
            <a:r>
              <a:rPr spc="-170" dirty="0"/>
              <a:t> </a:t>
            </a:r>
            <a:r>
              <a:rPr dirty="0"/>
              <a:t>after</a:t>
            </a:r>
            <a:r>
              <a:rPr spc="-170" dirty="0"/>
              <a:t> </a:t>
            </a:r>
            <a:r>
              <a:rPr spc="-10" dirty="0"/>
              <a:t>Poisoning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90092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poisoned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poisoning</a:t>
            </a:r>
            <a:r>
              <a:rPr sz="28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section</a:t>
            </a:r>
            <a:r>
              <a:rPr sz="2800" spc="-10" dirty="0">
                <a:latin typeface="Calibri"/>
                <a:cs typeface="Calibri"/>
              </a:rPr>
              <a:t>), 	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(called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backdoors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triggers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unwanted 	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102610"/>
          <a:ext cx="10515600" cy="338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Trigger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/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Backdoor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causes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poisoned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behave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incorrectly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Poisoned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crafted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inject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backdoor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Attack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poisoning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poisoned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samples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labeled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correctly,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making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detection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even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harder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Type2:</a:t>
            </a:r>
            <a:r>
              <a:rPr spc="-215" dirty="0"/>
              <a:t> </a:t>
            </a:r>
            <a:r>
              <a:rPr spc="-10" dirty="0"/>
              <a:t>Prompt</a:t>
            </a:r>
            <a:r>
              <a:rPr spc="-190" dirty="0"/>
              <a:t> </a:t>
            </a:r>
            <a:r>
              <a:rPr spc="-10" dirty="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6631940" cy="33712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Trick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LLMs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malicious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prompt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("Ignore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and...")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Indirect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(malicious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PDF,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website,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#PROMPTINPUTVALIDATION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#INPUTSEGREGATION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Direct</a:t>
            </a:r>
            <a:r>
              <a:rPr spc="-195" dirty="0"/>
              <a:t> </a:t>
            </a:r>
            <a:r>
              <a:rPr spc="-45" dirty="0"/>
              <a:t>prompt</a:t>
            </a:r>
            <a:r>
              <a:rPr spc="-190" dirty="0"/>
              <a:t> </a:t>
            </a:r>
            <a:r>
              <a:rPr spc="-10" dirty="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304780" cy="2331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is???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4348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prompt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override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model’s safeguards(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e.g.</a:t>
            </a:r>
            <a:r>
              <a:rPr sz="2800" dirty="0">
                <a:latin typeface="Calibri"/>
                <a:cs typeface="Calibri"/>
              </a:rPr>
              <a:t>	ignore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earlier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instruction….)</a:t>
            </a:r>
            <a:endParaRPr sz="2800">
              <a:latin typeface="Calibri"/>
              <a:cs typeface="Calibri"/>
            </a:endParaRPr>
          </a:p>
          <a:p>
            <a:pPr marL="12700" marR="1150620">
              <a:lnSpc>
                <a:spcPts val="3030"/>
              </a:lnSpc>
              <a:spcBef>
                <a:spcPts val="1010"/>
              </a:spcBef>
              <a:tabLst>
                <a:tab pos="137731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(prompting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offensive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confidential content.</a:t>
            </a:r>
            <a:r>
              <a:rPr sz="2800" dirty="0">
                <a:latin typeface="Calibri"/>
                <a:cs typeface="Calibri"/>
              </a:rPr>
              <a:t>	Model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itself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remains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intact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Indirect</a:t>
            </a:r>
            <a:r>
              <a:rPr spc="-185" dirty="0"/>
              <a:t> </a:t>
            </a:r>
            <a:r>
              <a:rPr spc="-45" dirty="0"/>
              <a:t>prompt</a:t>
            </a:r>
            <a:r>
              <a:rPr spc="-180" dirty="0"/>
              <a:t> </a:t>
            </a:r>
            <a:r>
              <a:rPr spc="-10" dirty="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59076"/>
            <a:ext cx="10295890" cy="40366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0029" marR="5080" indent="-227329">
              <a:lnSpc>
                <a:spcPct val="8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Hidden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malicious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embedded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external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(e.g., 	</a:t>
            </a:r>
            <a:r>
              <a:rPr sz="2800" dirty="0">
                <a:latin typeface="Calibri"/>
                <a:cs typeface="Calibri"/>
              </a:rPr>
              <a:t>websites,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documents)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then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included</a:t>
            </a:r>
            <a:r>
              <a:rPr sz="2800" i="1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prompt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context, 	</a:t>
            </a:r>
            <a:r>
              <a:rPr sz="2800" dirty="0">
                <a:latin typeface="Calibri"/>
                <a:cs typeface="Calibri"/>
              </a:rPr>
              <a:t>causing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unintended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actions.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025"/>
              </a:lnSpc>
              <a:spcBef>
                <a:spcPts val="3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Impact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marR="1193165">
              <a:lnSpc>
                <a:spcPts val="2690"/>
              </a:lnSpc>
              <a:spcBef>
                <a:spcPts val="315"/>
              </a:spcBef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trigger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unwanted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trusted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sources— effectively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remote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code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execution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LLMs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#INPUTSEGREGATION</a:t>
            </a:r>
            <a:endParaRPr sz="2800">
              <a:latin typeface="Calibri"/>
              <a:cs typeface="Calibri"/>
            </a:endParaRPr>
          </a:p>
          <a:p>
            <a:pPr marL="240029" marR="1245235" indent="-227329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untrusted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ChatML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tags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	</a:t>
            </a:r>
            <a:r>
              <a:rPr sz="2800" spc="-10" dirty="0">
                <a:latin typeface="Calibri"/>
                <a:cs typeface="Calibri"/>
              </a:rPr>
              <a:t>prefix/suffix)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distinguish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Type3</a:t>
            </a:r>
            <a:r>
              <a:rPr spc="-180" dirty="0"/>
              <a:t> </a:t>
            </a:r>
            <a:r>
              <a:rPr dirty="0"/>
              <a:t>:</a:t>
            </a:r>
            <a:r>
              <a:rPr spc="-204" dirty="0"/>
              <a:t> </a:t>
            </a:r>
            <a:r>
              <a:rPr dirty="0"/>
              <a:t>Sensitive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60" dirty="0"/>
              <a:t> </a:t>
            </a:r>
            <a:r>
              <a:rPr dirty="0"/>
              <a:t>disclosure</a:t>
            </a:r>
            <a:r>
              <a:rPr spc="-145" dirty="0"/>
              <a:t> </a:t>
            </a:r>
            <a:r>
              <a:rPr dirty="0"/>
              <a:t>through</a:t>
            </a:r>
            <a:r>
              <a:rPr spc="-155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078085" cy="386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7335" indent="227329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Impact: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Confidentiality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breach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sensitive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training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data. </a:t>
            </a:r>
            <a:r>
              <a:rPr sz="2800" b="1" dirty="0">
                <a:latin typeface="Calibri"/>
                <a:cs typeface="Calibri"/>
              </a:rPr>
              <a:t>Sensitive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output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050"/>
              </a:spcBef>
              <a:tabLst>
                <a:tab pos="51435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its</a:t>
            </a:r>
            <a:r>
              <a:rPr sz="2800" dirty="0">
                <a:latin typeface="Calibri"/>
                <a:cs typeface="Calibri"/>
              </a:rPr>
              <a:t>	training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#FILTERSENSITIVEMODELOUTPUT</a:t>
            </a:r>
            <a:endParaRPr sz="2800">
              <a:latin typeface="Calibri"/>
              <a:cs typeface="Calibri"/>
            </a:endParaRPr>
          </a:p>
          <a:p>
            <a:pPr marL="240029" marR="885190" indent="-227329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Filter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actively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censor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	</a:t>
            </a:r>
            <a:r>
              <a:rPr sz="2800" dirty="0">
                <a:latin typeface="Calibri"/>
                <a:cs typeface="Calibri"/>
              </a:rPr>
              <a:t>detecting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675640" marR="5080">
              <a:lnSpc>
                <a:spcPts val="4750"/>
              </a:lnSpc>
              <a:spcBef>
                <a:spcPts val="695"/>
              </a:spcBef>
            </a:pPr>
            <a:r>
              <a:rPr spc="-25" dirty="0"/>
              <a:t>Type</a:t>
            </a:r>
            <a:r>
              <a:rPr spc="-90" dirty="0"/>
              <a:t> </a:t>
            </a:r>
            <a:r>
              <a:rPr dirty="0"/>
              <a:t>4</a:t>
            </a:r>
            <a:r>
              <a:rPr spc="-110" dirty="0"/>
              <a:t> </a:t>
            </a:r>
            <a:r>
              <a:rPr dirty="0"/>
              <a:t>:</a:t>
            </a:r>
            <a:r>
              <a:rPr spc="-110" dirty="0"/>
              <a:t> </a:t>
            </a:r>
            <a:r>
              <a:rPr dirty="0"/>
              <a:t>Model</a:t>
            </a:r>
            <a:r>
              <a:rPr spc="-80" dirty="0"/>
              <a:t> </a:t>
            </a:r>
            <a:r>
              <a:rPr spc="-20" dirty="0"/>
              <a:t>inversion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Membership 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68220"/>
            <a:ext cx="9949815" cy="422656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15"/>
              </a:spcBef>
            </a:pPr>
            <a:r>
              <a:rPr sz="2600" dirty="0">
                <a:latin typeface="Calibri"/>
                <a:cs typeface="Calibri"/>
              </a:rPr>
              <a:t>Model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inversion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data</a:t>
            </a:r>
            <a:r>
              <a:rPr sz="2600" i="1" spc="-8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reconstruction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occurs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attacker reconstructs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training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intensive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experimentation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during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maximize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indications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confidence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level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model.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Controls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#OBSCURECONFIDENC</a:t>
            </a:r>
            <a:endParaRPr sz="2600">
              <a:latin typeface="Calibri"/>
              <a:cs typeface="Calibri"/>
            </a:endParaRPr>
          </a:p>
          <a:p>
            <a:pPr marL="241300" marR="162560" indent="-228600">
              <a:lnSpc>
                <a:spcPts val="2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Obscure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confidence: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exclude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indications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confidence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round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confidence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cannot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optimization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#SMALLMODEL</a:t>
            </a:r>
            <a:endParaRPr sz="2600">
              <a:latin typeface="Calibri"/>
              <a:cs typeface="Calibri"/>
            </a:endParaRPr>
          </a:p>
          <a:p>
            <a:pPr marL="241300" marR="680720" indent="-228600">
              <a:lnSpc>
                <a:spcPts val="25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5972175" algn="l"/>
              </a:tabLst>
            </a:pPr>
            <a:r>
              <a:rPr sz="2600" dirty="0">
                <a:latin typeface="Calibri"/>
                <a:cs typeface="Calibri"/>
              </a:rPr>
              <a:t>Make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small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samples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</a:t>
            </a:r>
            <a:r>
              <a:rPr sz="2600" dirty="0">
                <a:latin typeface="Calibri"/>
                <a:cs typeface="Calibri"/>
              </a:rPr>
              <a:t>	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personal information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prevent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overfitting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Model</a:t>
            </a:r>
            <a:r>
              <a:rPr spc="-225" dirty="0"/>
              <a:t> </a:t>
            </a:r>
            <a:r>
              <a:rPr spc="-10" dirty="0"/>
              <a:t>theft</a:t>
            </a:r>
            <a:r>
              <a:rPr spc="-229" dirty="0"/>
              <a:t> </a:t>
            </a:r>
            <a:r>
              <a:rPr spc="-45" dirty="0"/>
              <a:t>through</a:t>
            </a:r>
            <a:r>
              <a:rPr spc="-204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234295" cy="28873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Impact: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Confidentiality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 	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intellectual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theft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and/or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allowing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 	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stolen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mitigated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rate 	</a:t>
            </a:r>
            <a:r>
              <a:rPr sz="2800" dirty="0">
                <a:latin typeface="Calibri"/>
                <a:cs typeface="Calibri"/>
              </a:rPr>
              <a:t>limiting,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mechanisms.</a:t>
            </a:r>
            <a:endParaRPr sz="2800">
              <a:latin typeface="Calibri"/>
              <a:cs typeface="Calibri"/>
            </a:endParaRPr>
          </a:p>
          <a:p>
            <a:pPr marL="240029" marR="13970" indent="-227329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 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existing 	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combinations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spc="-10" dirty="0">
                <a:latin typeface="Calibri"/>
                <a:cs typeface="Calibri"/>
              </a:rPr>
              <a:t>replicate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675640" marR="5080">
              <a:lnSpc>
                <a:spcPts val="4750"/>
              </a:lnSpc>
              <a:spcBef>
                <a:spcPts val="695"/>
              </a:spcBef>
            </a:pPr>
            <a:r>
              <a:rPr spc="-20" dirty="0"/>
              <a:t>Type</a:t>
            </a:r>
            <a:r>
              <a:rPr spc="-120" dirty="0"/>
              <a:t> </a:t>
            </a:r>
            <a:r>
              <a:rPr dirty="0"/>
              <a:t>5:</a:t>
            </a:r>
            <a:r>
              <a:rPr spc="-150" dirty="0"/>
              <a:t> </a:t>
            </a:r>
            <a:r>
              <a:rPr spc="-10" dirty="0"/>
              <a:t>Failure</a:t>
            </a:r>
            <a:r>
              <a:rPr spc="-85" dirty="0"/>
              <a:t> </a:t>
            </a:r>
            <a:r>
              <a:rPr dirty="0"/>
              <a:t>or</a:t>
            </a:r>
            <a:r>
              <a:rPr spc="-130" dirty="0"/>
              <a:t> </a:t>
            </a:r>
            <a:r>
              <a:rPr dirty="0"/>
              <a:t>malfunction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AI-specific </a:t>
            </a:r>
            <a:r>
              <a:rPr dirty="0"/>
              <a:t>elements</a:t>
            </a:r>
            <a:r>
              <a:rPr spc="-180" dirty="0"/>
              <a:t> </a:t>
            </a:r>
            <a:r>
              <a:rPr dirty="0"/>
              <a:t>through</a:t>
            </a:r>
            <a:r>
              <a:rPr spc="-204" dirty="0"/>
              <a:t> </a:t>
            </a:r>
            <a:r>
              <a:rPr spc="-2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8584"/>
            <a:ext cx="10313035" cy="3769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Impact: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unavailable</a:t>
            </a:r>
            <a:endParaRPr sz="26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sponge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attack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energy</a:t>
            </a:r>
            <a:r>
              <a:rPr sz="2600" i="1" spc="-8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latency</a:t>
            </a:r>
            <a:r>
              <a:rPr sz="2600" i="1" spc="-8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attack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provides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increase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potentially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causing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denial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service.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spc="-10" dirty="0">
                <a:latin typeface="Calibri"/>
                <a:cs typeface="Calibri"/>
              </a:rPr>
              <a:t>Controls:</a:t>
            </a:r>
            <a:endParaRPr sz="26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#DOSINPUTVALIDATION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validation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before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treat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reject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large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malicious.</a:t>
            </a:r>
            <a:endParaRPr sz="26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#LIMITRESOURCES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latin typeface="Calibri"/>
                <a:cs typeface="Calibri"/>
              </a:rPr>
              <a:t>Limit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usage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single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prevent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overuse.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1515F-95B9-CC96-0C5B-FC07F794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13E029-098B-C1BA-2B45-7B396860F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3.2.Development time Threat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69473AD-801F-FBE8-F525-5F982AD2A1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Development-</a:t>
            </a:r>
            <a:r>
              <a:rPr dirty="0"/>
              <a:t>time</a:t>
            </a:r>
            <a:r>
              <a:rPr spc="155" dirty="0"/>
              <a:t> </a:t>
            </a:r>
            <a:r>
              <a:rPr spc="-10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19810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traditional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software.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That’s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we’re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 	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39827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675640" marR="5080">
              <a:lnSpc>
                <a:spcPts val="4750"/>
              </a:lnSpc>
              <a:spcBef>
                <a:spcPts val="695"/>
              </a:spcBef>
            </a:pPr>
            <a:r>
              <a:rPr spc="-10" dirty="0"/>
              <a:t>Particularities</a:t>
            </a:r>
            <a:r>
              <a:rPr spc="-20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AI</a:t>
            </a:r>
            <a:r>
              <a:rPr spc="-95" dirty="0"/>
              <a:t> </a:t>
            </a:r>
            <a:r>
              <a:rPr spc="-10" dirty="0"/>
              <a:t>Development 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2450414"/>
            <a:ext cx="104660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3304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237490" algn="l"/>
              </a:tabLst>
            </a:pPr>
            <a:r>
              <a:rPr sz="3600" spc="-25" dirty="0">
                <a:latin typeface="Calibri"/>
                <a:cs typeface="Calibri"/>
              </a:rPr>
              <a:t>Real-</a:t>
            </a:r>
            <a:r>
              <a:rPr sz="3600" dirty="0">
                <a:latin typeface="Calibri"/>
                <a:cs typeface="Calibri"/>
              </a:rPr>
              <a:t>world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sensitive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often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personal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Code,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configs,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parameters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intellectual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property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Supply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chain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includes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&amp;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models,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just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External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components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(e.g.,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libraries)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malicious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Development</a:t>
            </a:r>
            <a:r>
              <a:rPr spc="-130" dirty="0"/>
              <a:t> </a:t>
            </a:r>
            <a:r>
              <a:rPr dirty="0"/>
              <a:t>Security</a:t>
            </a:r>
            <a:r>
              <a:rPr spc="-195" dirty="0"/>
              <a:t> </a:t>
            </a:r>
            <a:r>
              <a:rPr spc="-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432125"/>
            <a:ext cx="10357485" cy="3076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4795" indent="-259079">
              <a:lnSpc>
                <a:spcPct val="100000"/>
              </a:lnSpc>
              <a:spcBef>
                <a:spcPts val="110"/>
              </a:spcBef>
              <a:buSzPct val="97500"/>
              <a:buChar char="•"/>
              <a:tabLst>
                <a:tab pos="264795" algn="l"/>
              </a:tabLst>
            </a:pPr>
            <a:r>
              <a:rPr sz="4000" spc="-10" dirty="0">
                <a:latin typeface="Calibri"/>
                <a:cs typeface="Calibri"/>
              </a:rPr>
              <a:t>Integrate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AI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assets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into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security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management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Apply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access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control,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encryption,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monitoring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Limit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privileges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only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what’s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necessary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Protect: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code,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data,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configs,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models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b="1" dirty="0">
                <a:latin typeface="Calibri"/>
                <a:cs typeface="Calibri"/>
              </a:rPr>
              <a:t>#DEVSECURITY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|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#DEVDATAPROTECT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472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Protection</a:t>
            </a:r>
            <a:r>
              <a:rPr spc="-200" dirty="0"/>
              <a:t> </a:t>
            </a:r>
            <a:r>
              <a:rPr spc="-10" dirty="0"/>
              <a:t>Strategie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9316720" cy="1946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Encryption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Technical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limit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privilege 	principal.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Operational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protect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4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Integrity</a:t>
            </a:r>
            <a:r>
              <a:rPr spc="-220" dirty="0"/>
              <a:t> </a:t>
            </a:r>
            <a:r>
              <a:rPr spc="-10"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927590" cy="21183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20447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  <a:tab pos="2416175" algn="l"/>
              </a:tabLst>
            </a:pPr>
            <a:r>
              <a:rPr sz="2800" dirty="0">
                <a:latin typeface="Calibri"/>
                <a:cs typeface="Calibri"/>
              </a:rPr>
              <a:t>Part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assets.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 	</a:t>
            </a:r>
            <a:r>
              <a:rPr sz="2800" dirty="0">
                <a:latin typeface="Calibri"/>
                <a:cs typeface="Calibri"/>
              </a:rPr>
              <a:t>assets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tarin/test/validation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parameters, 	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binaries.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various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stages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build, 	</a:t>
            </a:r>
            <a:r>
              <a:rPr sz="2800" spc="-25" dirty="0">
                <a:latin typeface="Calibri"/>
                <a:cs typeface="Calibri"/>
              </a:rPr>
              <a:t>deploy,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4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Integrity</a:t>
            </a:r>
            <a:r>
              <a:rPr spc="-135" dirty="0"/>
              <a:t> </a:t>
            </a:r>
            <a:r>
              <a:rPr dirty="0"/>
              <a:t>checks</a:t>
            </a:r>
            <a:r>
              <a:rPr spc="-145" dirty="0"/>
              <a:t> </a:t>
            </a:r>
            <a:r>
              <a:rPr dirty="0"/>
              <a:t>–build</a:t>
            </a:r>
            <a:r>
              <a:rPr spc="-145" dirty="0"/>
              <a:t> </a:t>
            </a:r>
            <a:r>
              <a:rPr spc="-10" dirty="0"/>
              <a:t>stage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475" y="1792605"/>
            <a:ext cx="10186670" cy="34175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77190" marR="38989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378460" algn="l"/>
                <a:tab pos="2111375" algn="l"/>
              </a:tabLst>
            </a:pPr>
            <a:r>
              <a:rPr sz="2800" dirty="0">
                <a:latin typeface="Calibri"/>
                <a:cs typeface="Calibri"/>
              </a:rPr>
              <a:t>Build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stage</a:t>
            </a:r>
            <a:r>
              <a:rPr sz="2800" dirty="0">
                <a:latin typeface="Calibri"/>
                <a:cs typeface="Calibri"/>
              </a:rPr>
              <a:t>	when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prepare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assembling 	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16535" indent="-209550">
              <a:lnSpc>
                <a:spcPct val="100000"/>
              </a:lnSpc>
              <a:spcBef>
                <a:spcPts val="1070"/>
              </a:spcBef>
              <a:buSzPct val="96875"/>
              <a:buFont typeface="Calibri"/>
              <a:buChar char="•"/>
              <a:tabLst>
                <a:tab pos="216535" algn="l"/>
              </a:tabLst>
            </a:pPr>
            <a:r>
              <a:rPr sz="3200" b="1" dirty="0">
                <a:latin typeface="Calibri"/>
                <a:cs typeface="Calibri"/>
              </a:rPr>
              <a:t>Code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Signing: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digital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signatures</a:t>
            </a:r>
            <a:endParaRPr sz="3200">
              <a:latin typeface="Calibri"/>
              <a:cs typeface="Calibri"/>
            </a:endParaRPr>
          </a:p>
          <a:p>
            <a:pPr marL="216535" indent="-209550">
              <a:lnSpc>
                <a:spcPct val="100000"/>
              </a:lnSpc>
              <a:buSzPct val="96875"/>
              <a:buFont typeface="Calibri"/>
              <a:buChar char="•"/>
              <a:tabLst>
                <a:tab pos="216535" algn="l"/>
              </a:tabLst>
            </a:pPr>
            <a:r>
              <a:rPr sz="3200" b="1" dirty="0">
                <a:latin typeface="Calibri"/>
                <a:cs typeface="Calibri"/>
              </a:rPr>
              <a:t>Checksums: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tampering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(e.g.,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SHA256)</a:t>
            </a:r>
            <a:endParaRPr sz="3200">
              <a:latin typeface="Calibri"/>
              <a:cs typeface="Calibri"/>
            </a:endParaRPr>
          </a:p>
          <a:p>
            <a:pPr marL="12700" marR="5080" indent="-6350">
              <a:lnSpc>
                <a:spcPct val="100000"/>
              </a:lnSpc>
              <a:spcBef>
                <a:spcPts val="5"/>
              </a:spcBef>
              <a:buSzPct val="96875"/>
              <a:buFont typeface="Calibri"/>
              <a:buChar char="•"/>
              <a:tabLst>
                <a:tab pos="215900" algn="l"/>
              </a:tabLst>
            </a:pPr>
            <a:r>
              <a:rPr sz="3200" b="1" dirty="0">
                <a:latin typeface="Calibri"/>
                <a:cs typeface="Calibri"/>
              </a:rPr>
              <a:t>	Dependency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Checks: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Avoid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vulnerable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libraries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(e.g.,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via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SCA </a:t>
            </a:r>
            <a:r>
              <a:rPr sz="3200" spc="-10" dirty="0">
                <a:latin typeface="Calibri"/>
                <a:cs typeface="Calibri"/>
              </a:rPr>
              <a:t>tools)</a:t>
            </a:r>
            <a:endParaRPr sz="3200">
              <a:latin typeface="Calibri"/>
              <a:cs typeface="Calibri"/>
            </a:endParaRPr>
          </a:p>
          <a:p>
            <a:pPr marL="216535" indent="-209550">
              <a:lnSpc>
                <a:spcPct val="100000"/>
              </a:lnSpc>
              <a:buSzPct val="96875"/>
              <a:buFont typeface="Calibri"/>
              <a:buChar char="•"/>
              <a:tabLst>
                <a:tab pos="216535" algn="l"/>
              </a:tabLst>
            </a:pPr>
            <a:r>
              <a:rPr sz="3200" b="1" dirty="0">
                <a:latin typeface="Calibri"/>
                <a:cs typeface="Calibri"/>
              </a:rPr>
              <a:t>CI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Testing: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functionality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Integrity</a:t>
            </a:r>
            <a:r>
              <a:rPr spc="-110" dirty="0"/>
              <a:t> </a:t>
            </a:r>
            <a:r>
              <a:rPr dirty="0"/>
              <a:t>Checks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dirty="0"/>
              <a:t>Deploy</a:t>
            </a:r>
            <a:r>
              <a:rPr spc="-85" dirty="0"/>
              <a:t> </a:t>
            </a:r>
            <a:r>
              <a:rPr spc="-10" dirty="0"/>
              <a:t>Stage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8714105" cy="25457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 	environment.</a:t>
            </a:r>
            <a:endParaRPr sz="2800">
              <a:latin typeface="Calibri"/>
              <a:cs typeface="Calibri"/>
            </a:endParaRPr>
          </a:p>
          <a:p>
            <a:pPr marL="188595" indent="-187325">
              <a:lnSpc>
                <a:spcPts val="3325"/>
              </a:lnSpc>
              <a:buSzPct val="94642"/>
              <a:buFont typeface="Calibri"/>
              <a:buChar char="•"/>
              <a:tabLst>
                <a:tab pos="188595" algn="l"/>
              </a:tabLst>
            </a:pPr>
            <a:r>
              <a:rPr sz="2800" b="1" dirty="0">
                <a:latin typeface="Calibri"/>
                <a:cs typeface="Calibri"/>
              </a:rPr>
              <a:t>Secure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Config: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Terraform,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Ansible,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IaC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188595" indent="-187325">
              <a:lnSpc>
                <a:spcPct val="100000"/>
              </a:lnSpc>
              <a:buSzPct val="94642"/>
              <a:buFont typeface="Calibri"/>
              <a:buChar char="•"/>
              <a:tabLst>
                <a:tab pos="188595" algn="l"/>
              </a:tabLst>
            </a:pPr>
            <a:r>
              <a:rPr sz="2800" b="1" dirty="0">
                <a:latin typeface="Calibri"/>
                <a:cs typeface="Calibri"/>
              </a:rPr>
              <a:t>Controlled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Deployment: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CI/CD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rollback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</a:t>
            </a:r>
            <a:endParaRPr sz="2800">
              <a:latin typeface="Calibri"/>
              <a:cs typeface="Calibri"/>
            </a:endParaRPr>
          </a:p>
          <a:p>
            <a:pPr marL="188595" indent="-187325">
              <a:lnSpc>
                <a:spcPct val="100000"/>
              </a:lnSpc>
              <a:spcBef>
                <a:spcPts val="5"/>
              </a:spcBef>
              <a:buSzPct val="94642"/>
              <a:buFont typeface="Calibri"/>
              <a:buChar char="•"/>
              <a:tabLst>
                <a:tab pos="188595" algn="l"/>
              </a:tabLst>
            </a:pPr>
            <a:r>
              <a:rPr sz="2800" b="1" dirty="0">
                <a:latin typeface="Calibri"/>
                <a:cs typeface="Calibri"/>
              </a:rPr>
              <a:t>Runtime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Monitoring: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RASP,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Falco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alerts</a:t>
            </a:r>
            <a:endParaRPr sz="2800">
              <a:latin typeface="Calibri"/>
              <a:cs typeface="Calibri"/>
            </a:endParaRPr>
          </a:p>
          <a:p>
            <a:pPr marL="188595" indent="-187325">
              <a:lnSpc>
                <a:spcPct val="100000"/>
              </a:lnSpc>
              <a:buSzPct val="94642"/>
              <a:buFont typeface="Calibri"/>
              <a:buChar char="•"/>
              <a:tabLst>
                <a:tab pos="188595" algn="l"/>
              </a:tabLst>
            </a:pPr>
            <a:r>
              <a:rPr sz="2800" b="1" spc="-25" dirty="0">
                <a:latin typeface="Calibri"/>
                <a:cs typeface="Calibri"/>
              </a:rPr>
              <a:t>Track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deployed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versions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logs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Supply</a:t>
            </a:r>
            <a:r>
              <a:rPr spc="-105" dirty="0"/>
              <a:t> </a:t>
            </a:r>
            <a:r>
              <a:rPr dirty="0"/>
              <a:t>Chain</a:t>
            </a:r>
            <a:r>
              <a:rPr spc="-10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189845" cy="43205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80772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Supply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external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components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(models, 	</a:t>
            </a:r>
            <a:r>
              <a:rPr sz="2800" dirty="0">
                <a:latin typeface="Calibri"/>
                <a:cs typeface="Calibri"/>
              </a:rPr>
              <a:t>datasets,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libraries).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Authenticity</a:t>
            </a:r>
            <a:endParaRPr sz="2400">
              <a:latin typeface="Calibri"/>
              <a:cs typeface="Calibri"/>
            </a:endParaRPr>
          </a:p>
          <a:p>
            <a:pPr marL="240029" marR="516890" indent="-227329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Making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data/models/code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third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spc="-10" dirty="0">
                <a:latin typeface="Calibri"/>
                <a:cs typeface="Calibri"/>
              </a:rPr>
              <a:t>legit.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How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cryptographic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signatures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Ask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security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documentation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attestation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vendors.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  <a:tab pos="323215" algn="l"/>
              </a:tabLst>
            </a:pPr>
            <a:r>
              <a:rPr sz="2800" dirty="0">
                <a:latin typeface="Arial MT"/>
                <a:cs typeface="Arial MT"/>
              </a:rPr>
              <a:t>	</a:t>
            </a: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Hugging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Face.</a:t>
            </a:r>
            <a:r>
              <a:rPr sz="2800" spc="-50" dirty="0">
                <a:latin typeface="Calibri"/>
                <a:cs typeface="Calibri"/>
              </a:rPr>
              <a:t> 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verify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SHA256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official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Supply</a:t>
            </a:r>
            <a:r>
              <a:rPr spc="-105" dirty="0"/>
              <a:t> </a:t>
            </a:r>
            <a:r>
              <a:rPr dirty="0"/>
              <a:t>Chain</a:t>
            </a:r>
            <a:r>
              <a:rPr spc="-100" dirty="0"/>
              <a:t> </a:t>
            </a:r>
            <a:r>
              <a:rPr spc="-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02" y="1706625"/>
            <a:ext cx="9325610" cy="307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0">
              <a:lnSpc>
                <a:spcPct val="100000"/>
              </a:lnSpc>
              <a:spcBef>
                <a:spcPts val="105"/>
              </a:spcBef>
              <a:buSzPct val="97500"/>
              <a:buFont typeface="Calibri"/>
              <a:buChar char="•"/>
              <a:tabLst>
                <a:tab pos="265430" algn="l"/>
              </a:tabLst>
            </a:pPr>
            <a:r>
              <a:rPr sz="4000" b="1" spc="-30" dirty="0">
                <a:latin typeface="Calibri"/>
                <a:cs typeface="Calibri"/>
              </a:rPr>
              <a:t>	#SUPPLYCHAINMANAGE</a:t>
            </a:r>
            <a:r>
              <a:rPr sz="4000" spc="-30" dirty="0">
                <a:latin typeface="Calibri"/>
                <a:cs typeface="Calibri"/>
              </a:rPr>
              <a:t>: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Verify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component authenticity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Use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SBOM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AIBOM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traceability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Integrity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checks: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hashes,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signatures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Apply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regular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security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patching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55" dirty="0"/>
              <a:t> </a:t>
            </a:r>
            <a:r>
              <a:rPr spc="-20" dirty="0"/>
              <a:t>Segregation</a:t>
            </a:r>
            <a:r>
              <a:rPr spc="-120" dirty="0"/>
              <a:t> </a:t>
            </a:r>
            <a:r>
              <a:rPr dirty="0"/>
              <a:t>for</a:t>
            </a:r>
            <a:r>
              <a:rPr spc="-200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779" y="1708150"/>
            <a:ext cx="935101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3304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238125" algn="l"/>
              </a:tabLst>
            </a:pPr>
            <a:r>
              <a:rPr sz="3600" dirty="0">
                <a:latin typeface="Calibri"/>
                <a:cs typeface="Calibri"/>
              </a:rPr>
              <a:t>Isolate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across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secured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zones</a:t>
            </a:r>
            <a:endParaRPr sz="3600">
              <a:latin typeface="Calibri"/>
              <a:cs typeface="Calibri"/>
            </a:endParaRPr>
          </a:p>
          <a:p>
            <a:pPr marL="12700" marR="5080" indent="-8255">
              <a:lnSpc>
                <a:spcPct val="100000"/>
              </a:lnSpc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	External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zone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→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engineering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zone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→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 </a:t>
            </a:r>
            <a:r>
              <a:rPr sz="3600" dirty="0">
                <a:latin typeface="Calibri"/>
                <a:cs typeface="Calibri"/>
              </a:rPr>
              <a:t>training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zone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→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App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zone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→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Operations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zone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Access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controls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each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stage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#SEGREGATEDATA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Confidential</a:t>
            </a:r>
            <a:r>
              <a:rPr spc="-105" dirty="0"/>
              <a:t> </a:t>
            </a:r>
            <a:r>
              <a:rPr dirty="0"/>
              <a:t>Compute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20" dirty="0"/>
              <a:t>Federated</a:t>
            </a:r>
            <a:r>
              <a:rPr spc="-10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008" y="2131822"/>
            <a:ext cx="11081385" cy="307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9079">
              <a:lnSpc>
                <a:spcPct val="100000"/>
              </a:lnSpc>
              <a:spcBef>
                <a:spcPts val="105"/>
              </a:spcBef>
              <a:buSzPct val="97500"/>
              <a:buFont typeface="Calibri"/>
              <a:buChar char="•"/>
              <a:tabLst>
                <a:tab pos="265430" algn="l"/>
              </a:tabLst>
            </a:pPr>
            <a:r>
              <a:rPr sz="4000" b="1" dirty="0">
                <a:latin typeface="Calibri"/>
                <a:cs typeface="Calibri"/>
              </a:rPr>
              <a:t>Confidential</a:t>
            </a:r>
            <a:r>
              <a:rPr sz="4000" b="1" spc="-12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Compute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Protects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during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runtime</a:t>
            </a:r>
            <a:endParaRPr sz="4000">
              <a:latin typeface="Calibri"/>
              <a:cs typeface="Calibri"/>
            </a:endParaRPr>
          </a:p>
          <a:p>
            <a:pPr marL="12700" marR="630555" indent="-6350">
              <a:lnSpc>
                <a:spcPct val="100000"/>
              </a:lnSpc>
              <a:buSzPct val="97500"/>
              <a:buFont typeface="Calibri"/>
              <a:buChar char="•"/>
              <a:tabLst>
                <a:tab pos="265430" algn="l"/>
              </a:tabLst>
            </a:pPr>
            <a:r>
              <a:rPr sz="4000" b="1" spc="-10" dirty="0">
                <a:latin typeface="Calibri"/>
                <a:cs typeface="Calibri"/>
              </a:rPr>
              <a:t>	Federated</a:t>
            </a:r>
            <a:r>
              <a:rPr sz="4000" b="1" spc="-10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Learning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Trains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models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locally,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raw </a:t>
            </a:r>
            <a:r>
              <a:rPr sz="4000" dirty="0">
                <a:latin typeface="Calibri"/>
                <a:cs typeface="Calibri"/>
              </a:rPr>
              <a:t>data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transfer</a:t>
            </a:r>
            <a:endParaRPr sz="4000">
              <a:latin typeface="Calibri"/>
              <a:cs typeface="Calibri"/>
            </a:endParaRPr>
          </a:p>
          <a:p>
            <a:pPr marL="265430" indent="-259079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265430" algn="l"/>
              </a:tabLst>
            </a:pPr>
            <a:r>
              <a:rPr sz="4000" dirty="0">
                <a:latin typeface="Calibri"/>
                <a:cs typeface="Calibri"/>
              </a:rPr>
              <a:t>Improves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privacy,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compliance,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bandwidth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use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b="1" dirty="0">
                <a:latin typeface="Calibri"/>
                <a:cs typeface="Calibri"/>
              </a:rPr>
              <a:t>#CONFCOMPUTE</a:t>
            </a: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|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#FEDERATEDLEARNING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spc="-25" dirty="0"/>
              <a:t>AI?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102215" cy="33966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simulate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intelligence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tasks like: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data(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(NLP)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Recognizing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speech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Making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Examples: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ChatGPT,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Federated</a:t>
            </a:r>
            <a:r>
              <a:rPr spc="-65" dirty="0"/>
              <a:t> </a:t>
            </a:r>
            <a:r>
              <a:rPr dirty="0"/>
              <a:t>Learning</a:t>
            </a:r>
            <a:r>
              <a:rPr spc="-125" dirty="0"/>
              <a:t> </a:t>
            </a:r>
            <a:r>
              <a:rPr dirty="0"/>
              <a:t>–</a:t>
            </a:r>
            <a:r>
              <a:rPr spc="-145" dirty="0"/>
              <a:t> </a:t>
            </a:r>
            <a:r>
              <a:rPr spc="-10" dirty="0"/>
              <a:t>Benefits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8194" y="1857882"/>
          <a:ext cx="8546464" cy="395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Benefit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7655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Explanation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Compliance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5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raw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(e.g.,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GDPR)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Confidentiality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576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updates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shared,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Scalability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5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bandwidth,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15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Diversity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57655">
                        <a:lnSpc>
                          <a:spcPts val="215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trained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diverse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Type1</a:t>
            </a:r>
            <a:r>
              <a:rPr spc="-195" dirty="0"/>
              <a:t> </a:t>
            </a:r>
            <a:r>
              <a:rPr dirty="0"/>
              <a:t>:Broad</a:t>
            </a:r>
            <a:r>
              <a:rPr spc="-195" dirty="0"/>
              <a:t> </a:t>
            </a:r>
            <a:r>
              <a:rPr dirty="0"/>
              <a:t>Model</a:t>
            </a:r>
            <a:r>
              <a:rPr spc="-175" dirty="0"/>
              <a:t> </a:t>
            </a:r>
            <a:r>
              <a:rPr dirty="0"/>
              <a:t>Poisoning</a:t>
            </a:r>
            <a:r>
              <a:rPr spc="-160" dirty="0"/>
              <a:t> </a:t>
            </a:r>
            <a:r>
              <a:rPr spc="-10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44" y="2169033"/>
            <a:ext cx="99796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33045">
              <a:lnSpc>
                <a:spcPct val="100000"/>
              </a:lnSpc>
              <a:spcBef>
                <a:spcPts val="100"/>
              </a:spcBef>
              <a:buSzPct val="97222"/>
              <a:buFont typeface="Calibri"/>
              <a:buChar char="•"/>
              <a:tabLst>
                <a:tab pos="237490" algn="l"/>
              </a:tabLst>
            </a:pPr>
            <a:r>
              <a:rPr sz="3600" b="1" dirty="0">
                <a:latin typeface="Calibri"/>
                <a:cs typeface="Calibri"/>
              </a:rPr>
              <a:t>Data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Poisoning:</a:t>
            </a:r>
            <a:r>
              <a:rPr sz="3600" b="1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Inject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bad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training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  <a:p>
            <a:pPr marL="12700" marR="5080" indent="-8255">
              <a:lnSpc>
                <a:spcPct val="100000"/>
              </a:lnSpc>
              <a:buSzPct val="97222"/>
              <a:buFont typeface="Calibri"/>
              <a:buChar char="•"/>
              <a:tabLst>
                <a:tab pos="237490" algn="l"/>
              </a:tabLst>
            </a:pPr>
            <a:r>
              <a:rPr sz="3600" b="1" spc="-10" dirty="0">
                <a:latin typeface="Calibri"/>
                <a:cs typeface="Calibri"/>
              </a:rPr>
              <a:t>	Environment</a:t>
            </a:r>
            <a:r>
              <a:rPr sz="3600" b="1" spc="-14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Poisoning:</a:t>
            </a:r>
            <a:r>
              <a:rPr sz="3600" b="1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Modify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code/configs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during training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Font typeface="Calibri"/>
              <a:buChar char="•"/>
              <a:tabLst>
                <a:tab pos="237490" algn="l"/>
              </a:tabLst>
            </a:pPr>
            <a:r>
              <a:rPr sz="3600" b="1" dirty="0">
                <a:latin typeface="Calibri"/>
                <a:cs typeface="Calibri"/>
              </a:rPr>
              <a:t>Supply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Chain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Poisoning: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pre-</a:t>
            </a:r>
            <a:r>
              <a:rPr sz="3600" dirty="0">
                <a:latin typeface="Calibri"/>
                <a:cs typeface="Calibri"/>
              </a:rPr>
              <a:t>poisoned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models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Goal: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Change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behavior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Calibri"/>
                <a:cs typeface="Calibri"/>
              </a:rPr>
              <a:t>Impact: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Integrity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model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output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14" dirty="0"/>
              <a:t> </a:t>
            </a:r>
            <a:r>
              <a:rPr dirty="0"/>
              <a:t>Poisoning</a:t>
            </a:r>
            <a:r>
              <a:rPr spc="-85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20" dirty="0"/>
              <a:t>Types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160" dirty="0"/>
              <a:t> </a:t>
            </a:r>
            <a:r>
              <a:rPr spc="-10" dirty="0"/>
              <a:t>Controls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8194" y="1779270"/>
          <a:ext cx="8082279" cy="95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329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Backdoor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193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Attack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Sabotage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193290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decrease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7244" y="3439414"/>
            <a:ext cx="37572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10" dirty="0">
                <a:latin typeface="Calibri"/>
                <a:cs typeface="Calibri"/>
              </a:rPr>
              <a:t>#MORETRAINDATA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20" dirty="0">
                <a:latin typeface="Calibri"/>
                <a:cs typeface="Calibri"/>
              </a:rPr>
              <a:t>#DATAQUALITYCONTROL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30" dirty="0">
                <a:latin typeface="Calibri"/>
                <a:cs typeface="Calibri"/>
              </a:rPr>
              <a:t>#TRAINDATADISTORTION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10" dirty="0">
                <a:latin typeface="Calibri"/>
                <a:cs typeface="Calibri"/>
              </a:rPr>
              <a:t>#POISONROBUSTMODEL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10" dirty="0">
                <a:latin typeface="Calibri"/>
                <a:cs typeface="Calibri"/>
              </a:rPr>
              <a:t>#MODELENSEMBLE</a:t>
            </a:r>
            <a:endParaRPr sz="280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buSzPct val="96428"/>
              <a:buFont typeface="Arial MT"/>
              <a:buChar char="•"/>
              <a:tabLst>
                <a:tab pos="137160" algn="l"/>
              </a:tabLst>
            </a:pPr>
            <a:r>
              <a:rPr sz="2800" spc="-10" dirty="0">
                <a:latin typeface="Calibri"/>
                <a:cs typeface="Calibri"/>
              </a:rPr>
              <a:t>#TRAINADVERSARIAL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Development</a:t>
            </a:r>
            <a:r>
              <a:rPr spc="-180" dirty="0"/>
              <a:t> </a:t>
            </a:r>
            <a:r>
              <a:rPr spc="-20" dirty="0"/>
              <a:t>Environment</a:t>
            </a:r>
            <a:r>
              <a:rPr spc="-210" dirty="0"/>
              <a:t> </a:t>
            </a:r>
            <a:r>
              <a:rPr spc="-10" dirty="0"/>
              <a:t>Poisoning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54886"/>
            <a:ext cx="878903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8290" indent="-825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237490" algn="l"/>
              </a:tabLst>
            </a:pPr>
            <a:r>
              <a:rPr sz="3600" spc="-20" dirty="0">
                <a:latin typeface="Calibri"/>
                <a:cs typeface="Calibri"/>
              </a:rPr>
              <a:t>	Attack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targets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code,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configs,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or </a:t>
            </a:r>
            <a:r>
              <a:rPr sz="3600" spc="-10" dirty="0">
                <a:latin typeface="Calibri"/>
                <a:cs typeface="Calibri"/>
              </a:rPr>
              <a:t>parameters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Happens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during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training,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through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</a:t>
            </a:r>
            <a:endParaRPr sz="3600">
              <a:latin typeface="Calibri"/>
              <a:cs typeface="Calibri"/>
            </a:endParaRPr>
          </a:p>
          <a:p>
            <a:pPr marL="237490" indent="-233045">
              <a:lnSpc>
                <a:spcPct val="100000"/>
              </a:lnSpc>
              <a:spcBef>
                <a:spcPts val="5"/>
              </a:spcBef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Example: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Modify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script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skip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fraud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detection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Controls:</a:t>
            </a:r>
            <a:endParaRPr sz="3600">
              <a:latin typeface="Calibri"/>
              <a:cs typeface="Calibri"/>
            </a:endParaRPr>
          </a:p>
          <a:p>
            <a:pPr marL="12700" marR="1129030" indent="-8255">
              <a:lnSpc>
                <a:spcPct val="100000"/>
              </a:lnSpc>
              <a:buSzPct val="97222"/>
              <a:buChar char="•"/>
              <a:tabLst>
                <a:tab pos="237490" algn="l"/>
              </a:tabLst>
            </a:pPr>
            <a:r>
              <a:rPr sz="3600" dirty="0">
                <a:latin typeface="Calibri"/>
                <a:cs typeface="Calibri"/>
              </a:rPr>
              <a:t>	General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+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integrity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+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Robust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 training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13105"/>
            <a:ext cx="10575925" cy="555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Calibri Light"/>
                <a:cs typeface="Calibri Light"/>
              </a:rPr>
              <a:t>Supply</a:t>
            </a:r>
            <a:r>
              <a:rPr sz="4400" spc="-10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Chain</a:t>
            </a:r>
            <a:r>
              <a:rPr sz="4400" spc="-10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Poisoning</a:t>
            </a:r>
            <a:endParaRPr sz="4400">
              <a:latin typeface="Calibri Light"/>
              <a:cs typeface="Calibri Light"/>
            </a:endParaRPr>
          </a:p>
          <a:p>
            <a:pPr marL="313690" indent="-309880">
              <a:lnSpc>
                <a:spcPct val="100000"/>
              </a:lnSpc>
              <a:spcBef>
                <a:spcPts val="3719"/>
              </a:spcBef>
              <a:buSzPct val="97916"/>
              <a:buChar char="•"/>
              <a:tabLst>
                <a:tab pos="313690" algn="l"/>
              </a:tabLst>
            </a:pPr>
            <a:r>
              <a:rPr sz="4800" dirty="0">
                <a:latin typeface="Calibri"/>
                <a:cs typeface="Calibri"/>
              </a:rPr>
              <a:t>Importing</a:t>
            </a:r>
            <a:r>
              <a:rPr sz="4800" spc="-16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poisoned</a:t>
            </a:r>
            <a:r>
              <a:rPr sz="4800" spc="-165" dirty="0">
                <a:latin typeface="Calibri"/>
                <a:cs typeface="Calibri"/>
              </a:rPr>
              <a:t> </a:t>
            </a:r>
            <a:r>
              <a:rPr sz="4800" spc="-35" dirty="0">
                <a:latin typeface="Calibri"/>
                <a:cs typeface="Calibri"/>
              </a:rPr>
              <a:t>pre-</a:t>
            </a:r>
            <a:r>
              <a:rPr sz="4800" dirty="0">
                <a:latin typeface="Calibri"/>
                <a:cs typeface="Calibri"/>
              </a:rPr>
              <a:t>trained</a:t>
            </a:r>
            <a:r>
              <a:rPr sz="4800" spc="-19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models</a:t>
            </a:r>
            <a:endParaRPr sz="4800">
              <a:latin typeface="Calibri"/>
              <a:cs typeface="Calibri"/>
            </a:endParaRPr>
          </a:p>
          <a:p>
            <a:pPr marL="313690" indent="-309880">
              <a:lnSpc>
                <a:spcPct val="100000"/>
              </a:lnSpc>
              <a:buSzPct val="97916"/>
              <a:buChar char="•"/>
              <a:tabLst>
                <a:tab pos="313690" algn="l"/>
              </a:tabLst>
            </a:pPr>
            <a:r>
              <a:rPr sz="4800" dirty="0">
                <a:latin typeface="Calibri"/>
                <a:cs typeface="Calibri"/>
              </a:rPr>
              <a:t>Hidden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backdoors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in</a:t>
            </a:r>
            <a:r>
              <a:rPr sz="4800" spc="-105" dirty="0">
                <a:latin typeface="Calibri"/>
                <a:cs typeface="Calibri"/>
              </a:rPr>
              <a:t> </a:t>
            </a:r>
            <a:r>
              <a:rPr sz="4800" spc="-30" dirty="0">
                <a:latin typeface="Calibri"/>
                <a:cs typeface="Calibri"/>
              </a:rPr>
              <a:t>open-</a:t>
            </a:r>
            <a:r>
              <a:rPr sz="4800" dirty="0">
                <a:latin typeface="Calibri"/>
                <a:cs typeface="Calibri"/>
              </a:rPr>
              <a:t>source</a:t>
            </a:r>
            <a:r>
              <a:rPr sz="4800" spc="-7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models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b="1" spc="-10" dirty="0">
                <a:latin typeface="Calibri"/>
                <a:cs typeface="Calibri"/>
              </a:rPr>
              <a:t>Controls:</a:t>
            </a:r>
            <a:endParaRPr sz="4800">
              <a:latin typeface="Calibri"/>
              <a:cs typeface="Calibri"/>
            </a:endParaRPr>
          </a:p>
          <a:p>
            <a:pPr marL="314325" indent="-309880">
              <a:lnSpc>
                <a:spcPct val="100000"/>
              </a:lnSpc>
              <a:spcBef>
                <a:spcPts val="5"/>
              </a:spcBef>
              <a:buSzPct val="97916"/>
              <a:buChar char="•"/>
              <a:tabLst>
                <a:tab pos="314325" algn="l"/>
              </a:tabLst>
            </a:pPr>
            <a:r>
              <a:rPr sz="4800" spc="-10" dirty="0">
                <a:latin typeface="Calibri"/>
                <a:cs typeface="Calibri"/>
              </a:rPr>
              <a:t>#POISONROBUSTMODEL</a:t>
            </a:r>
            <a:endParaRPr sz="4800">
              <a:latin typeface="Calibri"/>
              <a:cs typeface="Calibri"/>
            </a:endParaRPr>
          </a:p>
          <a:p>
            <a:pPr marL="313690" indent="-309880">
              <a:lnSpc>
                <a:spcPct val="100000"/>
              </a:lnSpc>
              <a:buSzPct val="97916"/>
              <a:buChar char="•"/>
              <a:tabLst>
                <a:tab pos="313690" algn="l"/>
              </a:tabLst>
            </a:pPr>
            <a:r>
              <a:rPr sz="4800" spc="-10" dirty="0">
                <a:latin typeface="Calibri"/>
                <a:cs typeface="Calibri"/>
              </a:rPr>
              <a:t>Verify</a:t>
            </a:r>
            <a:r>
              <a:rPr sz="4800" spc="-13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origin</a:t>
            </a:r>
            <a:r>
              <a:rPr sz="4800" spc="-14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(checksums,</a:t>
            </a:r>
            <a:r>
              <a:rPr sz="4800" spc="-19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AIBOM)</a:t>
            </a:r>
            <a:endParaRPr sz="4800">
              <a:latin typeface="Calibri"/>
              <a:cs typeface="Calibri"/>
            </a:endParaRPr>
          </a:p>
          <a:p>
            <a:pPr marL="313690" indent="-309880">
              <a:lnSpc>
                <a:spcPct val="100000"/>
              </a:lnSpc>
              <a:spcBef>
                <a:spcPts val="5"/>
              </a:spcBef>
              <a:buSzPct val="97916"/>
              <a:buChar char="•"/>
              <a:tabLst>
                <a:tab pos="313690" algn="l"/>
              </a:tabLst>
            </a:pPr>
            <a:r>
              <a:rPr sz="4800" spc="-80" dirty="0">
                <a:latin typeface="Calibri"/>
                <a:cs typeface="Calibri"/>
              </a:rPr>
              <a:t>Test</a:t>
            </a:r>
            <a:r>
              <a:rPr sz="4800" spc="-14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models</a:t>
            </a:r>
            <a:r>
              <a:rPr sz="4800" spc="-13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with</a:t>
            </a:r>
            <a:r>
              <a:rPr sz="4800" spc="-15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edge/adversarial</a:t>
            </a:r>
            <a:r>
              <a:rPr sz="4800" spc="-16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cases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Type</a:t>
            </a:r>
            <a:r>
              <a:rPr spc="-120" dirty="0"/>
              <a:t> </a:t>
            </a:r>
            <a:r>
              <a:rPr dirty="0"/>
              <a:t>2</a:t>
            </a:r>
            <a:r>
              <a:rPr spc="-140" dirty="0"/>
              <a:t> </a:t>
            </a:r>
            <a:r>
              <a:rPr dirty="0"/>
              <a:t>:</a:t>
            </a:r>
            <a:r>
              <a:rPr spc="-140" dirty="0"/>
              <a:t> </a:t>
            </a:r>
            <a:r>
              <a:rPr dirty="0"/>
              <a:t>Sensitive</a:t>
            </a:r>
            <a:r>
              <a:rPr spc="-95" dirty="0"/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spc="-10" dirty="0"/>
              <a:t>Leaks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7882890" cy="4117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45" dirty="0">
                <a:latin typeface="Calibri"/>
                <a:cs typeface="Calibri"/>
              </a:rPr>
              <a:t>Train/Test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Leak: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Leaked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personal/sensitive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Parameter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Leak: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Code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Leak: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flaws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#DATAMINIMIZE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confidential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5D164-564D-49ED-58A4-9093F134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9AD69D-5D4F-CB0C-1C0C-2FDC8565D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3.3.</a:t>
            </a:r>
            <a:r>
              <a:rPr lang="en-US" dirty="0"/>
              <a:t> Runtime</a:t>
            </a:r>
            <a:r>
              <a:rPr lang="en-US" spc="-180" dirty="0"/>
              <a:t> </a:t>
            </a:r>
            <a:r>
              <a:rPr lang="en-US" spc="-10" dirty="0"/>
              <a:t>Application</a:t>
            </a:r>
            <a:r>
              <a:rPr lang="en-US" spc="-140" dirty="0"/>
              <a:t> </a:t>
            </a:r>
            <a:r>
              <a:rPr lang="en-US" dirty="0"/>
              <a:t>Security</a:t>
            </a:r>
            <a:r>
              <a:rPr lang="en-US" spc="-170" dirty="0"/>
              <a:t> </a:t>
            </a:r>
            <a:r>
              <a:rPr lang="en-US" dirty="0"/>
              <a:t>Threats</a:t>
            </a:r>
            <a:r>
              <a:rPr lang="en-US" spc="-175" dirty="0"/>
              <a:t> </a:t>
            </a:r>
            <a:r>
              <a:rPr lang="en-US" spc="-25" dirty="0"/>
              <a:t>(AI </a:t>
            </a:r>
            <a:r>
              <a:rPr lang="en-US" spc="-10" dirty="0"/>
              <a:t>Systems)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B4063A-7B17-A683-8D0C-8342C8C0F2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3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67564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Runtime</a:t>
            </a:r>
            <a:r>
              <a:rPr spc="-180" dirty="0"/>
              <a:t> </a:t>
            </a:r>
            <a:r>
              <a:rPr spc="-10" dirty="0"/>
              <a:t>Application</a:t>
            </a:r>
            <a:r>
              <a:rPr spc="-140" dirty="0"/>
              <a:t> </a:t>
            </a:r>
            <a:r>
              <a:rPr dirty="0"/>
              <a:t>Security</a:t>
            </a:r>
            <a:r>
              <a:rPr spc="-170" dirty="0"/>
              <a:t> </a:t>
            </a:r>
            <a:r>
              <a:rPr dirty="0"/>
              <a:t>Threats</a:t>
            </a:r>
            <a:r>
              <a:rPr spc="-175" dirty="0"/>
              <a:t> </a:t>
            </a:r>
            <a:r>
              <a:rPr spc="-25" dirty="0"/>
              <a:t>(AI </a:t>
            </a:r>
            <a:r>
              <a:rPr spc="-10" dirty="0"/>
              <a:t>Systems)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9625330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→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exposed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conventional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threats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confidentiality,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integrity,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availability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emerge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inference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Non-</a:t>
            </a:r>
            <a:r>
              <a:rPr dirty="0"/>
              <a:t>AI</a:t>
            </a:r>
            <a:r>
              <a:rPr spc="-80" dirty="0"/>
              <a:t> </a:t>
            </a:r>
            <a:r>
              <a:rPr dirty="0"/>
              <a:t>Specific</a:t>
            </a:r>
            <a:r>
              <a:rPr spc="-75" dirty="0"/>
              <a:t> </a:t>
            </a:r>
            <a:r>
              <a:rPr dirty="0"/>
              <a:t>Security</a:t>
            </a:r>
            <a:r>
              <a:rPr spc="-80" dirty="0"/>
              <a:t> </a:t>
            </a:r>
            <a:r>
              <a:rPr spc="-10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46884"/>
            <a:ext cx="7604759" cy="4183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0" dirty="0">
                <a:latin typeface="Calibri"/>
                <a:cs typeface="Calibri"/>
              </a:rPr>
              <a:t>Traditional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flaws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injection,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Cloud-hosted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attack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surface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Impact: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b="1" spc="-10" dirty="0">
                <a:latin typeface="Calibri"/>
                <a:cs typeface="Calibri"/>
              </a:rPr>
              <a:t>Controls: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#SECDEVPROGRAM: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lifecycle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#SECPROGRAM: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Org-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0" dirty="0">
                <a:latin typeface="Calibri"/>
                <a:cs typeface="Calibri"/>
              </a:rPr>
              <a:t>OWASP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ASVS,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ISO/IEC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27002,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15408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770"/>
              </a:lnSpc>
              <a:spcBef>
                <a:spcPts val="1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Operational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Security: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ts val="2180"/>
              </a:lnSpc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Encrypt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lvl="1" indent="-228600">
              <a:lnSpc>
                <a:spcPts val="2185"/>
              </a:lnSpc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Restrict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697865" lvl="1" indent="-228600">
              <a:lnSpc>
                <a:spcPts val="2185"/>
              </a:lnSpc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Monitor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logs</a:t>
            </a:r>
            <a:endParaRPr sz="2000">
              <a:latin typeface="Calibri"/>
              <a:cs typeface="Calibri"/>
            </a:endParaRPr>
          </a:p>
          <a:p>
            <a:pPr marL="697865" lvl="1" indent="-228600">
              <a:lnSpc>
                <a:spcPts val="2290"/>
              </a:lnSpc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Disable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telemetry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Runtime</a:t>
            </a:r>
            <a:r>
              <a:rPr spc="-150" dirty="0"/>
              <a:t> </a:t>
            </a:r>
            <a:r>
              <a:rPr dirty="0"/>
              <a:t>Model</a:t>
            </a:r>
            <a:r>
              <a:rPr spc="-150" dirty="0"/>
              <a:t> </a:t>
            </a:r>
            <a:r>
              <a:rPr spc="-10" dirty="0"/>
              <a:t>Poisoning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116820" cy="4159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Threat: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Attacker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I/O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runtime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Impact: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potentially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harmful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misleading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#RUNTIMEMODELINTEGRITY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Protect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encryption,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checksums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Trusted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(TEEs)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#RUNTIMEMODELIOINTEGRITY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input/output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channels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10" dirty="0">
                <a:latin typeface="Calibri"/>
                <a:cs typeface="Calibri"/>
              </a:rPr>
              <a:t>Prevent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man-in-</a:t>
            </a:r>
            <a:r>
              <a:rPr sz="2400" spc="-10" dirty="0">
                <a:latin typeface="Calibri"/>
                <a:cs typeface="Calibri"/>
              </a:rPr>
              <a:t>the-middle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4773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AI</a:t>
            </a:r>
            <a:r>
              <a:rPr spc="-80" dirty="0"/>
              <a:t> </a:t>
            </a:r>
            <a:r>
              <a:rPr spc="-10" dirty="0"/>
              <a:t>Security?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790" y="1452499"/>
            <a:ext cx="11094720" cy="512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the</a:t>
            </a:r>
            <a:r>
              <a:rPr sz="2200" spc="-10" dirty="0">
                <a:latin typeface="Calibri"/>
                <a:cs typeface="Calibri"/>
              </a:rPr>
              <a:t> application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cybersecurity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principles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practices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Artificial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Intelligence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systems.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involves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protecting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infrastructure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malicious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attacks,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vulnerabilities,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unintended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dirty="0">
                <a:latin typeface="Calibri"/>
                <a:cs typeface="Calibri"/>
              </a:rPr>
              <a:t>Key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Security:</a:t>
            </a:r>
            <a:endParaRPr sz="2800">
              <a:latin typeface="Calibri"/>
              <a:cs typeface="Calibri"/>
            </a:endParaRPr>
          </a:p>
          <a:p>
            <a:pPr marL="240029" marR="799465" indent="-227329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Protecting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Training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unauthorized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tampering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leakage.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  <a:tab pos="8404860" algn="l"/>
              </a:tabLst>
            </a:pP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:Safeguarding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adversarial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attacks</a:t>
            </a:r>
            <a:endParaRPr sz="2800">
              <a:latin typeface="Calibri"/>
              <a:cs typeface="Calibri"/>
            </a:endParaRPr>
          </a:p>
          <a:p>
            <a:pPr marL="240029" marR="1220470" indent="-227329">
              <a:lnSpc>
                <a:spcPts val="30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:Secure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software,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hardware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 	infrastructure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285365" algn="l"/>
              </a:tabLst>
            </a:pPr>
            <a:r>
              <a:rPr sz="2800" dirty="0">
                <a:latin typeface="Calibri"/>
                <a:cs typeface="Calibri"/>
              </a:rPr>
              <a:t>Privacy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ethical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fairness, 	transparency</a:t>
            </a:r>
            <a:r>
              <a:rPr sz="2800" dirty="0">
                <a:latin typeface="Calibri"/>
                <a:cs typeface="Calibri"/>
              </a:rPr>
              <a:t>	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accountability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Runtime</a:t>
            </a:r>
            <a:r>
              <a:rPr spc="-150" dirty="0"/>
              <a:t> </a:t>
            </a:r>
            <a:r>
              <a:rPr dirty="0"/>
              <a:t>Model</a:t>
            </a:r>
            <a:r>
              <a:rPr spc="-150" dirty="0"/>
              <a:t> </a:t>
            </a:r>
            <a:r>
              <a:rPr spc="-10" dirty="0"/>
              <a:t>Theft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Threat: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dirty="0"/>
              <a:t>Stealing</a:t>
            </a:r>
            <a:r>
              <a:rPr sz="2600" spc="-80" dirty="0"/>
              <a:t> </a:t>
            </a:r>
            <a:r>
              <a:rPr sz="2600" dirty="0"/>
              <a:t>model</a:t>
            </a:r>
            <a:r>
              <a:rPr sz="2600" spc="-100" dirty="0"/>
              <a:t> </a:t>
            </a:r>
            <a:r>
              <a:rPr sz="2600" dirty="0"/>
              <a:t>weights,</a:t>
            </a:r>
            <a:r>
              <a:rPr sz="2600" spc="-60" dirty="0"/>
              <a:t> </a:t>
            </a:r>
            <a:r>
              <a:rPr sz="2600" dirty="0"/>
              <a:t>logic,</a:t>
            </a:r>
            <a:r>
              <a:rPr sz="2600" spc="-105" dirty="0"/>
              <a:t> </a:t>
            </a:r>
            <a:r>
              <a:rPr sz="2600" dirty="0"/>
              <a:t>or</a:t>
            </a:r>
            <a:r>
              <a:rPr sz="2600" spc="-80" dirty="0"/>
              <a:t> </a:t>
            </a:r>
            <a:r>
              <a:rPr sz="2600" dirty="0"/>
              <a:t>structure</a:t>
            </a:r>
            <a:r>
              <a:rPr sz="2600" spc="-95" dirty="0"/>
              <a:t> </a:t>
            </a:r>
            <a:r>
              <a:rPr sz="2600" dirty="0"/>
              <a:t>at</a:t>
            </a:r>
            <a:r>
              <a:rPr sz="2600" spc="-85" dirty="0"/>
              <a:t> </a:t>
            </a:r>
            <a:r>
              <a:rPr sz="2600" spc="-10" dirty="0"/>
              <a:t>runtime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Impact: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dirty="0"/>
              <a:t>Intellectual</a:t>
            </a:r>
            <a:r>
              <a:rPr sz="2600" spc="-75" dirty="0"/>
              <a:t> </a:t>
            </a:r>
            <a:r>
              <a:rPr sz="2600" dirty="0"/>
              <a:t>property</a:t>
            </a:r>
            <a:r>
              <a:rPr sz="2600" spc="-80" dirty="0"/>
              <a:t> </a:t>
            </a:r>
            <a:r>
              <a:rPr sz="2600" dirty="0"/>
              <a:t>loss,</a:t>
            </a:r>
            <a:r>
              <a:rPr sz="2600" spc="-45" dirty="0"/>
              <a:t> </a:t>
            </a:r>
            <a:r>
              <a:rPr sz="2600" dirty="0"/>
              <a:t>cloning,</a:t>
            </a:r>
            <a:r>
              <a:rPr sz="2600" spc="-85" dirty="0"/>
              <a:t> </a:t>
            </a:r>
            <a:r>
              <a:rPr sz="2600" dirty="0"/>
              <a:t>or</a:t>
            </a:r>
            <a:r>
              <a:rPr sz="2600" spc="-55" dirty="0"/>
              <a:t> </a:t>
            </a:r>
            <a:r>
              <a:rPr sz="2600" dirty="0"/>
              <a:t>misuse</a:t>
            </a:r>
            <a:r>
              <a:rPr sz="2600" spc="-65" dirty="0"/>
              <a:t> </a:t>
            </a:r>
            <a:r>
              <a:rPr sz="2600" dirty="0"/>
              <a:t>of</a:t>
            </a:r>
            <a:r>
              <a:rPr sz="2600" spc="-80" dirty="0"/>
              <a:t> </a:t>
            </a:r>
            <a:r>
              <a:rPr sz="2600" spc="-10" dirty="0"/>
              <a:t>model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Controls: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85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/>
              <a:t>#RUNTIMEMODELCONFIDENTIALITY</a:t>
            </a:r>
            <a:endParaRPr sz="2600"/>
          </a:p>
          <a:p>
            <a:pPr marL="697865" lvl="1" indent="-228600">
              <a:lnSpc>
                <a:spcPts val="235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Encrypt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files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34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Use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SGX,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TrustZone)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35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Apply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41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Prevent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side-</a:t>
            </a:r>
            <a:r>
              <a:rPr sz="2200" dirty="0">
                <a:latin typeface="Calibri"/>
                <a:cs typeface="Calibri"/>
              </a:rPr>
              <a:t>channel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attacks: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ts val="2095"/>
              </a:lnSpc>
              <a:buFont typeface="Arial MT"/>
              <a:buChar char="•"/>
              <a:tabLst>
                <a:tab pos="1155700" algn="l"/>
              </a:tabLst>
            </a:pPr>
            <a:r>
              <a:rPr sz="1900" b="1" dirty="0">
                <a:latin typeface="Calibri"/>
                <a:cs typeface="Calibri"/>
              </a:rPr>
              <a:t>Masking: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Add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noise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delay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185"/>
              </a:lnSpc>
              <a:buFont typeface="Arial MT"/>
              <a:buChar char="•"/>
              <a:tabLst>
                <a:tab pos="1155700" algn="l"/>
              </a:tabLst>
            </a:pPr>
            <a:r>
              <a:rPr sz="1900" b="1" dirty="0">
                <a:latin typeface="Calibri"/>
                <a:cs typeface="Calibri"/>
              </a:rPr>
              <a:t>Shielding: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Hardware-</a:t>
            </a:r>
            <a:r>
              <a:rPr sz="1900" dirty="0">
                <a:latin typeface="Calibri"/>
                <a:cs typeface="Calibri"/>
              </a:rPr>
              <a:t>level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protection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/>
              <a:t>#MODELOBFUSCATION</a:t>
            </a:r>
            <a:endParaRPr sz="2600"/>
          </a:p>
          <a:p>
            <a:pPr marL="697865" lvl="1" indent="-228600">
              <a:lnSpc>
                <a:spcPts val="249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Hide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internal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resist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reverse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engineering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Insecure</a:t>
            </a:r>
            <a:r>
              <a:rPr spc="-145" dirty="0"/>
              <a:t> </a:t>
            </a:r>
            <a:r>
              <a:rPr dirty="0"/>
              <a:t>Output</a:t>
            </a:r>
            <a:r>
              <a:rPr spc="-16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008235" cy="2860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Threat: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malicious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Impact: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Cross-</a:t>
            </a:r>
            <a:r>
              <a:rPr sz="2800" dirty="0">
                <a:latin typeface="Calibri"/>
                <a:cs typeface="Calibri"/>
              </a:rPr>
              <a:t>site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(XSS),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injection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Control: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#ENCODEMODELOUTPUT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Sanitize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encode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outputs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Especially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4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Sensitive</a:t>
            </a:r>
            <a:r>
              <a:rPr spc="-195" dirty="0"/>
              <a:t> </a:t>
            </a:r>
            <a:r>
              <a:rPr spc="-20" dirty="0"/>
              <a:t>Input</a:t>
            </a:r>
            <a:r>
              <a:rPr spc="-190" dirty="0"/>
              <a:t> </a:t>
            </a:r>
            <a:r>
              <a:rPr spc="-30" dirty="0"/>
              <a:t>Data</a:t>
            </a:r>
            <a:r>
              <a:rPr spc="-165" dirty="0"/>
              <a:t> </a:t>
            </a:r>
            <a:r>
              <a:rPr dirty="0"/>
              <a:t>Leak</a:t>
            </a:r>
            <a:r>
              <a:rPr spc="-200" dirty="0"/>
              <a:t> </a:t>
            </a:r>
            <a:r>
              <a:rPr spc="-35" dirty="0"/>
              <a:t>(Especially</a:t>
            </a:r>
            <a:r>
              <a:rPr spc="-200" dirty="0"/>
              <a:t> </a:t>
            </a:r>
            <a:r>
              <a:rPr spc="-10" dirty="0"/>
              <a:t>GenAI)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37741"/>
            <a:ext cx="8353425" cy="40214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85"/>
              </a:lnSpc>
              <a:spcBef>
                <a:spcPts val="90"/>
              </a:spcBef>
            </a:pPr>
            <a:r>
              <a:rPr sz="2600" b="1" dirty="0">
                <a:latin typeface="Calibri"/>
                <a:cs typeface="Calibri"/>
              </a:rPr>
              <a:t>Prompt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Input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Sensitive</a:t>
            </a:r>
            <a:endParaRPr sz="2600">
              <a:latin typeface="Calibri"/>
              <a:cs typeface="Calibri"/>
            </a:endParaRPr>
          </a:p>
          <a:p>
            <a:pPr marL="697865" indent="-228600">
              <a:lnSpc>
                <a:spcPts val="235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May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personal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legal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697865" indent="-228600">
              <a:lnSpc>
                <a:spcPts val="248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Often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logged,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risk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975"/>
              </a:lnSpc>
              <a:spcBef>
                <a:spcPts val="80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30" dirty="0">
                <a:latin typeface="Calibri"/>
                <a:cs typeface="Calibri"/>
              </a:rPr>
              <a:t>RAG-</a:t>
            </a:r>
            <a:r>
              <a:rPr sz="2600" b="1" dirty="0">
                <a:latin typeface="Calibri"/>
                <a:cs typeface="Calibri"/>
              </a:rPr>
              <a:t>based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Context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Leakage</a:t>
            </a:r>
            <a:endParaRPr sz="2600">
              <a:latin typeface="Calibri"/>
              <a:cs typeface="Calibri"/>
            </a:endParaRPr>
          </a:p>
          <a:p>
            <a:pPr marL="697865" lvl="1" indent="-228600">
              <a:lnSpc>
                <a:spcPts val="249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Documents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retrieved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another's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Controls: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7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#MODELINPUTCONFIDENTIALITY</a:t>
            </a:r>
            <a:endParaRPr sz="2600">
              <a:latin typeface="Calibri"/>
              <a:cs typeface="Calibri"/>
            </a:endParaRPr>
          </a:p>
          <a:p>
            <a:pPr marL="697865" lvl="1" indent="-228600">
              <a:lnSpc>
                <a:spcPts val="235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Encrypt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transit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rest)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35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Apply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retrieved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context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35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minimization: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info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34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Apply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retention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limits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ts val="248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Contextual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filtering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department)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1741C-980F-088B-A000-D8ADCAC1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0AAF2A-BB89-5125-5410-9B2CAD3B9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4.AI Security Testing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4C8D7E8-8412-A2C2-8050-59A61DA045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9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091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spc="-85" dirty="0"/>
              <a:t> </a:t>
            </a:r>
            <a:r>
              <a:rPr dirty="0"/>
              <a:t>Security</a:t>
            </a:r>
            <a:r>
              <a:rPr spc="-65" dirty="0"/>
              <a:t> </a:t>
            </a:r>
            <a:r>
              <a:rPr spc="-5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72909"/>
            <a:ext cx="7297420" cy="3609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AI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testing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involves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key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strategies: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Conventional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500380" lvl="1" indent="-259079">
              <a:lnSpc>
                <a:spcPts val="3190"/>
              </a:lnSpc>
              <a:buChar char="–"/>
              <a:tabLst>
                <a:tab pos="500380" algn="l"/>
              </a:tabLst>
            </a:pPr>
            <a:r>
              <a:rPr sz="2800" spc="-20" dirty="0">
                <a:latin typeface="Calibri"/>
                <a:cs typeface="Calibri"/>
              </a:rPr>
              <a:t>Traditional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penetration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Performance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 marL="500380" lvl="1" indent="-259079">
              <a:lnSpc>
                <a:spcPts val="3195"/>
              </a:lnSpc>
              <a:buChar char="–"/>
              <a:tabLst>
                <a:tab pos="500380" algn="l"/>
              </a:tabLst>
            </a:pPr>
            <a:r>
              <a:rPr sz="2800" spc="-60" dirty="0">
                <a:latin typeface="Calibri"/>
                <a:cs typeface="Calibri"/>
              </a:rPr>
              <a:t>Test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poisoned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misbehaving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AI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500380" lvl="1" indent="-259079">
              <a:lnSpc>
                <a:spcPts val="3025"/>
              </a:lnSpc>
              <a:buChar char="–"/>
              <a:tabLst>
                <a:tab pos="500380" algn="l"/>
              </a:tabLst>
            </a:pPr>
            <a:r>
              <a:rPr sz="2800" dirty="0">
                <a:latin typeface="Calibri"/>
                <a:cs typeface="Calibri"/>
              </a:rPr>
              <a:t>Part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Teaming</a:t>
            </a:r>
            <a:endParaRPr sz="2800">
              <a:latin typeface="Calibri"/>
              <a:cs typeface="Calibri"/>
            </a:endParaRPr>
          </a:p>
          <a:p>
            <a:pPr marL="500380" lvl="1" indent="-259079">
              <a:lnSpc>
                <a:spcPts val="3195"/>
              </a:lnSpc>
              <a:buChar char="–"/>
              <a:tabLst>
                <a:tab pos="500380" algn="l"/>
              </a:tabLst>
            </a:pPr>
            <a:r>
              <a:rPr sz="2800" dirty="0">
                <a:latin typeface="Calibri"/>
                <a:cs typeface="Calibri"/>
              </a:rPr>
              <a:t>Simulates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robustness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352" y="613105"/>
            <a:ext cx="10805160" cy="413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Calibri Light"/>
                <a:cs typeface="Calibri Light"/>
              </a:rPr>
              <a:t>AI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Red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spc="-50" dirty="0">
                <a:latin typeface="Calibri Light"/>
                <a:cs typeface="Calibri Light"/>
              </a:rPr>
              <a:t>Teaming </a:t>
            </a:r>
            <a:r>
              <a:rPr sz="4400" dirty="0">
                <a:latin typeface="Calibri Light"/>
                <a:cs typeface="Calibri Light"/>
              </a:rPr>
              <a:t>–</a:t>
            </a:r>
            <a:r>
              <a:rPr sz="4400" spc="-9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What</a:t>
            </a:r>
            <a:r>
              <a:rPr sz="4400" spc="-5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It?</a:t>
            </a:r>
            <a:endParaRPr sz="4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4400">
              <a:latin typeface="Calibri Light"/>
              <a:cs typeface="Calibri Light"/>
            </a:endParaRPr>
          </a:p>
          <a:p>
            <a:pPr marL="289560" indent="-283845">
              <a:lnSpc>
                <a:spcPct val="100000"/>
              </a:lnSpc>
              <a:spcBef>
                <a:spcPts val="5"/>
              </a:spcBef>
              <a:buSzPct val="97727"/>
              <a:buChar char="•"/>
              <a:tabLst>
                <a:tab pos="289560" algn="l"/>
              </a:tabLst>
            </a:pPr>
            <a:r>
              <a:rPr sz="4400" spc="-10" dirty="0">
                <a:latin typeface="Calibri"/>
                <a:cs typeface="Calibri"/>
              </a:rPr>
              <a:t>Simulates</a:t>
            </a:r>
            <a:r>
              <a:rPr sz="4400" spc="-13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real-</a:t>
            </a:r>
            <a:r>
              <a:rPr sz="4400" dirty="0">
                <a:latin typeface="Calibri"/>
                <a:cs typeface="Calibri"/>
              </a:rPr>
              <a:t>world</a:t>
            </a:r>
            <a:r>
              <a:rPr sz="4400" spc="-1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attacks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against</a:t>
            </a:r>
            <a:r>
              <a:rPr sz="4400" spc="-16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AI</a:t>
            </a:r>
            <a:r>
              <a:rPr sz="4400" spc="-18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models</a:t>
            </a:r>
            <a:endParaRPr sz="4400">
              <a:latin typeface="Calibri"/>
              <a:cs typeface="Calibri"/>
            </a:endParaRPr>
          </a:p>
          <a:p>
            <a:pPr marL="289560" indent="-283845">
              <a:lnSpc>
                <a:spcPct val="100000"/>
              </a:lnSpc>
              <a:buSzPct val="97727"/>
              <a:buChar char="•"/>
              <a:tabLst>
                <a:tab pos="289560" algn="l"/>
              </a:tabLst>
            </a:pPr>
            <a:r>
              <a:rPr sz="4400" dirty="0">
                <a:latin typeface="Calibri"/>
                <a:cs typeface="Calibri"/>
              </a:rPr>
              <a:t>Identifies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vulnerabilities</a:t>
            </a:r>
            <a:r>
              <a:rPr sz="4400" spc="-1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and</a:t>
            </a:r>
            <a:r>
              <a:rPr sz="4400" spc="-1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weaknesses</a:t>
            </a:r>
            <a:endParaRPr sz="4400">
              <a:latin typeface="Calibri"/>
              <a:cs typeface="Calibri"/>
            </a:endParaRPr>
          </a:p>
          <a:p>
            <a:pPr marL="289560" indent="-283845">
              <a:lnSpc>
                <a:spcPct val="100000"/>
              </a:lnSpc>
              <a:buSzPct val="97727"/>
              <a:buChar char="•"/>
              <a:tabLst>
                <a:tab pos="289560" algn="l"/>
              </a:tabLst>
            </a:pPr>
            <a:r>
              <a:rPr sz="4400" dirty="0">
                <a:latin typeface="Calibri"/>
                <a:cs typeface="Calibri"/>
              </a:rPr>
              <a:t>Applies</a:t>
            </a:r>
            <a:r>
              <a:rPr sz="4400" spc="-10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to</a:t>
            </a:r>
            <a:r>
              <a:rPr sz="4400" spc="-1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both</a:t>
            </a:r>
            <a:r>
              <a:rPr sz="4400" spc="-114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Predictive</a:t>
            </a:r>
            <a:r>
              <a:rPr sz="4400" spc="-1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and</a:t>
            </a:r>
            <a:r>
              <a:rPr sz="4400" spc="-10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Generative</a:t>
            </a:r>
            <a:r>
              <a:rPr sz="4400" spc="-9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AI</a:t>
            </a:r>
            <a:endParaRPr sz="4400">
              <a:latin typeface="Calibri"/>
              <a:cs typeface="Calibri"/>
            </a:endParaRPr>
          </a:p>
          <a:p>
            <a:pPr marL="289560" indent="-283845">
              <a:lnSpc>
                <a:spcPct val="100000"/>
              </a:lnSpc>
              <a:spcBef>
                <a:spcPts val="5"/>
              </a:spcBef>
              <a:buSzPct val="97727"/>
              <a:buChar char="•"/>
              <a:tabLst>
                <a:tab pos="289560" algn="l"/>
              </a:tabLst>
            </a:pPr>
            <a:r>
              <a:rPr sz="4400" spc="-10" dirty="0">
                <a:latin typeface="Calibri"/>
                <a:cs typeface="Calibri"/>
              </a:rPr>
              <a:t>Involves</a:t>
            </a:r>
            <a:r>
              <a:rPr sz="4400" spc="-18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offensive</a:t>
            </a:r>
            <a:r>
              <a:rPr sz="4400" spc="-2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testing</a:t>
            </a:r>
            <a:r>
              <a:rPr sz="4400" spc="-18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strategies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Red</a:t>
            </a:r>
            <a:r>
              <a:rPr spc="-130" dirty="0"/>
              <a:t> </a:t>
            </a:r>
            <a:r>
              <a:rPr spc="-45" dirty="0"/>
              <a:t>Teaming</a:t>
            </a:r>
            <a:r>
              <a:rPr spc="-70" dirty="0"/>
              <a:t> </a:t>
            </a:r>
            <a:r>
              <a:rPr dirty="0"/>
              <a:t>–</a:t>
            </a:r>
            <a:r>
              <a:rPr spc="-130" dirty="0"/>
              <a:t> </a:t>
            </a:r>
            <a:r>
              <a:rPr spc="-1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74316"/>
            <a:ext cx="3926840" cy="4072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18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Define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Objectives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 marL="408940" lvl="1" indent="-167640">
              <a:lnSpc>
                <a:spcPts val="1835"/>
              </a:lnSpc>
              <a:buChar char="–"/>
              <a:tabLst>
                <a:tab pos="408940" algn="l"/>
              </a:tabLst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for?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Understand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</a:t>
            </a:r>
            <a:r>
              <a:rPr sz="1800" b="1" spc="-10" dirty="0">
                <a:latin typeface="Calibri"/>
                <a:cs typeface="Calibri"/>
              </a:rPr>
              <a:t> System</a:t>
            </a:r>
            <a:endParaRPr sz="1800">
              <a:latin typeface="Calibri"/>
              <a:cs typeface="Calibri"/>
            </a:endParaRPr>
          </a:p>
          <a:p>
            <a:pPr marL="408940" lvl="1" indent="-167640">
              <a:lnSpc>
                <a:spcPts val="1835"/>
              </a:lnSpc>
              <a:buChar char="–"/>
              <a:tabLst>
                <a:tab pos="408940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purpose,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Identify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Threats</a:t>
            </a:r>
            <a:endParaRPr sz="1800">
              <a:latin typeface="Calibri"/>
              <a:cs typeface="Calibri"/>
            </a:endParaRPr>
          </a:p>
          <a:p>
            <a:pPr marL="409575" lvl="1" indent="-168275">
              <a:lnSpc>
                <a:spcPts val="1835"/>
              </a:lnSpc>
              <a:buChar char="–"/>
              <a:tabLst>
                <a:tab pos="409575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Develop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Attack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Scenarios</a:t>
            </a:r>
            <a:endParaRPr sz="1800">
              <a:latin typeface="Calibri"/>
              <a:cs typeface="Calibri"/>
            </a:endParaRPr>
          </a:p>
          <a:p>
            <a:pPr marL="409575" lvl="1" indent="-168275">
              <a:lnSpc>
                <a:spcPts val="1835"/>
              </a:lnSpc>
              <a:buChar char="–"/>
              <a:tabLst>
                <a:tab pos="409575" algn="l"/>
              </a:tabLst>
            </a:pPr>
            <a:r>
              <a:rPr sz="1800" spc="-10" dirty="0">
                <a:latin typeface="Calibri"/>
                <a:cs typeface="Calibri"/>
              </a:rPr>
              <a:t>Simulate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attacker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behavior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Execute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  <a:p>
            <a:pPr marL="408940" lvl="1" indent="-167640">
              <a:lnSpc>
                <a:spcPts val="1835"/>
              </a:lnSpc>
              <a:buChar char="–"/>
              <a:tabLst>
                <a:tab pos="408940" algn="l"/>
              </a:tabLst>
            </a:pPr>
            <a:r>
              <a:rPr sz="1800" dirty="0">
                <a:latin typeface="Calibri"/>
                <a:cs typeface="Calibri"/>
              </a:rPr>
              <a:t>Manual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Assess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Risks</a:t>
            </a:r>
            <a:endParaRPr sz="1800">
              <a:latin typeface="Calibri"/>
              <a:cs typeface="Calibri"/>
            </a:endParaRPr>
          </a:p>
          <a:p>
            <a:pPr marL="408940" lvl="1" indent="-167640">
              <a:lnSpc>
                <a:spcPts val="1835"/>
              </a:lnSpc>
              <a:buChar char="–"/>
              <a:tabLst>
                <a:tab pos="408940" algn="l"/>
              </a:tabLst>
            </a:pPr>
            <a:r>
              <a:rPr sz="1800" spc="-10" dirty="0">
                <a:latin typeface="Calibri"/>
                <a:cs typeface="Calibri"/>
              </a:rPr>
              <a:t>Document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findings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vulnerabilities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Apply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Fixes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Controls</a:t>
            </a:r>
            <a:endParaRPr sz="1800">
              <a:latin typeface="Calibri"/>
              <a:cs typeface="Calibri"/>
            </a:endParaRPr>
          </a:p>
          <a:p>
            <a:pPr marL="408940" lvl="1" indent="-167640">
              <a:lnSpc>
                <a:spcPts val="1835"/>
              </a:lnSpc>
              <a:buChar char="–"/>
              <a:tabLst>
                <a:tab pos="408940" algn="l"/>
              </a:tabLst>
            </a:pPr>
            <a:r>
              <a:rPr sz="1800" dirty="0">
                <a:latin typeface="Calibri"/>
                <a:cs typeface="Calibri"/>
              </a:rPr>
              <a:t>Prioritize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mitigate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59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Validate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Fixes</a:t>
            </a:r>
            <a:endParaRPr sz="1800">
              <a:latin typeface="Calibri"/>
              <a:cs typeface="Calibri"/>
            </a:endParaRPr>
          </a:p>
          <a:p>
            <a:pPr marL="409575" lvl="1" indent="-168275">
              <a:lnSpc>
                <a:spcPts val="1835"/>
              </a:lnSpc>
              <a:buChar char="–"/>
              <a:tabLst>
                <a:tab pos="409575" algn="l"/>
              </a:tabLst>
            </a:pPr>
            <a:r>
              <a:rPr sz="1800" spc="-10" dirty="0">
                <a:latin typeface="Calibri"/>
                <a:cs typeface="Calibri"/>
              </a:rPr>
              <a:t>Retest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confirm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Threats</a:t>
            </a:r>
            <a:r>
              <a:rPr spc="-125" dirty="0"/>
              <a:t> </a:t>
            </a:r>
            <a:r>
              <a:rPr dirty="0"/>
              <a:t>to</a:t>
            </a:r>
            <a:r>
              <a:rPr spc="-135" dirty="0"/>
              <a:t> </a:t>
            </a:r>
            <a:r>
              <a:rPr spc="-100" dirty="0"/>
              <a:t>Test</a:t>
            </a:r>
            <a:r>
              <a:rPr spc="-145" dirty="0"/>
              <a:t> </a:t>
            </a:r>
            <a:r>
              <a:rPr spc="-2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3961765" cy="4117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latin typeface="Calibri"/>
                <a:cs typeface="Calibri"/>
              </a:rPr>
              <a:t>Predictive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AI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Threats: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Evasion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Theft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Poisoning</a:t>
            </a:r>
            <a:endParaRPr sz="2800">
              <a:latin typeface="Calibri"/>
              <a:cs typeface="Calibri"/>
            </a:endParaRPr>
          </a:p>
          <a:p>
            <a:pPr marL="94615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alibri"/>
                <a:cs typeface="Calibri"/>
              </a:rPr>
              <a:t>Generative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AI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Threats: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Prompt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Injection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Theft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Insecure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Tools</a:t>
            </a:r>
            <a:r>
              <a:rPr spc="-100" dirty="0"/>
              <a:t> </a:t>
            </a:r>
            <a:r>
              <a:rPr dirty="0"/>
              <a:t>for</a:t>
            </a:r>
            <a:r>
              <a:rPr spc="-160" dirty="0"/>
              <a:t> </a:t>
            </a:r>
            <a:r>
              <a:rPr dirty="0"/>
              <a:t>Red</a:t>
            </a:r>
            <a:r>
              <a:rPr spc="-145" dirty="0"/>
              <a:t> </a:t>
            </a:r>
            <a:r>
              <a:rPr spc="-50" dirty="0"/>
              <a:t>Teaming</a:t>
            </a:r>
            <a:r>
              <a:rPr spc="-120" dirty="0"/>
              <a:t> </a:t>
            </a:r>
            <a:r>
              <a:rPr dirty="0"/>
              <a:t>AI</a:t>
            </a:r>
            <a:r>
              <a:rPr spc="-140" dirty="0"/>
              <a:t> </a:t>
            </a:r>
            <a:r>
              <a:rPr spc="-1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376" y="2253721"/>
            <a:ext cx="9069660" cy="366050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294E-E6F0-798A-D713-CBC40254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62E1EC-6F7D-DE36-025D-44E05F3F5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5. AI Privacy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C39E7A4-4209-9238-77C6-2777F791ED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8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D24C-FB50-1AFC-F9D4-522FD095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6839D1-4943-2FDA-46B6-088C5A6058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3995928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2.Why AI need security???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05460C8-AA5C-F6C3-DB6C-F86FD76788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4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21799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spc="-30" dirty="0"/>
              <a:t> </a:t>
            </a:r>
            <a:r>
              <a:rPr spc="-10" dirty="0"/>
              <a:t>Privacy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Two</a:t>
            </a:r>
            <a:r>
              <a:rPr spc="-120" dirty="0"/>
              <a:t> </a:t>
            </a:r>
            <a:r>
              <a:rPr dirty="0"/>
              <a:t>Key</a:t>
            </a:r>
            <a:r>
              <a:rPr spc="-105" dirty="0"/>
              <a:t> </a:t>
            </a:r>
            <a:r>
              <a:rPr spc="-20" dirty="0"/>
              <a:t>Areas</a:t>
            </a: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Privacy-</a:t>
            </a:r>
            <a:r>
              <a:rPr b="1" dirty="0">
                <a:latin typeface="Calibri"/>
                <a:cs typeface="Calibri"/>
              </a:rPr>
              <a:t>Related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Security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Threats</a:t>
            </a:r>
          </a:p>
          <a:p>
            <a:pPr marL="240029" indent="-227329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Protect</a:t>
            </a:r>
            <a:r>
              <a:rPr spc="-100" dirty="0"/>
              <a:t> </a:t>
            </a:r>
            <a:r>
              <a:rPr dirty="0"/>
              <a:t>personal</a:t>
            </a:r>
            <a:r>
              <a:rPr spc="-8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(train/test,</a:t>
            </a:r>
            <a:r>
              <a:rPr spc="-90" dirty="0"/>
              <a:t> </a:t>
            </a:r>
            <a:r>
              <a:rPr dirty="0"/>
              <a:t>input,</a:t>
            </a:r>
            <a:r>
              <a:rPr spc="-70" dirty="0"/>
              <a:t> </a:t>
            </a:r>
            <a:r>
              <a:rPr spc="-10" dirty="0"/>
              <a:t>output)</a:t>
            </a: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Apply</a:t>
            </a:r>
            <a:r>
              <a:rPr spc="-45" dirty="0"/>
              <a:t> </a:t>
            </a:r>
            <a:r>
              <a:rPr spc="-10" dirty="0"/>
              <a:t>conventional</a:t>
            </a:r>
            <a:r>
              <a:rPr spc="-45" dirty="0"/>
              <a:t> </a:t>
            </a:r>
            <a:r>
              <a:rPr dirty="0"/>
              <a:t>security</a:t>
            </a:r>
            <a:r>
              <a:rPr spc="-45" dirty="0"/>
              <a:t> </a:t>
            </a:r>
            <a:r>
              <a:rPr dirty="0"/>
              <a:t>+</a:t>
            </a:r>
            <a:r>
              <a:rPr spc="-30" dirty="0"/>
              <a:t> </a:t>
            </a:r>
            <a:r>
              <a:rPr spc="-10" dirty="0"/>
              <a:t>AI-</a:t>
            </a:r>
            <a:r>
              <a:rPr dirty="0"/>
              <a:t>specific</a:t>
            </a:r>
            <a:r>
              <a:rPr spc="-55" dirty="0"/>
              <a:t> </a:t>
            </a:r>
            <a:r>
              <a:rPr spc="-10" dirty="0"/>
              <a:t>controls</a:t>
            </a: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Minimize</a:t>
            </a:r>
            <a:r>
              <a:rPr spc="-114" dirty="0"/>
              <a:t> </a:t>
            </a:r>
            <a:r>
              <a:rPr dirty="0"/>
              <a:t>personal</a:t>
            </a:r>
            <a:r>
              <a:rPr spc="-125" dirty="0"/>
              <a:t> </a:t>
            </a:r>
            <a:r>
              <a:rPr spc="-20" dirty="0"/>
              <a:t>data</a:t>
            </a:r>
          </a:p>
          <a:p>
            <a:pPr marL="240029" indent="-227329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Ensure</a:t>
            </a:r>
            <a:r>
              <a:rPr spc="-70" dirty="0"/>
              <a:t> </a:t>
            </a:r>
            <a:r>
              <a:rPr dirty="0"/>
              <a:t>model</a:t>
            </a:r>
            <a:r>
              <a:rPr spc="-70" dirty="0"/>
              <a:t> </a:t>
            </a:r>
            <a:r>
              <a:rPr dirty="0"/>
              <a:t>behavior</a:t>
            </a:r>
            <a:r>
              <a:rPr spc="-85" dirty="0"/>
              <a:t> </a:t>
            </a:r>
            <a:r>
              <a:rPr dirty="0"/>
              <a:t>doesn’t</a:t>
            </a:r>
            <a:r>
              <a:rPr spc="-60" dirty="0"/>
              <a:t> </a:t>
            </a:r>
            <a:r>
              <a:rPr dirty="0"/>
              <a:t>hurt</a:t>
            </a:r>
            <a:r>
              <a:rPr spc="-45" dirty="0"/>
              <a:t> </a:t>
            </a:r>
            <a:r>
              <a:rPr dirty="0"/>
              <a:t>individual</a:t>
            </a:r>
            <a:r>
              <a:rPr spc="-65" dirty="0"/>
              <a:t> </a:t>
            </a:r>
            <a:r>
              <a:rPr spc="-10" dirty="0"/>
              <a:t>privacy</a:t>
            </a:r>
          </a:p>
          <a:p>
            <a:pPr marL="323215" indent="-31051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23215" algn="l"/>
              </a:tabLst>
            </a:pPr>
            <a:r>
              <a:rPr b="1" dirty="0">
                <a:latin typeface="Calibri"/>
                <a:cs typeface="Calibri"/>
              </a:rPr>
              <a:t>2.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Privacy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Rights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&amp;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Regulations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(e.g.,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GDPR)</a:t>
            </a: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Rights:</a:t>
            </a:r>
            <a:r>
              <a:rPr spc="-95" dirty="0"/>
              <a:t> </a:t>
            </a:r>
            <a:r>
              <a:rPr dirty="0"/>
              <a:t>consent,</a:t>
            </a:r>
            <a:r>
              <a:rPr spc="-75" dirty="0"/>
              <a:t> </a:t>
            </a:r>
            <a:r>
              <a:rPr dirty="0"/>
              <a:t>access,</a:t>
            </a:r>
            <a:r>
              <a:rPr spc="-70" dirty="0"/>
              <a:t> </a:t>
            </a:r>
            <a:r>
              <a:rPr dirty="0"/>
              <a:t>erasure,</a:t>
            </a:r>
            <a:r>
              <a:rPr spc="-95" dirty="0"/>
              <a:t> </a:t>
            </a:r>
            <a:r>
              <a:rPr spc="-10" dirty="0"/>
              <a:t>transparency</a:t>
            </a:r>
          </a:p>
          <a:p>
            <a:pPr marL="240029" indent="-22732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Principles:</a:t>
            </a:r>
            <a:r>
              <a:rPr spc="-65" dirty="0"/>
              <a:t> </a:t>
            </a:r>
            <a:r>
              <a:rPr dirty="0"/>
              <a:t>purpose</a:t>
            </a:r>
            <a:r>
              <a:rPr spc="-80" dirty="0"/>
              <a:t> </a:t>
            </a:r>
            <a:r>
              <a:rPr dirty="0"/>
              <a:t>limitation,</a:t>
            </a:r>
            <a:r>
              <a:rPr spc="-105" dirty="0"/>
              <a:t> </a:t>
            </a:r>
            <a:r>
              <a:rPr dirty="0"/>
              <a:t>fairness,</a:t>
            </a:r>
            <a:r>
              <a:rPr spc="-12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minimization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Use</a:t>
            </a:r>
            <a:r>
              <a:rPr spc="-125" dirty="0"/>
              <a:t> </a:t>
            </a:r>
            <a:r>
              <a:rPr spc="-10" dirty="0"/>
              <a:t>Limitation</a:t>
            </a:r>
            <a:r>
              <a:rPr spc="-60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dirty="0"/>
              <a:t>Purpose</a:t>
            </a:r>
            <a:r>
              <a:rPr spc="-105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7289165" cy="3355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anonymized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analytics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Always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lawful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Communicate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purpose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204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Techniques: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40"/>
              </a:lnSpc>
            </a:pPr>
            <a:r>
              <a:rPr sz="2800" dirty="0">
                <a:latin typeface="Segoe UI Symbol"/>
                <a:cs typeface="Segoe UI Symbol"/>
              </a:rPr>
              <a:t>✅</a:t>
            </a:r>
            <a:r>
              <a:rPr sz="2800" spc="-175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enclaves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Segoe UI Symbol"/>
                <a:cs typeface="Segoe UI Symbol"/>
              </a:rPr>
              <a:t>✅</a:t>
            </a:r>
            <a:r>
              <a:rPr sz="2800" spc="-195" dirty="0">
                <a:latin typeface="Segoe UI Symbol"/>
                <a:cs typeface="Segoe UI Symbol"/>
              </a:rPr>
              <a:t> </a:t>
            </a:r>
            <a:r>
              <a:rPr sz="2800" spc="-10" dirty="0">
                <a:latin typeface="Calibri"/>
                <a:cs typeface="Calibri"/>
              </a:rPr>
              <a:t>Federated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Fairness</a:t>
            </a:r>
            <a:r>
              <a:rPr spc="-8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spc="-25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8263890" cy="2072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Avoid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unfair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race,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gender,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age)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Indirect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discrimination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spc="-50" dirty="0">
                <a:latin typeface="Calibri"/>
                <a:cs typeface="Calibri"/>
              </a:rPr>
              <a:t>Trade-</a:t>
            </a:r>
            <a:r>
              <a:rPr sz="2800" dirty="0">
                <a:latin typeface="Calibri"/>
                <a:cs typeface="Calibri"/>
              </a:rPr>
              <a:t>off: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increase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Tip: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Audit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regularly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65" dirty="0"/>
              <a:t> </a:t>
            </a:r>
            <a:r>
              <a:rPr spc="-10" dirty="0"/>
              <a:t>Minimization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10" dirty="0"/>
              <a:t>Storage</a:t>
            </a:r>
            <a:r>
              <a:rPr spc="-155" dirty="0"/>
              <a:t> </a:t>
            </a:r>
            <a:r>
              <a:rPr spc="-10" dirty="0"/>
              <a:t>Limitation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737485"/>
            <a:ext cx="9143365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9079">
              <a:lnSpc>
                <a:spcPct val="100000"/>
              </a:lnSpc>
              <a:spcBef>
                <a:spcPts val="105"/>
              </a:spcBef>
              <a:buSzPct val="97500"/>
              <a:buChar char="•"/>
              <a:tabLst>
                <a:tab pos="265430" algn="l"/>
              </a:tabLst>
            </a:pPr>
            <a:r>
              <a:rPr sz="4000" dirty="0">
                <a:latin typeface="Calibri"/>
                <a:cs typeface="Calibri"/>
              </a:rPr>
              <a:t>Collect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only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you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need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buSzPct val="97500"/>
              <a:buChar char="•"/>
              <a:tabLst>
                <a:tab pos="264795" algn="l"/>
              </a:tabLst>
            </a:pPr>
            <a:r>
              <a:rPr sz="4000" spc="-10" dirty="0">
                <a:latin typeface="Calibri"/>
                <a:cs typeface="Calibri"/>
              </a:rPr>
              <a:t>Anonymize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/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aggregate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when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possible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Set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expiration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old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264795" indent="-259079">
              <a:lnSpc>
                <a:spcPct val="100000"/>
              </a:lnSpc>
              <a:buSzPct val="97500"/>
              <a:buChar char="•"/>
              <a:tabLst>
                <a:tab pos="264795" algn="l"/>
              </a:tabLst>
            </a:pPr>
            <a:r>
              <a:rPr sz="4000" dirty="0">
                <a:latin typeface="Calibri"/>
                <a:cs typeface="Calibri"/>
              </a:rPr>
              <a:t>Restrict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access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necessary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personnel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only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Transparency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7092950" cy="32245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Explain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Clarify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decision-</a:t>
            </a:r>
            <a:r>
              <a:rPr sz="2800" dirty="0">
                <a:latin typeface="Calibri"/>
                <a:cs typeface="Calibri"/>
              </a:rPr>
              <a:t>making</a:t>
            </a:r>
            <a:r>
              <a:rPr sz="2800" spc="-10" dirty="0">
                <a:latin typeface="Calibri"/>
                <a:cs typeface="Calibri"/>
              </a:rPr>
              <a:t> logic</a:t>
            </a:r>
            <a:endParaRPr sz="2800">
              <a:latin typeface="Calibri"/>
              <a:cs typeface="Calibri"/>
            </a:endParaRPr>
          </a:p>
          <a:p>
            <a:pPr marL="240029" marR="2998470" indent="-227329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GDPR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Article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22: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can 	</a:t>
            </a:r>
            <a:r>
              <a:rPr sz="2800" dirty="0">
                <a:latin typeface="Calibri"/>
                <a:cs typeface="Calibri"/>
              </a:rPr>
              <a:t>Request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review 	</a:t>
            </a:r>
            <a:r>
              <a:rPr sz="2800" dirty="0">
                <a:latin typeface="Calibri"/>
                <a:cs typeface="Calibri"/>
              </a:rPr>
              <a:t>Contest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970"/>
              </a:lnSpc>
            </a:pPr>
            <a:r>
              <a:rPr sz="2800" dirty="0">
                <a:latin typeface="Calibri"/>
                <a:cs typeface="Calibri"/>
              </a:rPr>
              <a:t>Get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explanation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Tip: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Keep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Privacy</a:t>
            </a:r>
            <a:r>
              <a:rPr spc="-185" dirty="0"/>
              <a:t> </a:t>
            </a:r>
            <a:r>
              <a:rPr dirty="0"/>
              <a:t>Rights</a:t>
            </a:r>
            <a:r>
              <a:rPr spc="-165" dirty="0"/>
              <a:t> </a:t>
            </a:r>
            <a:r>
              <a:rPr spc="-10" dirty="0"/>
              <a:t>(GDPR)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7628255" cy="28873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39395" marR="401066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to: 	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	</a:t>
            </a:r>
            <a:r>
              <a:rPr sz="2800" dirty="0">
                <a:latin typeface="Calibri"/>
                <a:cs typeface="Calibri"/>
              </a:rPr>
              <a:t>Delete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	</a:t>
            </a:r>
            <a:r>
              <a:rPr sz="2800" dirty="0">
                <a:latin typeface="Calibri"/>
                <a:cs typeface="Calibri"/>
              </a:rPr>
              <a:t>Correct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855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usage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Request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portability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Build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respect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enable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rights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75" dirty="0"/>
              <a:t> </a:t>
            </a:r>
            <a:r>
              <a:rPr spc="-1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80361"/>
            <a:ext cx="94367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9880">
              <a:lnSpc>
                <a:spcPct val="100000"/>
              </a:lnSpc>
              <a:spcBef>
                <a:spcPts val="100"/>
              </a:spcBef>
              <a:buSzPct val="97916"/>
              <a:buChar char="•"/>
              <a:tabLst>
                <a:tab pos="313690" algn="l"/>
              </a:tabLst>
            </a:pPr>
            <a:r>
              <a:rPr sz="4800" spc="-25" dirty="0">
                <a:latin typeface="Calibri"/>
                <a:cs typeface="Calibri"/>
              </a:rPr>
              <a:t>Wrong</a:t>
            </a:r>
            <a:r>
              <a:rPr sz="4800" spc="-14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data</a:t>
            </a:r>
            <a:r>
              <a:rPr sz="4800" spc="-14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leads</a:t>
            </a:r>
            <a:r>
              <a:rPr sz="4800" spc="-14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to</a:t>
            </a:r>
            <a:r>
              <a:rPr sz="4800" spc="-114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wrong</a:t>
            </a:r>
            <a:r>
              <a:rPr sz="4800" spc="-14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decisions</a:t>
            </a:r>
            <a:endParaRPr sz="4800">
              <a:latin typeface="Calibri"/>
              <a:cs typeface="Calibri"/>
            </a:endParaRPr>
          </a:p>
          <a:p>
            <a:pPr marL="149225" marR="1847850" indent="-145415">
              <a:lnSpc>
                <a:spcPct val="100000"/>
              </a:lnSpc>
              <a:spcBef>
                <a:spcPts val="5"/>
              </a:spcBef>
              <a:buSzPct val="97916"/>
              <a:buChar char="•"/>
              <a:tabLst>
                <a:tab pos="149225" algn="l"/>
                <a:tab pos="313690" algn="l"/>
                <a:tab pos="3661410" algn="l"/>
              </a:tabLst>
            </a:pPr>
            <a:r>
              <a:rPr sz="4800" spc="-35" dirty="0">
                <a:latin typeface="Calibri"/>
                <a:cs typeface="Calibri"/>
              </a:rPr>
              <a:t>	Validate</a:t>
            </a:r>
            <a:r>
              <a:rPr sz="4800" spc="-17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and</a:t>
            </a:r>
            <a:r>
              <a:rPr sz="4800" spc="-15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update</a:t>
            </a:r>
            <a:r>
              <a:rPr sz="4800" spc="-17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regularly </a:t>
            </a:r>
            <a:r>
              <a:rPr sz="4800" dirty="0">
                <a:latin typeface="Calibri"/>
                <a:cs typeface="Calibri"/>
              </a:rPr>
              <a:t>“Garbage</a:t>
            </a:r>
            <a:r>
              <a:rPr sz="4800" spc="-6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in</a:t>
            </a:r>
            <a:r>
              <a:rPr sz="4800" spc="-90" dirty="0">
                <a:latin typeface="Calibri"/>
                <a:cs typeface="Calibri"/>
              </a:rPr>
              <a:t> </a:t>
            </a:r>
            <a:r>
              <a:rPr sz="4800" spc="-50" dirty="0">
                <a:latin typeface="Calibri"/>
                <a:cs typeface="Calibri"/>
              </a:rPr>
              <a:t>=</a:t>
            </a:r>
            <a:r>
              <a:rPr sz="4800" dirty="0">
                <a:latin typeface="Calibri"/>
                <a:cs typeface="Calibri"/>
              </a:rPr>
              <a:t>	Garbage</a:t>
            </a:r>
            <a:r>
              <a:rPr sz="4800" spc="-5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out”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8624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6416675" cy="25031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39395" marR="4692015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be: 	</a:t>
            </a:r>
            <a:r>
              <a:rPr sz="2800" spc="-10" dirty="0">
                <a:latin typeface="Calibri"/>
                <a:cs typeface="Calibri"/>
              </a:rPr>
              <a:t>Informed 	Specific 	Auditable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ts val="3025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Withdrawable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anytime</a:t>
            </a:r>
            <a:endParaRPr sz="28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321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withdrawn: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retrain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1353"/>
            <a:ext cx="48437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Model</a:t>
            </a:r>
            <a:r>
              <a:rPr spc="-225" dirty="0"/>
              <a:t> </a:t>
            </a:r>
            <a:r>
              <a:rPr spc="-35" dirty="0"/>
              <a:t>Privacy</a:t>
            </a:r>
            <a:r>
              <a:rPr spc="-215" dirty="0"/>
              <a:t> </a:t>
            </a:r>
            <a:r>
              <a:rPr spc="-3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8461375" cy="36055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Attack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Model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Inversion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Membership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Inference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someone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Unintended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Memorization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leaks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Differential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Federated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GDPR</a:t>
            </a:r>
            <a:r>
              <a:rPr spc="-3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026525" cy="326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10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General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Protection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Regulation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20" dirty="0">
                <a:latin typeface="Calibri"/>
                <a:cs typeface="Calibri"/>
              </a:rPr>
              <a:t>Effective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May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25,</a:t>
            </a:r>
            <a:r>
              <a:rPr sz="2800" b="1" spc="-20" dirty="0">
                <a:latin typeface="Calibri"/>
                <a:cs typeface="Calibri"/>
              </a:rPr>
              <a:t> 2018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Applies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EU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companies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citizens'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Protects: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Names,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emails,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IPs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(health,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religion,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4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90" dirty="0"/>
              <a:t> </a:t>
            </a:r>
            <a:r>
              <a:rPr dirty="0"/>
              <a:t>AI</a:t>
            </a:r>
            <a:r>
              <a:rPr spc="-120" dirty="0"/>
              <a:t> </a:t>
            </a:r>
            <a:r>
              <a:rPr dirty="0"/>
              <a:t>needs</a:t>
            </a:r>
            <a:r>
              <a:rPr spc="-65" dirty="0"/>
              <a:t> </a:t>
            </a:r>
            <a:r>
              <a:rPr spc="-10" dirty="0"/>
              <a:t>Security?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37741"/>
            <a:ext cx="10236835" cy="42354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1300" marR="324485" indent="-228600">
              <a:lnSpc>
                <a:spcPct val="70000"/>
              </a:lnSpc>
              <a:spcBef>
                <a:spcPts val="1025"/>
              </a:spcBef>
              <a:buChar char="•"/>
              <a:tabLst>
                <a:tab pos="241300" algn="l"/>
                <a:tab pos="314325" algn="l"/>
              </a:tabLst>
            </a:pPr>
            <a:r>
              <a:rPr sz="2600" dirty="0">
                <a:latin typeface="Arial MT"/>
                <a:cs typeface="Arial MT"/>
              </a:rPr>
              <a:t>	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increasing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adoption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across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various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industries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brings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significant </a:t>
            </a:r>
            <a:r>
              <a:rPr sz="2600" dirty="0">
                <a:latin typeface="Calibri"/>
                <a:cs typeface="Calibri"/>
              </a:rPr>
              <a:t>benefits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introduces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new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security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challenges.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AI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models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are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vulnerable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various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attacks: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Adversarial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inputs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Maliciously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crafted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trick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wrong decisions.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sz="2600" i="1" dirty="0">
                <a:latin typeface="Calibri"/>
                <a:cs typeface="Calibri"/>
              </a:rPr>
              <a:t>(e.g.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slightly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modified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image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misclassified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by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vision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model)</a:t>
            </a:r>
            <a:endParaRPr sz="2600">
              <a:latin typeface="Calibri"/>
              <a:cs typeface="Calibri"/>
            </a:endParaRPr>
          </a:p>
          <a:p>
            <a:pPr marL="241300" marR="998855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Model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poisoning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Attackers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manipulate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training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embed backdoors.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Model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extraction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spc="-30" dirty="0">
                <a:latin typeface="Calibri"/>
                <a:cs typeface="Calibri"/>
              </a:rPr>
              <a:t>Attackers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steal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proprietary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APIs.</a:t>
            </a:r>
            <a:endParaRPr sz="2600">
              <a:latin typeface="Calibri"/>
              <a:cs typeface="Calibri"/>
            </a:endParaRPr>
          </a:p>
          <a:p>
            <a:pPr marL="241300" marR="47244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Model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inversion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Attackers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recover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sensitive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training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model.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risk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affect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confidentiality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integrity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availability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GDPR</a:t>
            </a:r>
            <a:r>
              <a:rPr spc="-3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Principales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8194" y="2627248"/>
          <a:ext cx="8306434" cy="278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Principle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Means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Lawfulness,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Fairness,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Transparency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Collect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legally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explain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Limitation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reason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Minimization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Collect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what’s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needed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correct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Limitation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longer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needed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Integrity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Confidentiality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leaks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Accountability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ts val="215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Prove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compliance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GDPR</a:t>
            </a:r>
            <a:r>
              <a:rPr spc="-80" dirty="0"/>
              <a:t> </a:t>
            </a:r>
            <a:r>
              <a:rPr dirty="0"/>
              <a:t>–User</a:t>
            </a:r>
            <a:r>
              <a:rPr spc="-80" dirty="0"/>
              <a:t> </a:t>
            </a:r>
            <a:r>
              <a:rPr spc="-10" dirty="0"/>
              <a:t>Rights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8194" y="2810129"/>
          <a:ext cx="7418705" cy="242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800" spc="-9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14960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🧹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Erasure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deletion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325" dirty="0">
                          <a:latin typeface="Segoe UI Symbol"/>
                          <a:cs typeface="Segoe UI Symbol"/>
                        </a:rPr>
                        <a:t>✏️</a:t>
                      </a:r>
                      <a:r>
                        <a:rPr sz="1800" spc="-75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Correction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Fix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wrong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-225" dirty="0">
                          <a:latin typeface="Segoe UI Symbol"/>
                          <a:cs typeface="Segoe UI Symbol"/>
                        </a:rPr>
                        <a:t>🙅♂️</a:t>
                      </a:r>
                      <a:r>
                        <a:rPr sz="1800" spc="-55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📤</a:t>
                      </a:r>
                      <a:r>
                        <a:rPr sz="1800" spc="-9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Portability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Transfer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75"/>
                        </a:spcBef>
                        <a:tabLst>
                          <a:tab pos="314960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🧹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No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Automated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Decisions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341120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426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95"/>
              </a:spcBef>
            </a:pPr>
            <a:r>
              <a:rPr dirty="0"/>
              <a:t>Legal</a:t>
            </a:r>
            <a:r>
              <a:rPr spc="-170" dirty="0"/>
              <a:t> </a:t>
            </a:r>
            <a:r>
              <a:rPr dirty="0"/>
              <a:t>Grounds</a:t>
            </a:r>
            <a:r>
              <a:rPr spc="-140" dirty="0"/>
              <a:t> </a:t>
            </a:r>
            <a:r>
              <a:rPr dirty="0"/>
              <a:t>for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5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10" dirty="0"/>
              <a:t>(GDPR)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5051"/>
            <a:ext cx="5054600" cy="41243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0" dirty="0">
                <a:latin typeface="Calibri"/>
                <a:cs typeface="Calibri"/>
              </a:rPr>
              <a:t>You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lawful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basis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Segoe UI Symbol"/>
                <a:cs typeface="Segoe UI Symbol"/>
              </a:rPr>
              <a:t>✅</a:t>
            </a:r>
            <a:r>
              <a:rPr sz="2800" spc="-145" dirty="0">
                <a:latin typeface="Segoe UI Symbol"/>
                <a:cs typeface="Segoe UI Symbol"/>
              </a:rPr>
              <a:t> </a:t>
            </a:r>
            <a:r>
              <a:rPr sz="2800" spc="-10" dirty="0">
                <a:latin typeface="Calibri"/>
                <a:cs typeface="Calibri"/>
              </a:rPr>
              <a:t>Consent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  <a:tab pos="682625" algn="l"/>
              </a:tabLst>
            </a:pPr>
            <a:r>
              <a:rPr sz="2800" spc="-50" dirty="0">
                <a:latin typeface="Calibri"/>
                <a:cs typeface="Calibri"/>
              </a:rPr>
              <a:t>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Contract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95" dirty="0">
                <a:latin typeface="Segoe UI Symbol"/>
                <a:cs typeface="Segoe UI Symbol"/>
              </a:rPr>
              <a:t>⚖️</a:t>
            </a:r>
            <a:r>
              <a:rPr sz="2800" spc="-140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Calibri"/>
                <a:cs typeface="Calibri"/>
              </a:rPr>
              <a:t>Legal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obligation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95" dirty="0">
                <a:latin typeface="Segoe UI Symbol"/>
                <a:cs typeface="Segoe UI Symbol"/>
              </a:rPr>
              <a:t>❤️</a:t>
            </a:r>
            <a:r>
              <a:rPr sz="2800" spc="-135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Calibri"/>
                <a:cs typeface="Calibri"/>
              </a:rPr>
              <a:t>Vital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interests</a:t>
            </a:r>
            <a:endParaRPr sz="2800">
              <a:latin typeface="Calibri"/>
              <a:cs typeface="Calibri"/>
            </a:endParaRPr>
          </a:p>
          <a:p>
            <a:pPr marL="338455" indent="-32575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38455" algn="l"/>
              </a:tabLst>
            </a:pPr>
            <a:r>
              <a:rPr sz="2800" dirty="0">
                <a:latin typeface="Calibri"/>
                <a:cs typeface="Calibri"/>
              </a:rPr>
              <a:t>🧹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task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  <a:tab pos="682625" algn="l"/>
              </a:tabLst>
            </a:pPr>
            <a:r>
              <a:rPr sz="2800" spc="-50" dirty="0">
                <a:latin typeface="Calibri"/>
                <a:cs typeface="Calibri"/>
              </a:rPr>
              <a:t>🧹</a:t>
            </a:r>
            <a:r>
              <a:rPr sz="2800" dirty="0">
                <a:latin typeface="Calibri"/>
                <a:cs typeface="Calibri"/>
              </a:rPr>
              <a:t>	Legitimate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interest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Segoe UI Symbol"/>
                <a:cs typeface="Segoe UI Symbol"/>
              </a:rPr>
              <a:t>📌</a:t>
            </a:r>
            <a:r>
              <a:rPr sz="2800" spc="-165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Calibri"/>
                <a:cs typeface="Calibri"/>
              </a:rPr>
              <a:t>Must </a:t>
            </a:r>
            <a:r>
              <a:rPr sz="2800" b="1" dirty="0">
                <a:latin typeface="Calibri"/>
                <a:cs typeface="Calibri"/>
              </a:rPr>
              <a:t>balance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rights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214" y="2489657"/>
            <a:ext cx="24187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Thanks!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7895" y="3511296"/>
            <a:ext cx="6236208" cy="2901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72DE-2415-4E6F-320D-2A1E365A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1EB26D-DED2-2477-9AAC-9606FC687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</a:t>
            </a:r>
            <a:r>
              <a:rPr lang="en-US" dirty="0"/>
              <a:t> Threat</a:t>
            </a:r>
            <a:r>
              <a:rPr lang="en-US" spc="-140" dirty="0"/>
              <a:t> </a:t>
            </a:r>
            <a:r>
              <a:rPr lang="en-US" dirty="0"/>
              <a:t>modeling</a:t>
            </a:r>
            <a:r>
              <a:rPr lang="en-US" spc="-140" dirty="0"/>
              <a:t> </a:t>
            </a:r>
            <a:r>
              <a:rPr lang="en-US" dirty="0"/>
              <a:t>for</a:t>
            </a:r>
            <a:r>
              <a:rPr lang="en-US" spc="-195" dirty="0"/>
              <a:t> </a:t>
            </a:r>
            <a:r>
              <a:rPr lang="en-US" spc="-25" dirty="0"/>
              <a:t>AI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7BE3933-3AA0-3B79-A9CA-086605D8EA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6743"/>
            <a:ext cx="50609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spc="-140" dirty="0"/>
              <a:t> </a:t>
            </a:r>
            <a:r>
              <a:rPr dirty="0"/>
              <a:t>modeling</a:t>
            </a:r>
            <a:r>
              <a:rPr spc="-140" dirty="0"/>
              <a:t> </a:t>
            </a:r>
            <a:r>
              <a:rPr dirty="0"/>
              <a:t>for</a:t>
            </a:r>
            <a:r>
              <a:rPr spc="-195" dirty="0"/>
              <a:t> </a:t>
            </a:r>
            <a:r>
              <a:rPr spc="-25" dirty="0"/>
              <a:t>AI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352800"/>
            <a:ext cx="170687" cy="15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967479"/>
            <a:ext cx="152400" cy="1219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182370"/>
            <a:ext cx="9136380" cy="332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38879" indent="514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Threat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identify, </a:t>
            </a:r>
            <a:r>
              <a:rPr sz="1800" spc="-20" dirty="0">
                <a:latin typeface="Calibri"/>
                <a:cs typeface="Calibri"/>
              </a:rPr>
              <a:t>quantify,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proactively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vulnerabilities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throughout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AI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lifecycle.</a:t>
            </a:r>
            <a:endParaRPr sz="1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415"/>
              </a:spcBef>
            </a:pPr>
            <a:r>
              <a:rPr sz="2600" dirty="0">
                <a:latin typeface="Calibri"/>
                <a:cs typeface="Calibri"/>
              </a:rPr>
              <a:t>Key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Steps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Threat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Modeling:</a:t>
            </a:r>
            <a:endParaRPr sz="2600">
              <a:latin typeface="Calibri"/>
              <a:cs typeface="Calibri"/>
            </a:endParaRPr>
          </a:p>
          <a:p>
            <a:pPr marL="279400" marR="240029">
              <a:lnSpc>
                <a:spcPct val="72300"/>
              </a:lnSpc>
              <a:spcBef>
                <a:spcPts val="2205"/>
              </a:spcBef>
            </a:pPr>
            <a:r>
              <a:rPr sz="2600" b="1" dirty="0">
                <a:latin typeface="Calibri"/>
                <a:cs typeface="Calibri"/>
              </a:rPr>
              <a:t>Identify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Assets:</a:t>
            </a:r>
            <a:r>
              <a:rPr sz="2600" b="1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Determine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valuable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components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data, </a:t>
            </a:r>
            <a:r>
              <a:rPr sz="2600" dirty="0">
                <a:latin typeface="Calibri"/>
                <a:cs typeface="Calibri"/>
              </a:rPr>
              <a:t>models,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infrastructure.</a:t>
            </a:r>
            <a:endParaRPr sz="2600">
              <a:latin typeface="Calibri"/>
              <a:cs typeface="Calibri"/>
            </a:endParaRPr>
          </a:p>
          <a:p>
            <a:pPr marL="260350">
              <a:lnSpc>
                <a:spcPts val="2100"/>
              </a:lnSpc>
              <a:tabLst>
                <a:tab pos="2806065" algn="l"/>
              </a:tabLst>
            </a:pPr>
            <a:r>
              <a:rPr sz="2600" b="1" dirty="0">
                <a:latin typeface="Calibri"/>
                <a:cs typeface="Calibri"/>
              </a:rPr>
              <a:t>Identify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Threats: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3900" spc="-15" baseline="2136" dirty="0">
                <a:latin typeface="Calibri"/>
                <a:cs typeface="Calibri"/>
              </a:rPr>
              <a:t>Enumerate</a:t>
            </a:r>
            <a:r>
              <a:rPr sz="3900" spc="-150" baseline="2136" dirty="0">
                <a:latin typeface="Calibri"/>
                <a:cs typeface="Calibri"/>
              </a:rPr>
              <a:t> </a:t>
            </a:r>
            <a:r>
              <a:rPr sz="3900" baseline="2136" dirty="0">
                <a:latin typeface="Calibri"/>
                <a:cs typeface="Calibri"/>
              </a:rPr>
              <a:t>potential</a:t>
            </a:r>
            <a:r>
              <a:rPr sz="3900" spc="-165" baseline="2136" dirty="0">
                <a:latin typeface="Calibri"/>
                <a:cs typeface="Calibri"/>
              </a:rPr>
              <a:t> </a:t>
            </a:r>
            <a:r>
              <a:rPr sz="3900" baseline="2136" dirty="0">
                <a:latin typeface="Calibri"/>
                <a:cs typeface="Calibri"/>
              </a:rPr>
              <a:t>attacks</a:t>
            </a:r>
            <a:r>
              <a:rPr sz="3900" spc="-104" baseline="2136" dirty="0">
                <a:latin typeface="Calibri"/>
                <a:cs typeface="Calibri"/>
              </a:rPr>
              <a:t> </a:t>
            </a:r>
            <a:r>
              <a:rPr sz="3900" baseline="2136" dirty="0">
                <a:latin typeface="Calibri"/>
                <a:cs typeface="Calibri"/>
              </a:rPr>
              <a:t>and</a:t>
            </a:r>
            <a:r>
              <a:rPr sz="3900" spc="-165" baseline="2136" dirty="0">
                <a:latin typeface="Calibri"/>
                <a:cs typeface="Calibri"/>
              </a:rPr>
              <a:t> </a:t>
            </a:r>
            <a:r>
              <a:rPr sz="3900" spc="-15" baseline="2136" dirty="0">
                <a:latin typeface="Calibri"/>
                <a:cs typeface="Calibri"/>
              </a:rPr>
              <a:t>vulnerabilities</a:t>
            </a:r>
            <a:endParaRPr sz="3900" baseline="2136">
              <a:latin typeface="Calibri"/>
              <a:cs typeface="Calibri"/>
            </a:endParaRPr>
          </a:p>
          <a:p>
            <a:pPr marL="260350">
              <a:lnSpc>
                <a:spcPts val="2795"/>
              </a:lnSpc>
            </a:pPr>
            <a:r>
              <a:rPr sz="2600" dirty="0">
                <a:latin typeface="Calibri"/>
                <a:cs typeface="Calibri"/>
              </a:rPr>
              <a:t>that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could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compromise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assets.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4551679"/>
            <a:ext cx="152400" cy="142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6102" y="4363973"/>
            <a:ext cx="8695055" cy="20593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873125">
              <a:lnSpc>
                <a:spcPts val="2580"/>
              </a:lnSpc>
              <a:spcBef>
                <a:spcPts val="625"/>
              </a:spcBef>
            </a:pPr>
            <a:r>
              <a:rPr sz="2600" b="1" dirty="0">
                <a:latin typeface="Calibri"/>
                <a:cs typeface="Calibri"/>
              </a:rPr>
              <a:t>Identify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Vulnerabilities:</a:t>
            </a:r>
            <a:r>
              <a:rPr sz="2600" b="1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Analyze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design, implementation,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deployment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pinpoint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weaknesses.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2600" b="1" dirty="0">
                <a:latin typeface="Calibri"/>
                <a:cs typeface="Calibri"/>
              </a:rPr>
              <a:t>Determine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Risks:</a:t>
            </a:r>
            <a:r>
              <a:rPr sz="2600" b="1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likelihood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impact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identified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</a:pPr>
            <a:r>
              <a:rPr sz="2600" dirty="0">
                <a:latin typeface="Calibri"/>
                <a:cs typeface="Calibri"/>
              </a:rPr>
              <a:t>threat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vulnerability.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90"/>
              </a:lnSpc>
            </a:pPr>
            <a:r>
              <a:rPr sz="3900" b="1" baseline="-3205" dirty="0">
                <a:latin typeface="Calibri"/>
                <a:cs typeface="Calibri"/>
              </a:rPr>
              <a:t>Develop</a:t>
            </a:r>
            <a:r>
              <a:rPr sz="3900" b="1" spc="-142" baseline="-3205" dirty="0">
                <a:latin typeface="Calibri"/>
                <a:cs typeface="Calibri"/>
              </a:rPr>
              <a:t> </a:t>
            </a:r>
            <a:r>
              <a:rPr sz="3900" b="1" baseline="-3205" dirty="0">
                <a:latin typeface="Calibri"/>
                <a:cs typeface="Calibri"/>
              </a:rPr>
              <a:t>Countermeasures:</a:t>
            </a:r>
            <a:r>
              <a:rPr sz="3900" b="1" spc="254" baseline="-32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implement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security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-10" dirty="0">
                <a:latin typeface="Calibri"/>
                <a:cs typeface="Calibri"/>
              </a:rPr>
              <a:t>controls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mitigate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identified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risks.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146040"/>
            <a:ext cx="152400" cy="1320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159" y="5740400"/>
            <a:ext cx="142240" cy="1422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1800" y="0"/>
            <a:ext cx="4760976" cy="3621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3515</Words>
  <Application>Microsoft Office PowerPoint</Application>
  <PresentationFormat>Widescreen</PresentationFormat>
  <Paragraphs>540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 MT</vt:lpstr>
      <vt:lpstr>Calibri</vt:lpstr>
      <vt:lpstr>Calibri Light</vt:lpstr>
      <vt:lpstr>Segoe UI Symbol</vt:lpstr>
      <vt:lpstr>Times New Roman</vt:lpstr>
      <vt:lpstr>Office Theme</vt:lpstr>
      <vt:lpstr>AI Security</vt:lpstr>
      <vt:lpstr>Presentation Plan</vt:lpstr>
      <vt:lpstr>1.INTRODUCTION</vt:lpstr>
      <vt:lpstr>What is AI?</vt:lpstr>
      <vt:lpstr>What is AI Security?</vt:lpstr>
      <vt:lpstr>2.Why AI need security???</vt:lpstr>
      <vt:lpstr>Why AI needs Security?</vt:lpstr>
      <vt:lpstr>3. Threat modeling for AI</vt:lpstr>
      <vt:lpstr>Threat modeling for AI</vt:lpstr>
      <vt:lpstr>Threat modeling for AI</vt:lpstr>
      <vt:lpstr>3.1. Threat Through use</vt:lpstr>
      <vt:lpstr>Threat through use</vt:lpstr>
      <vt:lpstr>Threat Type1 : Evasion Attacks</vt:lpstr>
      <vt:lpstr>Key Controls:</vt:lpstr>
      <vt:lpstr>How detect the odd input???</vt:lpstr>
      <vt:lpstr>PowerPoint Presentation</vt:lpstr>
      <vt:lpstr>PowerPoint Presentation</vt:lpstr>
      <vt:lpstr>PowerPoint Presentation</vt:lpstr>
      <vt:lpstr>Methodes of Evasion Attack</vt:lpstr>
      <vt:lpstr>Evasion after Poisoning</vt:lpstr>
      <vt:lpstr>Type2: Prompt injection</vt:lpstr>
      <vt:lpstr>Direct prompt injection</vt:lpstr>
      <vt:lpstr>Indirect prompt injection</vt:lpstr>
      <vt:lpstr>Type3 : Sensitive data disclosure through use</vt:lpstr>
      <vt:lpstr>Type 4 : Model inversion and Membership inference</vt:lpstr>
      <vt:lpstr>Model theft through use</vt:lpstr>
      <vt:lpstr>Type 5: Failure or malfunction of AI-specific elements through use</vt:lpstr>
      <vt:lpstr>3.2.Development time Threat </vt:lpstr>
      <vt:lpstr>Development-time threats</vt:lpstr>
      <vt:lpstr>Particularities of AI Development Environments</vt:lpstr>
      <vt:lpstr>Development Security Controls</vt:lpstr>
      <vt:lpstr>Protection Strategie</vt:lpstr>
      <vt:lpstr>Integrity check</vt:lpstr>
      <vt:lpstr>Integrity checks –build stage</vt:lpstr>
      <vt:lpstr>Integrity Checks – Deploy Stage</vt:lpstr>
      <vt:lpstr>Supply Chain Management</vt:lpstr>
      <vt:lpstr>Supply Chain Controls</vt:lpstr>
      <vt:lpstr>Data Segregation for Security</vt:lpstr>
      <vt:lpstr>Confidential Compute &amp; Federated Learning</vt:lpstr>
      <vt:lpstr>Federated Learning – Benefits</vt:lpstr>
      <vt:lpstr>Type1 :Broad Model Poisoning Threats</vt:lpstr>
      <vt:lpstr>Data Poisoning – Types &amp; Controls</vt:lpstr>
      <vt:lpstr>Development Environment Poisoning</vt:lpstr>
      <vt:lpstr>PowerPoint Presentation</vt:lpstr>
      <vt:lpstr>Type 2 : Sensitive Data Leaks</vt:lpstr>
      <vt:lpstr>3.3. Runtime Application Security Threats (AI Systems)</vt:lpstr>
      <vt:lpstr>Runtime Application Security Threats (AI Systems)</vt:lpstr>
      <vt:lpstr>Non-AI Specific Security Threats</vt:lpstr>
      <vt:lpstr>Runtime Model Poisoning</vt:lpstr>
      <vt:lpstr>Runtime Model Theft</vt:lpstr>
      <vt:lpstr>Insecure Output Handling</vt:lpstr>
      <vt:lpstr>Sensitive Input Data Leak (Especially GenAI)</vt:lpstr>
      <vt:lpstr>4.AI Security Testing </vt:lpstr>
      <vt:lpstr>AI Security Testing</vt:lpstr>
      <vt:lpstr>PowerPoint Presentation</vt:lpstr>
      <vt:lpstr>Red Teaming – Steps</vt:lpstr>
      <vt:lpstr>Threats to Test For</vt:lpstr>
      <vt:lpstr>Tools for Red Teaming AI Systems</vt:lpstr>
      <vt:lpstr>5. AI Privacy </vt:lpstr>
      <vt:lpstr>AI Privacy</vt:lpstr>
      <vt:lpstr>Use Limitation &amp; Purpose Specification</vt:lpstr>
      <vt:lpstr>Fairness in AI</vt:lpstr>
      <vt:lpstr>Data Minimization &amp; Storage Limitation</vt:lpstr>
      <vt:lpstr>Transparency</vt:lpstr>
      <vt:lpstr>Privacy Rights (GDPR)</vt:lpstr>
      <vt:lpstr>Data Accuracy</vt:lpstr>
      <vt:lpstr>Consent</vt:lpstr>
      <vt:lpstr>Model Privacy Attacks</vt:lpstr>
      <vt:lpstr>GDPR – Overview</vt:lpstr>
      <vt:lpstr>GDPR - Principales</vt:lpstr>
      <vt:lpstr>GDPR –User Rights</vt:lpstr>
      <vt:lpstr>Legal Grounds for Using Data (GDPR)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AL-ZOUHBY</cp:lastModifiedBy>
  <cp:revision>1</cp:revision>
  <dcterms:created xsi:type="dcterms:W3CDTF">2025-07-19T12:22:01Z</dcterms:created>
  <dcterms:modified xsi:type="dcterms:W3CDTF">2025-07-19T12:26:21Z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2025-07-19T00:00:00Z</vt:filetime>
  </property>
  <property fmtid="{D5CDD505-2E9C-101B-9397-08002B2CF9AE}" pid="5" name="Producer">
    <vt:lpwstr>www.ilovepdf.com</vt:lpwstr>
  </property>
</Properties>
</file>