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237470" cy="3776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hyperlink" Target="http://www.fda.gov/media/180310/download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022" y="2216658"/>
            <a:ext cx="8796655" cy="1589405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3251200" marR="5080" indent="-3239135">
              <a:lnSpc>
                <a:spcPts val="5830"/>
              </a:lnSpc>
              <a:spcBef>
                <a:spcPts val="835"/>
              </a:spcBef>
            </a:pPr>
            <a:r>
              <a:rPr dirty="0" sz="5400">
                <a:solidFill>
                  <a:srgbClr val="00AFEF"/>
                </a:solidFill>
              </a:rPr>
              <a:t>AI</a:t>
            </a:r>
            <a:r>
              <a:rPr dirty="0" sz="5400" spc="-195">
                <a:solidFill>
                  <a:srgbClr val="00AFEF"/>
                </a:solidFill>
              </a:rPr>
              <a:t> </a:t>
            </a:r>
            <a:r>
              <a:rPr dirty="0" sz="5400" spc="-25">
                <a:solidFill>
                  <a:srgbClr val="00AFEF"/>
                </a:solidFill>
              </a:rPr>
              <a:t>Security</a:t>
            </a:r>
            <a:r>
              <a:rPr dirty="0" sz="5400" spc="-225">
                <a:solidFill>
                  <a:srgbClr val="00AFEF"/>
                </a:solidFill>
              </a:rPr>
              <a:t> </a:t>
            </a:r>
            <a:r>
              <a:rPr dirty="0" sz="5400" spc="-20">
                <a:solidFill>
                  <a:srgbClr val="00AFEF"/>
                </a:solidFill>
              </a:rPr>
              <a:t>Aspects</a:t>
            </a:r>
            <a:r>
              <a:rPr dirty="0" sz="5400" spc="-225">
                <a:solidFill>
                  <a:srgbClr val="00AFEF"/>
                </a:solidFill>
              </a:rPr>
              <a:t> </a:t>
            </a:r>
            <a:r>
              <a:rPr dirty="0" sz="5400" spc="-30">
                <a:solidFill>
                  <a:srgbClr val="00AFEF"/>
                </a:solidFill>
              </a:rPr>
              <a:t>Across</a:t>
            </a:r>
            <a:r>
              <a:rPr dirty="0" sz="5400" spc="-220">
                <a:solidFill>
                  <a:srgbClr val="00AFEF"/>
                </a:solidFill>
              </a:rPr>
              <a:t> </a:t>
            </a:r>
            <a:r>
              <a:rPr dirty="0" sz="5400">
                <a:solidFill>
                  <a:srgbClr val="00AFEF"/>
                </a:solidFill>
              </a:rPr>
              <a:t>the</a:t>
            </a:r>
            <a:r>
              <a:rPr dirty="0" sz="5400" spc="-235">
                <a:solidFill>
                  <a:srgbClr val="00AFEF"/>
                </a:solidFill>
              </a:rPr>
              <a:t> </a:t>
            </a:r>
            <a:r>
              <a:rPr dirty="0" sz="5400" spc="-25">
                <a:solidFill>
                  <a:srgbClr val="00AFEF"/>
                </a:solidFill>
              </a:rPr>
              <a:t>AI </a:t>
            </a:r>
            <a:r>
              <a:rPr dirty="0" sz="5400" spc="-10">
                <a:solidFill>
                  <a:srgbClr val="00AFEF"/>
                </a:solidFill>
              </a:rPr>
              <a:t>Lifecycle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"/>
            <a:ext cx="1091374" cy="10913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6863" y="16001"/>
            <a:ext cx="1265136" cy="135864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968498" y="4029836"/>
            <a:ext cx="7127875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Understanding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Security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Impacts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Mitigation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Strategies Presented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Reem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AL-</a:t>
            </a:r>
            <a:r>
              <a:rPr dirty="0" sz="2400" spc="-10">
                <a:latin typeface="Calibri"/>
                <a:cs typeface="Calibri"/>
              </a:rPr>
              <a:t>ZOUHBY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2400">
                <a:latin typeface="Calibri"/>
                <a:cs typeface="Calibri"/>
              </a:rPr>
              <a:t>July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28,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5220" y="893825"/>
            <a:ext cx="9545955" cy="17322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structured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guiding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development,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deployment,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maintenance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5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Begins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problem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identification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→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ends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updates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dirty="0" sz="2800" spc="-10">
                <a:latin typeface="Calibri"/>
                <a:cs typeface="Calibri"/>
              </a:rPr>
              <a:t>monitoring.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31" y="2687866"/>
            <a:ext cx="9666351" cy="377469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dirty="0" spc="-85"/>
              <a:t> </a:t>
            </a:r>
            <a:r>
              <a:rPr dirty="0"/>
              <a:t>Do</a:t>
            </a:r>
            <a:r>
              <a:rPr dirty="0" spc="-85"/>
              <a:t> </a:t>
            </a:r>
            <a:r>
              <a:rPr dirty="0"/>
              <a:t>We</a:t>
            </a:r>
            <a:r>
              <a:rPr dirty="0" spc="-80"/>
              <a:t> </a:t>
            </a:r>
            <a:r>
              <a:rPr dirty="0"/>
              <a:t>Need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Development</a:t>
            </a:r>
            <a:r>
              <a:rPr dirty="0" spc="-65"/>
              <a:t> </a:t>
            </a:r>
            <a:r>
              <a:rPr dirty="0" spc="-10"/>
              <a:t>Lifecycle?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0155" y="1848992"/>
            <a:ext cx="933577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indent="-1587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64465" algn="l"/>
              </a:tabLst>
            </a:pP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ensure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reliable,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safe,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ethical.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dirty="0" sz="2400" spc="-10">
                <a:latin typeface="Calibri"/>
                <a:cs typeface="Calibri"/>
              </a:rPr>
              <a:t>Prevent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failures,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bias,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legal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violations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GDPR,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27001).</a:t>
            </a:r>
            <a:endParaRPr sz="2400">
              <a:latin typeface="Calibri"/>
              <a:cs typeface="Calibri"/>
            </a:endParaRPr>
          </a:p>
          <a:p>
            <a:pPr marL="12700" marR="5080" indent="-6985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Organize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development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build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deploy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→ </a:t>
            </a:r>
            <a:r>
              <a:rPr dirty="0" sz="2400">
                <a:latin typeface="Calibri"/>
                <a:cs typeface="Calibri"/>
              </a:rPr>
              <a:t>monitor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improve.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dirty="0" sz="2400">
                <a:latin typeface="Calibri"/>
                <a:cs typeface="Calibri"/>
              </a:rPr>
              <a:t>Enables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teams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collaborate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deliver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trustworthy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solutions.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6852" y="3111373"/>
            <a:ext cx="2321432" cy="324497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dirty="0" spc="-105"/>
              <a:t> </a:t>
            </a:r>
            <a:r>
              <a:rPr dirty="0" spc="-10"/>
              <a:t>players</a:t>
            </a:r>
            <a:r>
              <a:rPr dirty="0" spc="-125"/>
              <a:t> </a:t>
            </a:r>
            <a:r>
              <a:rPr dirty="0"/>
              <a:t>in</a:t>
            </a:r>
            <a:r>
              <a:rPr dirty="0" spc="-100"/>
              <a:t> </a:t>
            </a:r>
            <a:r>
              <a:rPr dirty="0"/>
              <a:t>AI</a:t>
            </a:r>
            <a:r>
              <a:rPr dirty="0" spc="-105"/>
              <a:t> </a:t>
            </a:r>
            <a:r>
              <a:rPr dirty="0"/>
              <a:t>life</a:t>
            </a:r>
            <a:r>
              <a:rPr dirty="0" spc="-100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8893810" cy="30937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Stakeholders: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Business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Leaders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→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goals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align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strategy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Scientists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Engineers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→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build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train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Domain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Experts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→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ensure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relevance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real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problems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Ops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Teams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→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deploy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integrate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5">
                <a:latin typeface="Calibri"/>
                <a:cs typeface="Calibri"/>
              </a:rPr>
              <a:t>End-</a:t>
            </a:r>
            <a:r>
              <a:rPr dirty="0" sz="2800">
                <a:latin typeface="Calibri"/>
                <a:cs typeface="Calibri"/>
              </a:rPr>
              <a:t>Users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→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provide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feedback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continuous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improvement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04542" y="4500753"/>
            <a:ext cx="8540115" cy="1788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Think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Like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Hacker,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Build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Like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Engineer: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Securing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AI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Lifecycle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400">
              <a:latin typeface="Calibri"/>
              <a:cs typeface="Calibri"/>
            </a:endParaRPr>
          </a:p>
          <a:p>
            <a:pPr marL="1492885" marR="1062990">
              <a:lnSpc>
                <a:spcPct val="100000"/>
              </a:lnSpc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We’ll</a:t>
            </a:r>
            <a:r>
              <a:rPr dirty="0" sz="2000" spc="-3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now</a:t>
            </a:r>
            <a:r>
              <a:rPr dirty="0" sz="2000" spc="-4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walk</a:t>
            </a:r>
            <a:r>
              <a:rPr dirty="0" sz="2000" spc="-3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through</a:t>
            </a:r>
            <a:r>
              <a:rPr dirty="0" sz="2000" spc="-5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each</a:t>
            </a:r>
            <a:r>
              <a:rPr dirty="0" sz="2000" spc="-3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phase</a:t>
            </a:r>
            <a:r>
              <a:rPr dirty="0" sz="2000" spc="-6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dirty="0" sz="2000" spc="-2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dirty="0" sz="2000" spc="-3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AI</a:t>
            </a:r>
            <a:r>
              <a:rPr dirty="0" sz="2000" spc="-3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development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lifecycle,</a:t>
            </a:r>
            <a:r>
              <a:rPr dirty="0" sz="2000" spc="-3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identifying</a:t>
            </a:r>
            <a:r>
              <a:rPr dirty="0" sz="2000" spc="-4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security</a:t>
            </a:r>
            <a:r>
              <a:rPr dirty="0" sz="2000" spc="-5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risks</a:t>
            </a:r>
            <a:r>
              <a:rPr dirty="0" sz="2000" spc="-4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dirty="0" sz="2000" spc="-6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how</a:t>
            </a:r>
            <a:r>
              <a:rPr dirty="0" sz="2000" spc="-7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dirty="0" sz="2000" spc="-4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mitigate them.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130" y="511301"/>
            <a:ext cx="7809738" cy="362940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4895" y="1252382"/>
            <a:ext cx="8087817" cy="393437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364484" y="5615432"/>
            <a:ext cx="5163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CCCCCC"/>
                </a:solidFill>
                <a:latin typeface="Consolas"/>
                <a:cs typeface="Consolas"/>
              </a:rPr>
              <a:t>https://</a:t>
            </a:r>
            <a:r>
              <a:rPr dirty="0" sz="1800" spc="-10">
                <a:solidFill>
                  <a:srgbClr val="CCCCCC"/>
                </a:solidFill>
                <a:latin typeface="Consolas"/>
                <a:cs typeface="Consolas"/>
                <a:hlinkClick r:id="rId3"/>
              </a:rPr>
              <a:t>www.fda.gov/media/180310/download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20"/>
              <a:t> </a:t>
            </a:r>
            <a:r>
              <a:rPr dirty="0"/>
              <a:t>1:</a:t>
            </a:r>
            <a:r>
              <a:rPr dirty="0" spc="-15"/>
              <a:t> </a:t>
            </a:r>
            <a:r>
              <a:rPr dirty="0"/>
              <a:t>Planning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15"/>
              <a:t> </a:t>
            </a:r>
            <a:r>
              <a:rPr dirty="0" spc="-1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59966"/>
            <a:ext cx="10261600" cy="416052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0029" marR="5080" indent="-227965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planning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phase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foundation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entire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system.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It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includes: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800" b="1">
                <a:latin typeface="Calibri"/>
                <a:cs typeface="Calibri"/>
              </a:rPr>
              <a:t>Defining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the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purpose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12700" marR="180340">
              <a:lnSpc>
                <a:spcPts val="2690"/>
              </a:lnSpc>
              <a:spcBef>
                <a:spcPts val="985"/>
              </a:spcBef>
            </a:pPr>
            <a:r>
              <a:rPr dirty="0" sz="2800" spc="-10" b="1">
                <a:latin typeface="Calibri"/>
                <a:cs typeface="Calibri"/>
              </a:rPr>
              <a:t>Understanding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the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operational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context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Where,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how,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whom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it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  <a:p>
            <a:pPr marL="12700" marR="341630">
              <a:lnSpc>
                <a:spcPts val="2690"/>
              </a:lnSpc>
              <a:spcBef>
                <a:spcPts val="990"/>
              </a:spcBef>
            </a:pPr>
            <a:r>
              <a:rPr dirty="0" sz="2800" b="1">
                <a:latin typeface="Calibri"/>
                <a:cs typeface="Calibri"/>
              </a:rPr>
              <a:t>Identifying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stakeholders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Business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owners,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engineers,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legal,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security, </a:t>
            </a:r>
            <a:r>
              <a:rPr dirty="0" sz="2800" spc="-25">
                <a:latin typeface="Calibri"/>
                <a:cs typeface="Calibri"/>
              </a:rPr>
              <a:t>end-</a:t>
            </a:r>
            <a:r>
              <a:rPr dirty="0" sz="2800" spc="-1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800" b="1">
                <a:latin typeface="Calibri"/>
                <a:cs typeface="Calibri"/>
              </a:rPr>
              <a:t>Defining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success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metrics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(KPIs)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such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“reduce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error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15%”.</a:t>
            </a:r>
            <a:endParaRPr sz="2800">
              <a:latin typeface="Calibri"/>
              <a:cs typeface="Calibri"/>
            </a:endParaRPr>
          </a:p>
          <a:p>
            <a:pPr marL="12700" marR="163830">
              <a:lnSpc>
                <a:spcPts val="2690"/>
              </a:lnSpc>
              <a:spcBef>
                <a:spcPts val="985"/>
              </a:spcBef>
            </a:pPr>
            <a:r>
              <a:rPr dirty="0" sz="2800" b="1">
                <a:latin typeface="Calibri"/>
                <a:cs typeface="Calibri"/>
              </a:rPr>
              <a:t>Scoping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the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system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align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business,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legal,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ethical,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technical needs.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9809" y="4217923"/>
            <a:ext cx="55149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Key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Security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and</a:t>
            </a:r>
            <a:r>
              <a:rPr dirty="0" sz="3200" spc="-6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Privacy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Aspects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2813" y="5531307"/>
            <a:ext cx="1481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Let’s</a:t>
            </a:r>
            <a:r>
              <a:rPr dirty="0" sz="2000" spc="-9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explore…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103" y="1118235"/>
            <a:ext cx="4987920" cy="28037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dirty="0" spc="-215"/>
              <a:t> </a:t>
            </a:r>
            <a:r>
              <a:rPr dirty="0" spc="-10"/>
              <a:t>environment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2957" y="1730270"/>
            <a:ext cx="8092440" cy="25825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latin typeface="Calibri"/>
                <a:cs typeface="Calibri"/>
              </a:rPr>
              <a:t>Where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run?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Calibri"/>
                <a:cs typeface="Calibri"/>
              </a:rPr>
              <a:t>Cloud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edge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premise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>
                <a:latin typeface="Calibri"/>
                <a:cs typeface="Calibri"/>
              </a:rPr>
              <a:t>Cloud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=AI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runs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remote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servers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4029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Edge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runs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local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device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:smart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watch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..)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premise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=AI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hosted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internal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company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mitigations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990917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Calibri"/>
                <a:cs typeface="Calibri"/>
              </a:rPr>
              <a:t>Each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deployment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option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introduces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different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security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risks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must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addressed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carefully: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3759720"/>
            <a:ext cx="758190" cy="511289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82369" y="3011423"/>
          <a:ext cx="10062210" cy="324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275"/>
                <a:gridCol w="3505200"/>
                <a:gridCol w="3505200"/>
              </a:tblGrid>
              <a:tr h="777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Deployment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cloud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cyberattacks,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misconfigured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permissions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Encrypt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configure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IAM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policies,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monitor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logs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Edge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22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tampering,</a:t>
                      </a:r>
                      <a:r>
                        <a:rPr dirty="0" sz="1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delayed updates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41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Harden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devices,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enable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remote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patching,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encrypt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storage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3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premise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Insider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threats,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weak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monitoring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692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Role-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(RBAC),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internal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traffic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logging,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anomaly detection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Degree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Autonomy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1827783"/>
          <a:ext cx="10040620" cy="327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7240"/>
                <a:gridCol w="3317240"/>
                <a:gridCol w="3317239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Human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Oversight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AI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Capability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(Basic)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manual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Executes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fixed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tasks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(Partial)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Human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reviews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anomalies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Learns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patterns,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limited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decisions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(Conditional)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handles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routine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tasks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02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under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defined conditions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(High)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Strategy-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supervision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Coordinates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workflows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autonomously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9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(Full)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Optional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strategical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Self-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directed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ecosystems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>
                <a:solidFill>
                  <a:srgbClr val="4471C4"/>
                </a:solidFill>
              </a:rPr>
              <a:t>Presentation</a:t>
            </a:r>
            <a:r>
              <a:rPr dirty="0" spc="-145">
                <a:solidFill>
                  <a:srgbClr val="4471C4"/>
                </a:solidFill>
              </a:rPr>
              <a:t> </a:t>
            </a:r>
            <a:r>
              <a:rPr dirty="0" spc="-20">
                <a:solidFill>
                  <a:srgbClr val="4471C4"/>
                </a:solidFill>
              </a:rPr>
              <a:t>Plan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10035540" cy="15601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What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What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System?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Security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System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Security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Deployment: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Securing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Your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Every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Step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Way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4898" y="2225167"/>
          <a:ext cx="1060196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2025"/>
                <a:gridCol w="3505200"/>
                <a:gridCol w="35052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Risks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(Basic)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Rule-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failures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169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Exception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handling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Manual backups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(Partial)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bias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quality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Human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checkpoints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(Conditional)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Handoff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failures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Boundary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issues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Escalation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systems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Monitoring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(High)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28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dependencies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+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Compliance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Redundancy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Emergency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overrides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(Full)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Maximum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Ethics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Governance frameworks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Security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111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</a:t>
            </a:r>
            <a:r>
              <a:rPr dirty="0" spc="-15"/>
              <a:t> </a:t>
            </a:r>
            <a:r>
              <a:rPr dirty="0" spc="-50"/>
              <a:t>Type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8216265" cy="411670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Output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results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Types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output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800">
                <a:latin typeface="Calibri"/>
                <a:cs typeface="Calibri"/>
              </a:rPr>
              <a:t>Class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/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label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Wingdings"/>
                <a:cs typeface="Wingdings"/>
              </a:rPr>
              <a:t>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marL="12700" marR="1967230">
              <a:lnSpc>
                <a:spcPct val="119500"/>
              </a:lnSpc>
              <a:spcBef>
                <a:spcPts val="5"/>
              </a:spcBef>
              <a:tabLst>
                <a:tab pos="4036060" algn="l"/>
              </a:tabLst>
            </a:pPr>
            <a:r>
              <a:rPr dirty="0" sz="2800" spc="-55">
                <a:latin typeface="Calibri"/>
                <a:cs typeface="Calibri"/>
              </a:rPr>
              <a:t>Text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prediction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responses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Wingdings"/>
                <a:cs typeface="Wingdings"/>
              </a:rPr>
              <a:t>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information </a:t>
            </a:r>
            <a:r>
              <a:rPr dirty="0" sz="2800">
                <a:latin typeface="Calibri"/>
                <a:cs typeface="Calibri"/>
              </a:rPr>
              <a:t>Calls,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physical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world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action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Wingdings"/>
                <a:cs typeface="Wingdings"/>
              </a:rPr>
              <a:t></a:t>
            </a:r>
            <a:r>
              <a:rPr dirty="0" sz="2800" spc="-10">
                <a:latin typeface="Calibri"/>
                <a:cs typeface="Calibri"/>
              </a:rPr>
              <a:t>Action Characteristics: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4029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Content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What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produces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(data,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text,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commands) </a:t>
            </a:r>
            <a:r>
              <a:rPr dirty="0" sz="2800">
                <a:latin typeface="Calibri"/>
                <a:cs typeface="Calibri"/>
              </a:rPr>
              <a:t>Confidence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Level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How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certain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about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2646172"/>
          <a:ext cx="106045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3505200"/>
                <a:gridCol w="35052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Output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Label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Wrong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output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12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Apply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confidence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thresholds,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validate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human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Real-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world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Dangerous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consequences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(,money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30">
                          <a:latin typeface="Calibri"/>
                          <a:cs typeface="Calibri"/>
                        </a:rPr>
                        <a:t>transfer,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door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unlock)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384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Require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human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confirmation, enforce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output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verification,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logging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critical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 </a:t>
            </a:r>
            <a:r>
              <a:rPr dirty="0" spc="-10"/>
              <a:t>Access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algn="just"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User</a:t>
            </a:r>
            <a:r>
              <a:rPr dirty="0" spc="-65"/>
              <a:t> </a:t>
            </a:r>
            <a:r>
              <a:rPr dirty="0"/>
              <a:t>access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AI</a:t>
            </a:r>
            <a:r>
              <a:rPr dirty="0" spc="-70"/>
              <a:t> </a:t>
            </a:r>
            <a:r>
              <a:rPr dirty="0" spc="-10"/>
              <a:t>systems</a:t>
            </a:r>
            <a:r>
              <a:rPr dirty="0" spc="-40"/>
              <a:t> </a:t>
            </a:r>
            <a:r>
              <a:rPr dirty="0" spc="-20"/>
              <a:t>refers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-10"/>
              <a:t>controls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10"/>
              <a:t>mechanisms</a:t>
            </a:r>
            <a:r>
              <a:rPr dirty="0" spc="-45"/>
              <a:t> </a:t>
            </a:r>
            <a:r>
              <a:rPr dirty="0" spc="-20"/>
              <a:t>that </a:t>
            </a:r>
            <a:r>
              <a:rPr dirty="0" spc="-20"/>
              <a:t>	</a:t>
            </a:r>
            <a:r>
              <a:rPr dirty="0"/>
              <a:t>regulate</a:t>
            </a:r>
            <a:r>
              <a:rPr dirty="0" spc="-75"/>
              <a:t> </a:t>
            </a:r>
            <a:r>
              <a:rPr dirty="0"/>
              <a:t>who</a:t>
            </a:r>
            <a:r>
              <a:rPr dirty="0" spc="-55"/>
              <a:t> </a:t>
            </a:r>
            <a:r>
              <a:rPr dirty="0"/>
              <a:t>can</a:t>
            </a:r>
            <a:r>
              <a:rPr dirty="0" spc="-65"/>
              <a:t> </a:t>
            </a:r>
            <a:r>
              <a:rPr dirty="0" spc="-10"/>
              <a:t>interact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AI,</a:t>
            </a:r>
            <a:r>
              <a:rPr dirty="0" spc="-60"/>
              <a:t> </a:t>
            </a:r>
            <a:r>
              <a:rPr dirty="0"/>
              <a:t>what</a:t>
            </a:r>
            <a:r>
              <a:rPr dirty="0" spc="-65"/>
              <a:t> </a:t>
            </a: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they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access,</a:t>
            </a:r>
            <a:r>
              <a:rPr dirty="0" spc="-7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/>
              <a:t>what</a:t>
            </a:r>
            <a:r>
              <a:rPr dirty="0" spc="-70"/>
              <a:t> </a:t>
            </a:r>
            <a:r>
              <a:rPr dirty="0"/>
              <a:t>actions</a:t>
            </a:r>
            <a:r>
              <a:rPr dirty="0" spc="-60"/>
              <a:t> </a:t>
            </a:r>
            <a:r>
              <a:rPr dirty="0"/>
              <a:t>they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65"/>
              <a:t> </a:t>
            </a:r>
            <a:r>
              <a:rPr dirty="0" spc="-10"/>
              <a:t>perform.</a:t>
            </a:r>
          </a:p>
          <a:p>
            <a:pPr algn="just"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Risk</a:t>
            </a:r>
            <a:r>
              <a:rPr dirty="0" spc="-55"/>
              <a:t> </a:t>
            </a:r>
            <a:r>
              <a:rPr dirty="0"/>
              <a:t>:</a:t>
            </a:r>
            <a:r>
              <a:rPr dirty="0" spc="-55"/>
              <a:t> </a:t>
            </a:r>
            <a:r>
              <a:rPr dirty="0" spc="-10"/>
              <a:t>Unauthorized</a:t>
            </a:r>
            <a:r>
              <a:rPr dirty="0" spc="-35"/>
              <a:t> </a:t>
            </a:r>
            <a:r>
              <a:rPr dirty="0"/>
              <a:t>access,</a:t>
            </a:r>
            <a:r>
              <a:rPr dirty="0" spc="-65"/>
              <a:t> </a:t>
            </a:r>
            <a:r>
              <a:rPr dirty="0"/>
              <a:t>privilege</a:t>
            </a:r>
            <a:r>
              <a:rPr dirty="0" spc="-50"/>
              <a:t> </a:t>
            </a:r>
            <a:r>
              <a:rPr dirty="0" spc="-10"/>
              <a:t>creep.</a:t>
            </a:r>
          </a:p>
          <a:p>
            <a:pPr algn="just"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10"/>
              <a:t>Mitigation</a:t>
            </a:r>
            <a:r>
              <a:rPr dirty="0" spc="-80"/>
              <a:t> </a:t>
            </a:r>
            <a:r>
              <a:rPr dirty="0" spc="-50"/>
              <a:t>:</a:t>
            </a:r>
          </a:p>
          <a:p>
            <a:pPr algn="just" marL="12700" marR="3571240">
              <a:lnSpc>
                <a:spcPts val="4029"/>
              </a:lnSpc>
              <a:spcBef>
                <a:spcPts val="235"/>
              </a:spcBef>
            </a:pPr>
            <a:r>
              <a:rPr dirty="0" spc="-20"/>
              <a:t>AI-</a:t>
            </a:r>
            <a:r>
              <a:rPr dirty="0"/>
              <a:t>powered</a:t>
            </a:r>
            <a:r>
              <a:rPr dirty="0" spc="-60"/>
              <a:t> </a:t>
            </a:r>
            <a:r>
              <a:rPr dirty="0" spc="-25"/>
              <a:t>Role-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/>
              <a:t>Access</a:t>
            </a:r>
            <a:r>
              <a:rPr dirty="0" spc="-40"/>
              <a:t> </a:t>
            </a:r>
            <a:r>
              <a:rPr dirty="0"/>
              <a:t>Control</a:t>
            </a:r>
            <a:r>
              <a:rPr dirty="0" spc="-65"/>
              <a:t> </a:t>
            </a:r>
            <a:r>
              <a:rPr dirty="0" spc="-10"/>
              <a:t>(RBAC) </a:t>
            </a:r>
            <a:r>
              <a:rPr dirty="0" spc="-20"/>
              <a:t>MFA</a:t>
            </a:r>
            <a:r>
              <a:rPr dirty="0" spc="-70"/>
              <a:t> </a:t>
            </a:r>
            <a:r>
              <a:rPr dirty="0"/>
              <a:t>&amp;</a:t>
            </a:r>
            <a:r>
              <a:rPr dirty="0" spc="-90"/>
              <a:t> </a:t>
            </a:r>
            <a:r>
              <a:rPr dirty="0" spc="-10"/>
              <a:t>logging</a:t>
            </a:r>
          </a:p>
          <a:p>
            <a:pPr algn="just" marL="12700">
              <a:lnSpc>
                <a:spcPct val="100000"/>
              </a:lnSpc>
              <a:spcBef>
                <a:spcPts val="415"/>
              </a:spcBef>
            </a:pPr>
            <a:r>
              <a:rPr dirty="0"/>
              <a:t>Regular</a:t>
            </a:r>
            <a:r>
              <a:rPr dirty="0" spc="-95"/>
              <a:t> </a:t>
            </a:r>
            <a:r>
              <a:rPr dirty="0"/>
              <a:t>audits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compliance</a:t>
            </a:r>
            <a:r>
              <a:rPr dirty="0" spc="-75"/>
              <a:t> </a:t>
            </a:r>
            <a:r>
              <a:rPr dirty="0" spc="-10"/>
              <a:t>alignment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102" y="3297062"/>
            <a:ext cx="3442581" cy="213643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AI-</a:t>
            </a:r>
            <a:r>
              <a:rPr dirty="0"/>
              <a:t>powered</a:t>
            </a:r>
            <a:r>
              <a:rPr dirty="0" spc="-85"/>
              <a:t> </a:t>
            </a:r>
            <a:r>
              <a:rPr dirty="0" spc="-45"/>
              <a:t>Role-</a:t>
            </a:r>
            <a:r>
              <a:rPr dirty="0"/>
              <a:t>Based</a:t>
            </a:r>
            <a:r>
              <a:rPr dirty="0" spc="-85"/>
              <a:t> </a:t>
            </a:r>
            <a:r>
              <a:rPr dirty="0"/>
              <a:t>Access</a:t>
            </a:r>
            <a:r>
              <a:rPr dirty="0" spc="-105"/>
              <a:t> </a:t>
            </a:r>
            <a:r>
              <a:rPr dirty="0"/>
              <a:t>Control</a:t>
            </a:r>
            <a:r>
              <a:rPr dirty="0" spc="-85"/>
              <a:t> </a:t>
            </a:r>
            <a:r>
              <a:rPr dirty="0" spc="-10"/>
              <a:t>(RBAC)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352" y="1986064"/>
            <a:ext cx="3505694" cy="24482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3943" y="1748993"/>
            <a:ext cx="593788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analyzes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actual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behavior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most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appropriate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permissions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dynamically.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59" y="3319711"/>
            <a:ext cx="3658097" cy="270546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640704" y="4852161"/>
            <a:ext cx="58166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AI-</a:t>
            </a:r>
            <a:r>
              <a:rPr dirty="0" sz="1800" spc="-10">
                <a:latin typeface="Calibri"/>
                <a:cs typeface="Calibri"/>
              </a:rPr>
              <a:t>powered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RBAC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significantly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improves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efficiency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 </a:t>
            </a:r>
            <a:r>
              <a:rPr dirty="0" sz="1800" spc="-10">
                <a:latin typeface="Calibri"/>
                <a:cs typeface="Calibri"/>
              </a:rPr>
              <a:t>automating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policy enforcement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processes,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administrative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overhead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streamlining </a:t>
            </a:r>
            <a:r>
              <a:rPr dirty="0" sz="1800">
                <a:latin typeface="Calibri"/>
                <a:cs typeface="Calibri"/>
              </a:rPr>
              <a:t>access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738360" cy="1300480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Consequences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Neglecting</a:t>
            </a:r>
            <a:r>
              <a:rPr dirty="0" spc="-35"/>
              <a:t> </a:t>
            </a:r>
            <a:r>
              <a:rPr dirty="0"/>
              <a:t>Security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 spc="-25"/>
              <a:t>the </a:t>
            </a:r>
            <a:r>
              <a:rPr dirty="0"/>
              <a:t>Planning </a:t>
            </a:r>
            <a:r>
              <a:rPr dirty="0" spc="-10"/>
              <a:t>Phase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9798050" cy="29673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Poor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deployment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planning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Undefined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Output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Controls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Weak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Policies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30">
                <a:latin typeface="Calibri"/>
                <a:cs typeface="Calibri"/>
              </a:rPr>
              <a:t>Non-</a:t>
            </a:r>
            <a:r>
              <a:rPr dirty="0" sz="2800">
                <a:latin typeface="Calibri"/>
                <a:cs typeface="Calibri"/>
              </a:rPr>
              <a:t>Compliance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Regulations(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GDPR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HIPAA)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Difficult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fix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later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,more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expensive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correct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later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stages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like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deployment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65"/>
              <a:t> </a:t>
            </a:r>
            <a:r>
              <a:rPr dirty="0"/>
              <a:t>2</a:t>
            </a:r>
            <a:r>
              <a:rPr dirty="0" spc="-65"/>
              <a:t> </a:t>
            </a:r>
            <a:r>
              <a:rPr dirty="0"/>
              <a:t>:</a:t>
            </a:r>
            <a:r>
              <a:rPr dirty="0" spc="-65"/>
              <a:t> </a:t>
            </a: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Collection</a:t>
            </a:r>
            <a:r>
              <a:rPr dirty="0" spc="-45"/>
              <a:t> </a:t>
            </a:r>
            <a:r>
              <a:rPr dirty="0"/>
              <a:t>&amp;</a:t>
            </a:r>
            <a:r>
              <a:rPr dirty="0" spc="-55"/>
              <a:t> </a:t>
            </a:r>
            <a:r>
              <a:rPr dirty="0" spc="-10"/>
              <a:t>Preparation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10006965" cy="37763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66675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collection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Collect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various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sources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feed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AI </a:t>
            </a:r>
            <a:r>
              <a:rPr dirty="0" sz="2800" spc="-1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12700" marR="4320540">
              <a:lnSpc>
                <a:spcPts val="4020"/>
              </a:lnSpc>
              <a:spcBef>
                <a:spcPts val="215"/>
              </a:spcBef>
            </a:pPr>
            <a:r>
              <a:rPr dirty="0" sz="2800">
                <a:latin typeface="Calibri"/>
                <a:cs typeface="Calibri"/>
              </a:rPr>
              <a:t>First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where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collect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?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multiple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source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21945" algn="l"/>
              </a:tabLst>
            </a:pPr>
            <a:r>
              <a:rPr dirty="0" sz="2800" spc="-10">
                <a:latin typeface="Calibri"/>
                <a:cs typeface="Calibri"/>
              </a:rPr>
              <a:t>structured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(databases,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spreadsheets)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1945" algn="l"/>
              </a:tabLst>
            </a:pPr>
            <a:r>
              <a:rPr dirty="0" sz="2800" spc="-10">
                <a:latin typeface="Calibri"/>
                <a:cs typeface="Calibri"/>
              </a:rPr>
              <a:t>unstructured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(social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media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posts,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images,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videos),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real-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(IoT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devices,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sensors,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interactions)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internal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external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sources.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9701" y="571080"/>
            <a:ext cx="10280015" cy="48856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20">
                <a:latin typeface="Calibri"/>
                <a:cs typeface="Calibri"/>
              </a:rPr>
              <a:t>Preparation/CLEANING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PHASE</a:t>
            </a:r>
            <a:endParaRPr sz="2800">
              <a:latin typeface="Calibri"/>
              <a:cs typeface="Calibri"/>
            </a:endParaRPr>
          </a:p>
          <a:p>
            <a:pPr marL="12700" marR="285750">
              <a:lnSpc>
                <a:spcPts val="3020"/>
              </a:lnSpc>
              <a:spcBef>
                <a:spcPts val="1060"/>
              </a:spcBef>
            </a:pPr>
            <a:r>
              <a:rPr dirty="0" sz="2800">
                <a:latin typeface="Calibri"/>
                <a:cs typeface="Calibri"/>
              </a:rPr>
              <a:t>Collected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clean,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standardized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format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suitable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 training.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800">
                <a:latin typeface="Calibri"/>
                <a:cs typeface="Calibri"/>
              </a:rPr>
              <a:t>Steps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preprocessing: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Handle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missing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Removing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inaccuracies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duplicates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Normalization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(standardizing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formats)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21945" algn="l"/>
              </a:tabLst>
            </a:pPr>
            <a:r>
              <a:rPr dirty="0" sz="2800" spc="-35">
                <a:latin typeface="Calibri"/>
                <a:cs typeface="Calibri"/>
              </a:rPr>
              <a:t>Transformation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(converting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usable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format).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55"/>
              </a:spcBef>
            </a:pP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step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critical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ensuring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quality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 training.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936" y="5542673"/>
            <a:ext cx="10105262" cy="111973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9809" y="4217923"/>
            <a:ext cx="55149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Key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Security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and</a:t>
            </a:r>
            <a:r>
              <a:rPr dirty="0" sz="3200" spc="-6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Privacy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Aspects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2813" y="5531307"/>
            <a:ext cx="1481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Let’s</a:t>
            </a:r>
            <a:r>
              <a:rPr dirty="0" sz="2000" spc="-9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explore…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103" y="1118235"/>
            <a:ext cx="4987920" cy="28037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40"/>
              <a:t> </a:t>
            </a:r>
            <a:r>
              <a:rPr dirty="0"/>
              <a:t>should</a:t>
            </a:r>
            <a:r>
              <a:rPr dirty="0" spc="-40"/>
              <a:t> </a:t>
            </a:r>
            <a:r>
              <a:rPr dirty="0"/>
              <a:t>secure</a:t>
            </a:r>
            <a:r>
              <a:rPr dirty="0" spc="-55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phase</a:t>
            </a:r>
            <a:r>
              <a:rPr dirty="0" spc="-40"/>
              <a:t> </a:t>
            </a:r>
            <a:r>
              <a:rPr dirty="0" spc="-50"/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82953" y="2617978"/>
            <a:ext cx="852614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8605" indent="-698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64465" algn="l"/>
              </a:tabLst>
            </a:pP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unique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challenges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privacy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traditional systems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164465" indent="-158750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autonomously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analyze,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infer,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potentially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leading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unintended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consequences</a:t>
            </a:r>
            <a:endParaRPr sz="2400">
              <a:latin typeface="Calibri"/>
              <a:cs typeface="Calibri"/>
            </a:endParaRPr>
          </a:p>
          <a:p>
            <a:pPr marL="12700" marR="174625" indent="-6985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Personal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often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complex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algorithms,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creating </a:t>
            </a:r>
            <a:r>
              <a:rPr dirty="0" sz="2400">
                <a:latin typeface="Calibri"/>
                <a:cs typeface="Calibri"/>
              </a:rPr>
              <a:t>privacy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concerns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359147" y="469519"/>
            <a:ext cx="3685540" cy="3988435"/>
            <a:chOff x="4359147" y="469519"/>
            <a:chExt cx="3685540" cy="3988435"/>
          </a:xfrm>
        </p:grpSpPr>
        <p:sp>
          <p:nvSpPr>
            <p:cNvPr id="3" name="object 3" descr=""/>
            <p:cNvSpPr/>
            <p:nvPr/>
          </p:nvSpPr>
          <p:spPr>
            <a:xfrm>
              <a:off x="4365497" y="475869"/>
              <a:ext cx="3672840" cy="3566795"/>
            </a:xfrm>
            <a:custGeom>
              <a:avLst/>
              <a:gdLst/>
              <a:ahLst/>
              <a:cxnLst/>
              <a:rect l="l" t="t" r="r" b="b"/>
              <a:pathLst>
                <a:path w="3672840" h="3566795">
                  <a:moveTo>
                    <a:pt x="1836165" y="0"/>
                  </a:moveTo>
                  <a:lnTo>
                    <a:pt x="1787249" y="620"/>
                  </a:lnTo>
                  <a:lnTo>
                    <a:pt x="1738648" y="2471"/>
                  </a:lnTo>
                  <a:lnTo>
                    <a:pt x="1690378" y="5538"/>
                  </a:lnTo>
                  <a:lnTo>
                    <a:pt x="1642456" y="9804"/>
                  </a:lnTo>
                  <a:lnTo>
                    <a:pt x="1594897" y="15255"/>
                  </a:lnTo>
                  <a:lnTo>
                    <a:pt x="1547717" y="21874"/>
                  </a:lnTo>
                  <a:lnTo>
                    <a:pt x="1500932" y="29648"/>
                  </a:lnTo>
                  <a:lnTo>
                    <a:pt x="1454557" y="38560"/>
                  </a:lnTo>
                  <a:lnTo>
                    <a:pt x="1408610" y="48594"/>
                  </a:lnTo>
                  <a:lnTo>
                    <a:pt x="1363104" y="59737"/>
                  </a:lnTo>
                  <a:lnTo>
                    <a:pt x="1318057" y="71971"/>
                  </a:lnTo>
                  <a:lnTo>
                    <a:pt x="1273485" y="85282"/>
                  </a:lnTo>
                  <a:lnTo>
                    <a:pt x="1229402" y="99654"/>
                  </a:lnTo>
                  <a:lnTo>
                    <a:pt x="1185825" y="115072"/>
                  </a:lnTo>
                  <a:lnTo>
                    <a:pt x="1142770" y="131520"/>
                  </a:lnTo>
                  <a:lnTo>
                    <a:pt x="1100253" y="148984"/>
                  </a:lnTo>
                  <a:lnTo>
                    <a:pt x="1058289" y="167447"/>
                  </a:lnTo>
                  <a:lnTo>
                    <a:pt x="1016895" y="186894"/>
                  </a:lnTo>
                  <a:lnTo>
                    <a:pt x="976085" y="207311"/>
                  </a:lnTo>
                  <a:lnTo>
                    <a:pt x="935877" y="228680"/>
                  </a:lnTo>
                  <a:lnTo>
                    <a:pt x="896286" y="250988"/>
                  </a:lnTo>
                  <a:lnTo>
                    <a:pt x="857328" y="274219"/>
                  </a:lnTo>
                  <a:lnTo>
                    <a:pt x="819018" y="298356"/>
                  </a:lnTo>
                  <a:lnTo>
                    <a:pt x="781373" y="323386"/>
                  </a:lnTo>
                  <a:lnTo>
                    <a:pt x="744408" y="349292"/>
                  </a:lnTo>
                  <a:lnTo>
                    <a:pt x="708140" y="376059"/>
                  </a:lnTo>
                  <a:lnTo>
                    <a:pt x="672584" y="403672"/>
                  </a:lnTo>
                  <a:lnTo>
                    <a:pt x="637755" y="432115"/>
                  </a:lnTo>
                  <a:lnTo>
                    <a:pt x="603671" y="461373"/>
                  </a:lnTo>
                  <a:lnTo>
                    <a:pt x="570346" y="491430"/>
                  </a:lnTo>
                  <a:lnTo>
                    <a:pt x="537797" y="522271"/>
                  </a:lnTo>
                  <a:lnTo>
                    <a:pt x="506039" y="553881"/>
                  </a:lnTo>
                  <a:lnTo>
                    <a:pt x="475089" y="586244"/>
                  </a:lnTo>
                  <a:lnTo>
                    <a:pt x="444961" y="619345"/>
                  </a:lnTo>
                  <a:lnTo>
                    <a:pt x="415673" y="653169"/>
                  </a:lnTo>
                  <a:lnTo>
                    <a:pt x="387240" y="687699"/>
                  </a:lnTo>
                  <a:lnTo>
                    <a:pt x="359677" y="722921"/>
                  </a:lnTo>
                  <a:lnTo>
                    <a:pt x="333001" y="758820"/>
                  </a:lnTo>
                  <a:lnTo>
                    <a:pt x="307228" y="795379"/>
                  </a:lnTo>
                  <a:lnTo>
                    <a:pt x="282372" y="832583"/>
                  </a:lnTo>
                  <a:lnTo>
                    <a:pt x="258451" y="870418"/>
                  </a:lnTo>
                  <a:lnTo>
                    <a:pt x="235480" y="908867"/>
                  </a:lnTo>
                  <a:lnTo>
                    <a:pt x="213475" y="947916"/>
                  </a:lnTo>
                  <a:lnTo>
                    <a:pt x="192452" y="987548"/>
                  </a:lnTo>
                  <a:lnTo>
                    <a:pt x="172427" y="1027749"/>
                  </a:lnTo>
                  <a:lnTo>
                    <a:pt x="153414" y="1068503"/>
                  </a:lnTo>
                  <a:lnTo>
                    <a:pt x="135432" y="1109794"/>
                  </a:lnTo>
                  <a:lnTo>
                    <a:pt x="118494" y="1151608"/>
                  </a:lnTo>
                  <a:lnTo>
                    <a:pt x="102618" y="1193928"/>
                  </a:lnTo>
                  <a:lnTo>
                    <a:pt x="87818" y="1236740"/>
                  </a:lnTo>
                  <a:lnTo>
                    <a:pt x="74111" y="1280028"/>
                  </a:lnTo>
                  <a:lnTo>
                    <a:pt x="61513" y="1323776"/>
                  </a:lnTo>
                  <a:lnTo>
                    <a:pt x="50040" y="1367970"/>
                  </a:lnTo>
                  <a:lnTo>
                    <a:pt x="39707" y="1412593"/>
                  </a:lnTo>
                  <a:lnTo>
                    <a:pt x="30530" y="1457631"/>
                  </a:lnTo>
                  <a:lnTo>
                    <a:pt x="22525" y="1503068"/>
                  </a:lnTo>
                  <a:lnTo>
                    <a:pt x="15708" y="1548889"/>
                  </a:lnTo>
                  <a:lnTo>
                    <a:pt x="10096" y="1595077"/>
                  </a:lnTo>
                  <a:lnTo>
                    <a:pt x="5702" y="1641619"/>
                  </a:lnTo>
                  <a:lnTo>
                    <a:pt x="2545" y="1688498"/>
                  </a:lnTo>
                  <a:lnTo>
                    <a:pt x="638" y="1735699"/>
                  </a:lnTo>
                  <a:lnTo>
                    <a:pt x="0" y="1783206"/>
                  </a:lnTo>
                  <a:lnTo>
                    <a:pt x="638" y="1830714"/>
                  </a:lnTo>
                  <a:lnTo>
                    <a:pt x="2545" y="1877915"/>
                  </a:lnTo>
                  <a:lnTo>
                    <a:pt x="5702" y="1924795"/>
                  </a:lnTo>
                  <a:lnTo>
                    <a:pt x="10096" y="1971337"/>
                  </a:lnTo>
                  <a:lnTo>
                    <a:pt x="15708" y="2017527"/>
                  </a:lnTo>
                  <a:lnTo>
                    <a:pt x="22525" y="2063348"/>
                  </a:lnTo>
                  <a:lnTo>
                    <a:pt x="30530" y="2108786"/>
                  </a:lnTo>
                  <a:lnTo>
                    <a:pt x="39707" y="2153825"/>
                  </a:lnTo>
                  <a:lnTo>
                    <a:pt x="50040" y="2198450"/>
                  </a:lnTo>
                  <a:lnTo>
                    <a:pt x="61513" y="2242646"/>
                  </a:lnTo>
                  <a:lnTo>
                    <a:pt x="74111" y="2286396"/>
                  </a:lnTo>
                  <a:lnTo>
                    <a:pt x="87818" y="2329686"/>
                  </a:lnTo>
                  <a:lnTo>
                    <a:pt x="102618" y="2372499"/>
                  </a:lnTo>
                  <a:lnTo>
                    <a:pt x="118494" y="2414822"/>
                  </a:lnTo>
                  <a:lnTo>
                    <a:pt x="135432" y="2456638"/>
                  </a:lnTo>
                  <a:lnTo>
                    <a:pt x="153414" y="2497931"/>
                  </a:lnTo>
                  <a:lnTo>
                    <a:pt x="172427" y="2538688"/>
                  </a:lnTo>
                  <a:lnTo>
                    <a:pt x="192452" y="2578891"/>
                  </a:lnTo>
                  <a:lnTo>
                    <a:pt x="213475" y="2618526"/>
                  </a:lnTo>
                  <a:lnTo>
                    <a:pt x="235480" y="2657577"/>
                  </a:lnTo>
                  <a:lnTo>
                    <a:pt x="258451" y="2696029"/>
                  </a:lnTo>
                  <a:lnTo>
                    <a:pt x="282372" y="2733866"/>
                  </a:lnTo>
                  <a:lnTo>
                    <a:pt x="307228" y="2771074"/>
                  </a:lnTo>
                  <a:lnTo>
                    <a:pt x="333001" y="2807636"/>
                  </a:lnTo>
                  <a:lnTo>
                    <a:pt x="359677" y="2843537"/>
                  </a:lnTo>
                  <a:lnTo>
                    <a:pt x="387240" y="2878762"/>
                  </a:lnTo>
                  <a:lnTo>
                    <a:pt x="415673" y="2913296"/>
                  </a:lnTo>
                  <a:lnTo>
                    <a:pt x="444961" y="2947122"/>
                  </a:lnTo>
                  <a:lnTo>
                    <a:pt x="475089" y="2980226"/>
                  </a:lnTo>
                  <a:lnTo>
                    <a:pt x="506039" y="3012592"/>
                  </a:lnTo>
                  <a:lnTo>
                    <a:pt x="537797" y="3044205"/>
                  </a:lnTo>
                  <a:lnTo>
                    <a:pt x="570346" y="3075050"/>
                  </a:lnTo>
                  <a:lnTo>
                    <a:pt x="603671" y="3105110"/>
                  </a:lnTo>
                  <a:lnTo>
                    <a:pt x="637755" y="3134371"/>
                  </a:lnTo>
                  <a:lnTo>
                    <a:pt x="672584" y="3162817"/>
                  </a:lnTo>
                  <a:lnTo>
                    <a:pt x="708140" y="3190433"/>
                  </a:lnTo>
                  <a:lnTo>
                    <a:pt x="744408" y="3217203"/>
                  </a:lnTo>
                  <a:lnTo>
                    <a:pt x="781373" y="3243112"/>
                  </a:lnTo>
                  <a:lnTo>
                    <a:pt x="819018" y="3268144"/>
                  </a:lnTo>
                  <a:lnTo>
                    <a:pt x="857328" y="3292285"/>
                  </a:lnTo>
                  <a:lnTo>
                    <a:pt x="896286" y="3315518"/>
                  </a:lnTo>
                  <a:lnTo>
                    <a:pt x="935877" y="3337828"/>
                  </a:lnTo>
                  <a:lnTo>
                    <a:pt x="976085" y="3359201"/>
                  </a:lnTo>
                  <a:lnTo>
                    <a:pt x="1016895" y="3379620"/>
                  </a:lnTo>
                  <a:lnTo>
                    <a:pt x="1058289" y="3399070"/>
                  </a:lnTo>
                  <a:lnTo>
                    <a:pt x="1100253" y="3417535"/>
                  </a:lnTo>
                  <a:lnTo>
                    <a:pt x="1142770" y="3435001"/>
                  </a:lnTo>
                  <a:lnTo>
                    <a:pt x="1185825" y="3451452"/>
                  </a:lnTo>
                  <a:lnTo>
                    <a:pt x="1229402" y="3466872"/>
                  </a:lnTo>
                  <a:lnTo>
                    <a:pt x="1273485" y="3481246"/>
                  </a:lnTo>
                  <a:lnTo>
                    <a:pt x="1318057" y="3494559"/>
                  </a:lnTo>
                  <a:lnTo>
                    <a:pt x="1363104" y="3506795"/>
                  </a:lnTo>
                  <a:lnTo>
                    <a:pt x="1408610" y="3517938"/>
                  </a:lnTo>
                  <a:lnTo>
                    <a:pt x="1454557" y="3527974"/>
                  </a:lnTo>
                  <a:lnTo>
                    <a:pt x="1500932" y="3536887"/>
                  </a:lnTo>
                  <a:lnTo>
                    <a:pt x="1547717" y="3544662"/>
                  </a:lnTo>
                  <a:lnTo>
                    <a:pt x="1594897" y="3551283"/>
                  </a:lnTo>
                  <a:lnTo>
                    <a:pt x="1642456" y="3556735"/>
                  </a:lnTo>
                  <a:lnTo>
                    <a:pt x="1690378" y="3561002"/>
                  </a:lnTo>
                  <a:lnTo>
                    <a:pt x="1738648" y="3564068"/>
                  </a:lnTo>
                  <a:lnTo>
                    <a:pt x="1787249" y="3565920"/>
                  </a:lnTo>
                  <a:lnTo>
                    <a:pt x="1836165" y="3566541"/>
                  </a:lnTo>
                  <a:lnTo>
                    <a:pt x="1885082" y="3565920"/>
                  </a:lnTo>
                  <a:lnTo>
                    <a:pt x="1933683" y="3564068"/>
                  </a:lnTo>
                  <a:lnTo>
                    <a:pt x="1981953" y="3561002"/>
                  </a:lnTo>
                  <a:lnTo>
                    <a:pt x="2029875" y="3556735"/>
                  </a:lnTo>
                  <a:lnTo>
                    <a:pt x="2077434" y="3551283"/>
                  </a:lnTo>
                  <a:lnTo>
                    <a:pt x="2124614" y="3544662"/>
                  </a:lnTo>
                  <a:lnTo>
                    <a:pt x="2171399" y="3536887"/>
                  </a:lnTo>
                  <a:lnTo>
                    <a:pt x="2217774" y="3527974"/>
                  </a:lnTo>
                  <a:lnTo>
                    <a:pt x="2263721" y="3517938"/>
                  </a:lnTo>
                  <a:lnTo>
                    <a:pt x="2309227" y="3506795"/>
                  </a:lnTo>
                  <a:lnTo>
                    <a:pt x="2354274" y="3494559"/>
                  </a:lnTo>
                  <a:lnTo>
                    <a:pt x="2398846" y="3481246"/>
                  </a:lnTo>
                  <a:lnTo>
                    <a:pt x="2442929" y="3466872"/>
                  </a:lnTo>
                  <a:lnTo>
                    <a:pt x="2486506" y="3451452"/>
                  </a:lnTo>
                  <a:lnTo>
                    <a:pt x="2529561" y="3435001"/>
                  </a:lnTo>
                  <a:lnTo>
                    <a:pt x="2572078" y="3417535"/>
                  </a:lnTo>
                  <a:lnTo>
                    <a:pt x="2614042" y="3399070"/>
                  </a:lnTo>
                  <a:lnTo>
                    <a:pt x="2655436" y="3379620"/>
                  </a:lnTo>
                  <a:lnTo>
                    <a:pt x="2696246" y="3359201"/>
                  </a:lnTo>
                  <a:lnTo>
                    <a:pt x="2736454" y="3337828"/>
                  </a:lnTo>
                  <a:lnTo>
                    <a:pt x="2776045" y="3315518"/>
                  </a:lnTo>
                  <a:lnTo>
                    <a:pt x="2815003" y="3292285"/>
                  </a:lnTo>
                  <a:lnTo>
                    <a:pt x="2853313" y="3268144"/>
                  </a:lnTo>
                  <a:lnTo>
                    <a:pt x="2890958" y="3243112"/>
                  </a:lnTo>
                  <a:lnTo>
                    <a:pt x="2927923" y="3217203"/>
                  </a:lnTo>
                  <a:lnTo>
                    <a:pt x="2964191" y="3190433"/>
                  </a:lnTo>
                  <a:lnTo>
                    <a:pt x="2999747" y="3162817"/>
                  </a:lnTo>
                  <a:lnTo>
                    <a:pt x="3034576" y="3134371"/>
                  </a:lnTo>
                  <a:lnTo>
                    <a:pt x="3068660" y="3105110"/>
                  </a:lnTo>
                  <a:lnTo>
                    <a:pt x="3101985" y="3075050"/>
                  </a:lnTo>
                  <a:lnTo>
                    <a:pt x="3134534" y="3044205"/>
                  </a:lnTo>
                  <a:lnTo>
                    <a:pt x="3166292" y="3012592"/>
                  </a:lnTo>
                  <a:lnTo>
                    <a:pt x="3197242" y="2980226"/>
                  </a:lnTo>
                  <a:lnTo>
                    <a:pt x="3227370" y="2947122"/>
                  </a:lnTo>
                  <a:lnTo>
                    <a:pt x="3256658" y="2913296"/>
                  </a:lnTo>
                  <a:lnTo>
                    <a:pt x="3285091" y="2878762"/>
                  </a:lnTo>
                  <a:lnTo>
                    <a:pt x="3312654" y="2843537"/>
                  </a:lnTo>
                  <a:lnTo>
                    <a:pt x="3339330" y="2807636"/>
                  </a:lnTo>
                  <a:lnTo>
                    <a:pt x="3365103" y="2771074"/>
                  </a:lnTo>
                  <a:lnTo>
                    <a:pt x="3389959" y="2733866"/>
                  </a:lnTo>
                  <a:lnTo>
                    <a:pt x="3413880" y="2696029"/>
                  </a:lnTo>
                  <a:lnTo>
                    <a:pt x="3436851" y="2657577"/>
                  </a:lnTo>
                  <a:lnTo>
                    <a:pt x="3458856" y="2618526"/>
                  </a:lnTo>
                  <a:lnTo>
                    <a:pt x="3479879" y="2578891"/>
                  </a:lnTo>
                  <a:lnTo>
                    <a:pt x="3499904" y="2538688"/>
                  </a:lnTo>
                  <a:lnTo>
                    <a:pt x="3518917" y="2497931"/>
                  </a:lnTo>
                  <a:lnTo>
                    <a:pt x="3536899" y="2456638"/>
                  </a:lnTo>
                  <a:lnTo>
                    <a:pt x="3553837" y="2414822"/>
                  </a:lnTo>
                  <a:lnTo>
                    <a:pt x="3569713" y="2372499"/>
                  </a:lnTo>
                  <a:lnTo>
                    <a:pt x="3584513" y="2329686"/>
                  </a:lnTo>
                  <a:lnTo>
                    <a:pt x="3598220" y="2286396"/>
                  </a:lnTo>
                  <a:lnTo>
                    <a:pt x="3610818" y="2242646"/>
                  </a:lnTo>
                  <a:lnTo>
                    <a:pt x="3622291" y="2198450"/>
                  </a:lnTo>
                  <a:lnTo>
                    <a:pt x="3632624" y="2153825"/>
                  </a:lnTo>
                  <a:lnTo>
                    <a:pt x="3641801" y="2108786"/>
                  </a:lnTo>
                  <a:lnTo>
                    <a:pt x="3649806" y="2063348"/>
                  </a:lnTo>
                  <a:lnTo>
                    <a:pt x="3656623" y="2017527"/>
                  </a:lnTo>
                  <a:lnTo>
                    <a:pt x="3662235" y="1971337"/>
                  </a:lnTo>
                  <a:lnTo>
                    <a:pt x="3666629" y="1924795"/>
                  </a:lnTo>
                  <a:lnTo>
                    <a:pt x="3669786" y="1877915"/>
                  </a:lnTo>
                  <a:lnTo>
                    <a:pt x="3671693" y="1830714"/>
                  </a:lnTo>
                  <a:lnTo>
                    <a:pt x="3672331" y="1783206"/>
                  </a:lnTo>
                  <a:lnTo>
                    <a:pt x="3671693" y="1735699"/>
                  </a:lnTo>
                  <a:lnTo>
                    <a:pt x="3669786" y="1688498"/>
                  </a:lnTo>
                  <a:lnTo>
                    <a:pt x="3666629" y="1641619"/>
                  </a:lnTo>
                  <a:lnTo>
                    <a:pt x="3662235" y="1595077"/>
                  </a:lnTo>
                  <a:lnTo>
                    <a:pt x="3656623" y="1548889"/>
                  </a:lnTo>
                  <a:lnTo>
                    <a:pt x="3649806" y="1503068"/>
                  </a:lnTo>
                  <a:lnTo>
                    <a:pt x="3641801" y="1457631"/>
                  </a:lnTo>
                  <a:lnTo>
                    <a:pt x="3632624" y="1412593"/>
                  </a:lnTo>
                  <a:lnTo>
                    <a:pt x="3622291" y="1367970"/>
                  </a:lnTo>
                  <a:lnTo>
                    <a:pt x="3610818" y="1323776"/>
                  </a:lnTo>
                  <a:lnTo>
                    <a:pt x="3598220" y="1280028"/>
                  </a:lnTo>
                  <a:lnTo>
                    <a:pt x="3584513" y="1236740"/>
                  </a:lnTo>
                  <a:lnTo>
                    <a:pt x="3569713" y="1193928"/>
                  </a:lnTo>
                  <a:lnTo>
                    <a:pt x="3553837" y="1151608"/>
                  </a:lnTo>
                  <a:lnTo>
                    <a:pt x="3536899" y="1109794"/>
                  </a:lnTo>
                  <a:lnTo>
                    <a:pt x="3518917" y="1068503"/>
                  </a:lnTo>
                  <a:lnTo>
                    <a:pt x="3499904" y="1027749"/>
                  </a:lnTo>
                  <a:lnTo>
                    <a:pt x="3479879" y="987548"/>
                  </a:lnTo>
                  <a:lnTo>
                    <a:pt x="3458856" y="947916"/>
                  </a:lnTo>
                  <a:lnTo>
                    <a:pt x="3436851" y="908867"/>
                  </a:lnTo>
                  <a:lnTo>
                    <a:pt x="3413880" y="870418"/>
                  </a:lnTo>
                  <a:lnTo>
                    <a:pt x="3389959" y="832583"/>
                  </a:lnTo>
                  <a:lnTo>
                    <a:pt x="3365103" y="795379"/>
                  </a:lnTo>
                  <a:lnTo>
                    <a:pt x="3339330" y="758820"/>
                  </a:lnTo>
                  <a:lnTo>
                    <a:pt x="3312654" y="722921"/>
                  </a:lnTo>
                  <a:lnTo>
                    <a:pt x="3285091" y="687699"/>
                  </a:lnTo>
                  <a:lnTo>
                    <a:pt x="3256658" y="653169"/>
                  </a:lnTo>
                  <a:lnTo>
                    <a:pt x="3227370" y="619345"/>
                  </a:lnTo>
                  <a:lnTo>
                    <a:pt x="3197242" y="586244"/>
                  </a:lnTo>
                  <a:lnTo>
                    <a:pt x="3166292" y="553881"/>
                  </a:lnTo>
                  <a:lnTo>
                    <a:pt x="3134534" y="522271"/>
                  </a:lnTo>
                  <a:lnTo>
                    <a:pt x="3101985" y="491430"/>
                  </a:lnTo>
                  <a:lnTo>
                    <a:pt x="3068660" y="461373"/>
                  </a:lnTo>
                  <a:lnTo>
                    <a:pt x="3034576" y="432115"/>
                  </a:lnTo>
                  <a:lnTo>
                    <a:pt x="2999747" y="403672"/>
                  </a:lnTo>
                  <a:lnTo>
                    <a:pt x="2964191" y="376059"/>
                  </a:lnTo>
                  <a:lnTo>
                    <a:pt x="2927923" y="349292"/>
                  </a:lnTo>
                  <a:lnTo>
                    <a:pt x="2890958" y="323386"/>
                  </a:lnTo>
                  <a:lnTo>
                    <a:pt x="2853313" y="298356"/>
                  </a:lnTo>
                  <a:lnTo>
                    <a:pt x="2815003" y="274219"/>
                  </a:lnTo>
                  <a:lnTo>
                    <a:pt x="2776045" y="250988"/>
                  </a:lnTo>
                  <a:lnTo>
                    <a:pt x="2736454" y="228680"/>
                  </a:lnTo>
                  <a:lnTo>
                    <a:pt x="2696246" y="207311"/>
                  </a:lnTo>
                  <a:lnTo>
                    <a:pt x="2655436" y="186894"/>
                  </a:lnTo>
                  <a:lnTo>
                    <a:pt x="2614042" y="167447"/>
                  </a:lnTo>
                  <a:lnTo>
                    <a:pt x="2572078" y="148984"/>
                  </a:lnTo>
                  <a:lnTo>
                    <a:pt x="2529561" y="131520"/>
                  </a:lnTo>
                  <a:lnTo>
                    <a:pt x="2486506" y="115072"/>
                  </a:lnTo>
                  <a:lnTo>
                    <a:pt x="2442929" y="99654"/>
                  </a:lnTo>
                  <a:lnTo>
                    <a:pt x="2398846" y="85282"/>
                  </a:lnTo>
                  <a:lnTo>
                    <a:pt x="2354274" y="71971"/>
                  </a:lnTo>
                  <a:lnTo>
                    <a:pt x="2309227" y="59737"/>
                  </a:lnTo>
                  <a:lnTo>
                    <a:pt x="2263721" y="48594"/>
                  </a:lnTo>
                  <a:lnTo>
                    <a:pt x="2217774" y="38560"/>
                  </a:lnTo>
                  <a:lnTo>
                    <a:pt x="2171399" y="29648"/>
                  </a:lnTo>
                  <a:lnTo>
                    <a:pt x="2124614" y="21874"/>
                  </a:lnTo>
                  <a:lnTo>
                    <a:pt x="2077434" y="15255"/>
                  </a:lnTo>
                  <a:lnTo>
                    <a:pt x="2029875" y="9804"/>
                  </a:lnTo>
                  <a:lnTo>
                    <a:pt x="1981953" y="5538"/>
                  </a:lnTo>
                  <a:lnTo>
                    <a:pt x="1933683" y="2471"/>
                  </a:lnTo>
                  <a:lnTo>
                    <a:pt x="1885082" y="620"/>
                  </a:lnTo>
                  <a:lnTo>
                    <a:pt x="183616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365497" y="475869"/>
              <a:ext cx="3672840" cy="3566795"/>
            </a:xfrm>
            <a:custGeom>
              <a:avLst/>
              <a:gdLst/>
              <a:ahLst/>
              <a:cxnLst/>
              <a:rect l="l" t="t" r="r" b="b"/>
              <a:pathLst>
                <a:path w="3672840" h="3566795">
                  <a:moveTo>
                    <a:pt x="0" y="1783206"/>
                  </a:moveTo>
                  <a:lnTo>
                    <a:pt x="638" y="1735699"/>
                  </a:lnTo>
                  <a:lnTo>
                    <a:pt x="2545" y="1688498"/>
                  </a:lnTo>
                  <a:lnTo>
                    <a:pt x="5702" y="1641619"/>
                  </a:lnTo>
                  <a:lnTo>
                    <a:pt x="10096" y="1595077"/>
                  </a:lnTo>
                  <a:lnTo>
                    <a:pt x="15708" y="1548889"/>
                  </a:lnTo>
                  <a:lnTo>
                    <a:pt x="22525" y="1503068"/>
                  </a:lnTo>
                  <a:lnTo>
                    <a:pt x="30530" y="1457631"/>
                  </a:lnTo>
                  <a:lnTo>
                    <a:pt x="39707" y="1412593"/>
                  </a:lnTo>
                  <a:lnTo>
                    <a:pt x="50040" y="1367970"/>
                  </a:lnTo>
                  <a:lnTo>
                    <a:pt x="61513" y="1323776"/>
                  </a:lnTo>
                  <a:lnTo>
                    <a:pt x="74111" y="1280028"/>
                  </a:lnTo>
                  <a:lnTo>
                    <a:pt x="87818" y="1236740"/>
                  </a:lnTo>
                  <a:lnTo>
                    <a:pt x="102618" y="1193928"/>
                  </a:lnTo>
                  <a:lnTo>
                    <a:pt x="118494" y="1151608"/>
                  </a:lnTo>
                  <a:lnTo>
                    <a:pt x="135432" y="1109794"/>
                  </a:lnTo>
                  <a:lnTo>
                    <a:pt x="153414" y="1068503"/>
                  </a:lnTo>
                  <a:lnTo>
                    <a:pt x="172427" y="1027749"/>
                  </a:lnTo>
                  <a:lnTo>
                    <a:pt x="192452" y="987548"/>
                  </a:lnTo>
                  <a:lnTo>
                    <a:pt x="213475" y="947916"/>
                  </a:lnTo>
                  <a:lnTo>
                    <a:pt x="235480" y="908867"/>
                  </a:lnTo>
                  <a:lnTo>
                    <a:pt x="258451" y="870418"/>
                  </a:lnTo>
                  <a:lnTo>
                    <a:pt x="282372" y="832583"/>
                  </a:lnTo>
                  <a:lnTo>
                    <a:pt x="307228" y="795379"/>
                  </a:lnTo>
                  <a:lnTo>
                    <a:pt x="333001" y="758820"/>
                  </a:lnTo>
                  <a:lnTo>
                    <a:pt x="359677" y="722921"/>
                  </a:lnTo>
                  <a:lnTo>
                    <a:pt x="387240" y="687699"/>
                  </a:lnTo>
                  <a:lnTo>
                    <a:pt x="415673" y="653169"/>
                  </a:lnTo>
                  <a:lnTo>
                    <a:pt x="444961" y="619345"/>
                  </a:lnTo>
                  <a:lnTo>
                    <a:pt x="475089" y="586244"/>
                  </a:lnTo>
                  <a:lnTo>
                    <a:pt x="506039" y="553881"/>
                  </a:lnTo>
                  <a:lnTo>
                    <a:pt x="537797" y="522271"/>
                  </a:lnTo>
                  <a:lnTo>
                    <a:pt x="570346" y="491430"/>
                  </a:lnTo>
                  <a:lnTo>
                    <a:pt x="603671" y="461373"/>
                  </a:lnTo>
                  <a:lnTo>
                    <a:pt x="637755" y="432115"/>
                  </a:lnTo>
                  <a:lnTo>
                    <a:pt x="672584" y="403672"/>
                  </a:lnTo>
                  <a:lnTo>
                    <a:pt x="708140" y="376059"/>
                  </a:lnTo>
                  <a:lnTo>
                    <a:pt x="744408" y="349292"/>
                  </a:lnTo>
                  <a:lnTo>
                    <a:pt x="781373" y="323386"/>
                  </a:lnTo>
                  <a:lnTo>
                    <a:pt x="819018" y="298356"/>
                  </a:lnTo>
                  <a:lnTo>
                    <a:pt x="857328" y="274219"/>
                  </a:lnTo>
                  <a:lnTo>
                    <a:pt x="896286" y="250988"/>
                  </a:lnTo>
                  <a:lnTo>
                    <a:pt x="935877" y="228680"/>
                  </a:lnTo>
                  <a:lnTo>
                    <a:pt x="976085" y="207311"/>
                  </a:lnTo>
                  <a:lnTo>
                    <a:pt x="1016895" y="186894"/>
                  </a:lnTo>
                  <a:lnTo>
                    <a:pt x="1058289" y="167447"/>
                  </a:lnTo>
                  <a:lnTo>
                    <a:pt x="1100253" y="148984"/>
                  </a:lnTo>
                  <a:lnTo>
                    <a:pt x="1142770" y="131520"/>
                  </a:lnTo>
                  <a:lnTo>
                    <a:pt x="1185825" y="115072"/>
                  </a:lnTo>
                  <a:lnTo>
                    <a:pt x="1229402" y="99654"/>
                  </a:lnTo>
                  <a:lnTo>
                    <a:pt x="1273485" y="85282"/>
                  </a:lnTo>
                  <a:lnTo>
                    <a:pt x="1318057" y="71971"/>
                  </a:lnTo>
                  <a:lnTo>
                    <a:pt x="1363104" y="59737"/>
                  </a:lnTo>
                  <a:lnTo>
                    <a:pt x="1408610" y="48594"/>
                  </a:lnTo>
                  <a:lnTo>
                    <a:pt x="1454557" y="38560"/>
                  </a:lnTo>
                  <a:lnTo>
                    <a:pt x="1500932" y="29648"/>
                  </a:lnTo>
                  <a:lnTo>
                    <a:pt x="1547717" y="21874"/>
                  </a:lnTo>
                  <a:lnTo>
                    <a:pt x="1594897" y="15255"/>
                  </a:lnTo>
                  <a:lnTo>
                    <a:pt x="1642456" y="9804"/>
                  </a:lnTo>
                  <a:lnTo>
                    <a:pt x="1690378" y="5538"/>
                  </a:lnTo>
                  <a:lnTo>
                    <a:pt x="1738648" y="2471"/>
                  </a:lnTo>
                  <a:lnTo>
                    <a:pt x="1787249" y="620"/>
                  </a:lnTo>
                  <a:lnTo>
                    <a:pt x="1836165" y="0"/>
                  </a:lnTo>
                  <a:lnTo>
                    <a:pt x="1885082" y="620"/>
                  </a:lnTo>
                  <a:lnTo>
                    <a:pt x="1933683" y="2471"/>
                  </a:lnTo>
                  <a:lnTo>
                    <a:pt x="1981953" y="5538"/>
                  </a:lnTo>
                  <a:lnTo>
                    <a:pt x="2029875" y="9804"/>
                  </a:lnTo>
                  <a:lnTo>
                    <a:pt x="2077434" y="15255"/>
                  </a:lnTo>
                  <a:lnTo>
                    <a:pt x="2124614" y="21874"/>
                  </a:lnTo>
                  <a:lnTo>
                    <a:pt x="2171399" y="29648"/>
                  </a:lnTo>
                  <a:lnTo>
                    <a:pt x="2217774" y="38560"/>
                  </a:lnTo>
                  <a:lnTo>
                    <a:pt x="2263721" y="48594"/>
                  </a:lnTo>
                  <a:lnTo>
                    <a:pt x="2309227" y="59737"/>
                  </a:lnTo>
                  <a:lnTo>
                    <a:pt x="2354274" y="71971"/>
                  </a:lnTo>
                  <a:lnTo>
                    <a:pt x="2398846" y="85282"/>
                  </a:lnTo>
                  <a:lnTo>
                    <a:pt x="2442929" y="99654"/>
                  </a:lnTo>
                  <a:lnTo>
                    <a:pt x="2486506" y="115072"/>
                  </a:lnTo>
                  <a:lnTo>
                    <a:pt x="2529561" y="131520"/>
                  </a:lnTo>
                  <a:lnTo>
                    <a:pt x="2572078" y="148984"/>
                  </a:lnTo>
                  <a:lnTo>
                    <a:pt x="2614042" y="167447"/>
                  </a:lnTo>
                  <a:lnTo>
                    <a:pt x="2655436" y="186894"/>
                  </a:lnTo>
                  <a:lnTo>
                    <a:pt x="2696246" y="207311"/>
                  </a:lnTo>
                  <a:lnTo>
                    <a:pt x="2736454" y="228680"/>
                  </a:lnTo>
                  <a:lnTo>
                    <a:pt x="2776045" y="250988"/>
                  </a:lnTo>
                  <a:lnTo>
                    <a:pt x="2815003" y="274219"/>
                  </a:lnTo>
                  <a:lnTo>
                    <a:pt x="2853313" y="298356"/>
                  </a:lnTo>
                  <a:lnTo>
                    <a:pt x="2890958" y="323386"/>
                  </a:lnTo>
                  <a:lnTo>
                    <a:pt x="2927923" y="349292"/>
                  </a:lnTo>
                  <a:lnTo>
                    <a:pt x="2964191" y="376059"/>
                  </a:lnTo>
                  <a:lnTo>
                    <a:pt x="2999747" y="403672"/>
                  </a:lnTo>
                  <a:lnTo>
                    <a:pt x="3034576" y="432115"/>
                  </a:lnTo>
                  <a:lnTo>
                    <a:pt x="3068660" y="461373"/>
                  </a:lnTo>
                  <a:lnTo>
                    <a:pt x="3101985" y="491430"/>
                  </a:lnTo>
                  <a:lnTo>
                    <a:pt x="3134534" y="522271"/>
                  </a:lnTo>
                  <a:lnTo>
                    <a:pt x="3166292" y="553881"/>
                  </a:lnTo>
                  <a:lnTo>
                    <a:pt x="3197242" y="586244"/>
                  </a:lnTo>
                  <a:lnTo>
                    <a:pt x="3227370" y="619345"/>
                  </a:lnTo>
                  <a:lnTo>
                    <a:pt x="3256658" y="653169"/>
                  </a:lnTo>
                  <a:lnTo>
                    <a:pt x="3285091" y="687699"/>
                  </a:lnTo>
                  <a:lnTo>
                    <a:pt x="3312654" y="722921"/>
                  </a:lnTo>
                  <a:lnTo>
                    <a:pt x="3339330" y="758820"/>
                  </a:lnTo>
                  <a:lnTo>
                    <a:pt x="3365103" y="795379"/>
                  </a:lnTo>
                  <a:lnTo>
                    <a:pt x="3389959" y="832583"/>
                  </a:lnTo>
                  <a:lnTo>
                    <a:pt x="3413880" y="870418"/>
                  </a:lnTo>
                  <a:lnTo>
                    <a:pt x="3436851" y="908867"/>
                  </a:lnTo>
                  <a:lnTo>
                    <a:pt x="3458856" y="947916"/>
                  </a:lnTo>
                  <a:lnTo>
                    <a:pt x="3479879" y="987548"/>
                  </a:lnTo>
                  <a:lnTo>
                    <a:pt x="3499904" y="1027749"/>
                  </a:lnTo>
                  <a:lnTo>
                    <a:pt x="3518917" y="1068503"/>
                  </a:lnTo>
                  <a:lnTo>
                    <a:pt x="3536899" y="1109794"/>
                  </a:lnTo>
                  <a:lnTo>
                    <a:pt x="3553837" y="1151608"/>
                  </a:lnTo>
                  <a:lnTo>
                    <a:pt x="3569713" y="1193928"/>
                  </a:lnTo>
                  <a:lnTo>
                    <a:pt x="3584513" y="1236740"/>
                  </a:lnTo>
                  <a:lnTo>
                    <a:pt x="3598220" y="1280028"/>
                  </a:lnTo>
                  <a:lnTo>
                    <a:pt x="3610818" y="1323776"/>
                  </a:lnTo>
                  <a:lnTo>
                    <a:pt x="3622291" y="1367970"/>
                  </a:lnTo>
                  <a:lnTo>
                    <a:pt x="3632624" y="1412593"/>
                  </a:lnTo>
                  <a:lnTo>
                    <a:pt x="3641801" y="1457631"/>
                  </a:lnTo>
                  <a:lnTo>
                    <a:pt x="3649806" y="1503068"/>
                  </a:lnTo>
                  <a:lnTo>
                    <a:pt x="3656623" y="1548889"/>
                  </a:lnTo>
                  <a:lnTo>
                    <a:pt x="3662235" y="1595077"/>
                  </a:lnTo>
                  <a:lnTo>
                    <a:pt x="3666629" y="1641619"/>
                  </a:lnTo>
                  <a:lnTo>
                    <a:pt x="3669786" y="1688498"/>
                  </a:lnTo>
                  <a:lnTo>
                    <a:pt x="3671693" y="1735699"/>
                  </a:lnTo>
                  <a:lnTo>
                    <a:pt x="3672331" y="1783206"/>
                  </a:lnTo>
                  <a:lnTo>
                    <a:pt x="3671693" y="1830714"/>
                  </a:lnTo>
                  <a:lnTo>
                    <a:pt x="3669786" y="1877915"/>
                  </a:lnTo>
                  <a:lnTo>
                    <a:pt x="3666629" y="1924795"/>
                  </a:lnTo>
                  <a:lnTo>
                    <a:pt x="3662235" y="1971337"/>
                  </a:lnTo>
                  <a:lnTo>
                    <a:pt x="3656623" y="2017527"/>
                  </a:lnTo>
                  <a:lnTo>
                    <a:pt x="3649806" y="2063348"/>
                  </a:lnTo>
                  <a:lnTo>
                    <a:pt x="3641801" y="2108786"/>
                  </a:lnTo>
                  <a:lnTo>
                    <a:pt x="3632624" y="2153825"/>
                  </a:lnTo>
                  <a:lnTo>
                    <a:pt x="3622291" y="2198450"/>
                  </a:lnTo>
                  <a:lnTo>
                    <a:pt x="3610818" y="2242646"/>
                  </a:lnTo>
                  <a:lnTo>
                    <a:pt x="3598220" y="2286396"/>
                  </a:lnTo>
                  <a:lnTo>
                    <a:pt x="3584513" y="2329686"/>
                  </a:lnTo>
                  <a:lnTo>
                    <a:pt x="3569713" y="2372499"/>
                  </a:lnTo>
                  <a:lnTo>
                    <a:pt x="3553837" y="2414822"/>
                  </a:lnTo>
                  <a:lnTo>
                    <a:pt x="3536899" y="2456638"/>
                  </a:lnTo>
                  <a:lnTo>
                    <a:pt x="3518917" y="2497931"/>
                  </a:lnTo>
                  <a:lnTo>
                    <a:pt x="3499904" y="2538688"/>
                  </a:lnTo>
                  <a:lnTo>
                    <a:pt x="3479879" y="2578891"/>
                  </a:lnTo>
                  <a:lnTo>
                    <a:pt x="3458856" y="2618526"/>
                  </a:lnTo>
                  <a:lnTo>
                    <a:pt x="3436851" y="2657577"/>
                  </a:lnTo>
                  <a:lnTo>
                    <a:pt x="3413880" y="2696029"/>
                  </a:lnTo>
                  <a:lnTo>
                    <a:pt x="3389959" y="2733866"/>
                  </a:lnTo>
                  <a:lnTo>
                    <a:pt x="3365103" y="2771074"/>
                  </a:lnTo>
                  <a:lnTo>
                    <a:pt x="3339330" y="2807636"/>
                  </a:lnTo>
                  <a:lnTo>
                    <a:pt x="3312654" y="2843537"/>
                  </a:lnTo>
                  <a:lnTo>
                    <a:pt x="3285091" y="2878762"/>
                  </a:lnTo>
                  <a:lnTo>
                    <a:pt x="3256658" y="2913296"/>
                  </a:lnTo>
                  <a:lnTo>
                    <a:pt x="3227370" y="2947122"/>
                  </a:lnTo>
                  <a:lnTo>
                    <a:pt x="3197242" y="2980226"/>
                  </a:lnTo>
                  <a:lnTo>
                    <a:pt x="3166292" y="3012592"/>
                  </a:lnTo>
                  <a:lnTo>
                    <a:pt x="3134534" y="3044205"/>
                  </a:lnTo>
                  <a:lnTo>
                    <a:pt x="3101985" y="3075050"/>
                  </a:lnTo>
                  <a:lnTo>
                    <a:pt x="3068660" y="3105110"/>
                  </a:lnTo>
                  <a:lnTo>
                    <a:pt x="3034576" y="3134371"/>
                  </a:lnTo>
                  <a:lnTo>
                    <a:pt x="2999747" y="3162817"/>
                  </a:lnTo>
                  <a:lnTo>
                    <a:pt x="2964191" y="3190433"/>
                  </a:lnTo>
                  <a:lnTo>
                    <a:pt x="2927923" y="3217203"/>
                  </a:lnTo>
                  <a:lnTo>
                    <a:pt x="2890958" y="3243112"/>
                  </a:lnTo>
                  <a:lnTo>
                    <a:pt x="2853313" y="3268144"/>
                  </a:lnTo>
                  <a:lnTo>
                    <a:pt x="2815003" y="3292285"/>
                  </a:lnTo>
                  <a:lnTo>
                    <a:pt x="2776045" y="3315518"/>
                  </a:lnTo>
                  <a:lnTo>
                    <a:pt x="2736454" y="3337828"/>
                  </a:lnTo>
                  <a:lnTo>
                    <a:pt x="2696246" y="3359201"/>
                  </a:lnTo>
                  <a:lnTo>
                    <a:pt x="2655436" y="3379620"/>
                  </a:lnTo>
                  <a:lnTo>
                    <a:pt x="2614042" y="3399070"/>
                  </a:lnTo>
                  <a:lnTo>
                    <a:pt x="2572078" y="3417535"/>
                  </a:lnTo>
                  <a:lnTo>
                    <a:pt x="2529561" y="3435001"/>
                  </a:lnTo>
                  <a:lnTo>
                    <a:pt x="2486506" y="3451452"/>
                  </a:lnTo>
                  <a:lnTo>
                    <a:pt x="2442929" y="3466872"/>
                  </a:lnTo>
                  <a:lnTo>
                    <a:pt x="2398846" y="3481246"/>
                  </a:lnTo>
                  <a:lnTo>
                    <a:pt x="2354274" y="3494559"/>
                  </a:lnTo>
                  <a:lnTo>
                    <a:pt x="2309227" y="3506795"/>
                  </a:lnTo>
                  <a:lnTo>
                    <a:pt x="2263721" y="3517938"/>
                  </a:lnTo>
                  <a:lnTo>
                    <a:pt x="2217774" y="3527974"/>
                  </a:lnTo>
                  <a:lnTo>
                    <a:pt x="2171399" y="3536887"/>
                  </a:lnTo>
                  <a:lnTo>
                    <a:pt x="2124614" y="3544662"/>
                  </a:lnTo>
                  <a:lnTo>
                    <a:pt x="2077434" y="3551283"/>
                  </a:lnTo>
                  <a:lnTo>
                    <a:pt x="2029875" y="3556735"/>
                  </a:lnTo>
                  <a:lnTo>
                    <a:pt x="1981953" y="3561002"/>
                  </a:lnTo>
                  <a:lnTo>
                    <a:pt x="1933683" y="3564068"/>
                  </a:lnTo>
                  <a:lnTo>
                    <a:pt x="1885082" y="3565920"/>
                  </a:lnTo>
                  <a:lnTo>
                    <a:pt x="1836165" y="3566541"/>
                  </a:lnTo>
                  <a:lnTo>
                    <a:pt x="1787249" y="3565920"/>
                  </a:lnTo>
                  <a:lnTo>
                    <a:pt x="1738648" y="3564068"/>
                  </a:lnTo>
                  <a:lnTo>
                    <a:pt x="1690378" y="3561002"/>
                  </a:lnTo>
                  <a:lnTo>
                    <a:pt x="1642456" y="3556735"/>
                  </a:lnTo>
                  <a:lnTo>
                    <a:pt x="1594897" y="3551283"/>
                  </a:lnTo>
                  <a:lnTo>
                    <a:pt x="1547717" y="3544662"/>
                  </a:lnTo>
                  <a:lnTo>
                    <a:pt x="1500932" y="3536887"/>
                  </a:lnTo>
                  <a:lnTo>
                    <a:pt x="1454557" y="3527974"/>
                  </a:lnTo>
                  <a:lnTo>
                    <a:pt x="1408610" y="3517938"/>
                  </a:lnTo>
                  <a:lnTo>
                    <a:pt x="1363104" y="3506795"/>
                  </a:lnTo>
                  <a:lnTo>
                    <a:pt x="1318057" y="3494559"/>
                  </a:lnTo>
                  <a:lnTo>
                    <a:pt x="1273485" y="3481246"/>
                  </a:lnTo>
                  <a:lnTo>
                    <a:pt x="1229402" y="3466872"/>
                  </a:lnTo>
                  <a:lnTo>
                    <a:pt x="1185825" y="3451452"/>
                  </a:lnTo>
                  <a:lnTo>
                    <a:pt x="1142770" y="3435001"/>
                  </a:lnTo>
                  <a:lnTo>
                    <a:pt x="1100253" y="3417535"/>
                  </a:lnTo>
                  <a:lnTo>
                    <a:pt x="1058289" y="3399070"/>
                  </a:lnTo>
                  <a:lnTo>
                    <a:pt x="1016895" y="3379620"/>
                  </a:lnTo>
                  <a:lnTo>
                    <a:pt x="976085" y="3359201"/>
                  </a:lnTo>
                  <a:lnTo>
                    <a:pt x="935877" y="3337828"/>
                  </a:lnTo>
                  <a:lnTo>
                    <a:pt x="896286" y="3315518"/>
                  </a:lnTo>
                  <a:lnTo>
                    <a:pt x="857328" y="3292285"/>
                  </a:lnTo>
                  <a:lnTo>
                    <a:pt x="819018" y="3268144"/>
                  </a:lnTo>
                  <a:lnTo>
                    <a:pt x="781373" y="3243112"/>
                  </a:lnTo>
                  <a:lnTo>
                    <a:pt x="744408" y="3217203"/>
                  </a:lnTo>
                  <a:lnTo>
                    <a:pt x="708140" y="3190433"/>
                  </a:lnTo>
                  <a:lnTo>
                    <a:pt x="672584" y="3162817"/>
                  </a:lnTo>
                  <a:lnTo>
                    <a:pt x="637755" y="3134371"/>
                  </a:lnTo>
                  <a:lnTo>
                    <a:pt x="603671" y="3105110"/>
                  </a:lnTo>
                  <a:lnTo>
                    <a:pt x="570346" y="3075050"/>
                  </a:lnTo>
                  <a:lnTo>
                    <a:pt x="537797" y="3044205"/>
                  </a:lnTo>
                  <a:lnTo>
                    <a:pt x="506039" y="3012592"/>
                  </a:lnTo>
                  <a:lnTo>
                    <a:pt x="475089" y="2980226"/>
                  </a:lnTo>
                  <a:lnTo>
                    <a:pt x="444961" y="2947122"/>
                  </a:lnTo>
                  <a:lnTo>
                    <a:pt x="415673" y="2913296"/>
                  </a:lnTo>
                  <a:lnTo>
                    <a:pt x="387240" y="2878762"/>
                  </a:lnTo>
                  <a:lnTo>
                    <a:pt x="359677" y="2843537"/>
                  </a:lnTo>
                  <a:lnTo>
                    <a:pt x="333001" y="2807636"/>
                  </a:lnTo>
                  <a:lnTo>
                    <a:pt x="307228" y="2771074"/>
                  </a:lnTo>
                  <a:lnTo>
                    <a:pt x="282372" y="2733866"/>
                  </a:lnTo>
                  <a:lnTo>
                    <a:pt x="258451" y="2696029"/>
                  </a:lnTo>
                  <a:lnTo>
                    <a:pt x="235480" y="2657577"/>
                  </a:lnTo>
                  <a:lnTo>
                    <a:pt x="213475" y="2618526"/>
                  </a:lnTo>
                  <a:lnTo>
                    <a:pt x="192452" y="2578891"/>
                  </a:lnTo>
                  <a:lnTo>
                    <a:pt x="172427" y="2538688"/>
                  </a:lnTo>
                  <a:lnTo>
                    <a:pt x="153414" y="2497931"/>
                  </a:lnTo>
                  <a:lnTo>
                    <a:pt x="135432" y="2456638"/>
                  </a:lnTo>
                  <a:lnTo>
                    <a:pt x="118494" y="2414822"/>
                  </a:lnTo>
                  <a:lnTo>
                    <a:pt x="102618" y="2372499"/>
                  </a:lnTo>
                  <a:lnTo>
                    <a:pt x="87818" y="2329686"/>
                  </a:lnTo>
                  <a:lnTo>
                    <a:pt x="74111" y="2286396"/>
                  </a:lnTo>
                  <a:lnTo>
                    <a:pt x="61513" y="2242646"/>
                  </a:lnTo>
                  <a:lnTo>
                    <a:pt x="50040" y="2198450"/>
                  </a:lnTo>
                  <a:lnTo>
                    <a:pt x="39707" y="2153825"/>
                  </a:lnTo>
                  <a:lnTo>
                    <a:pt x="30530" y="2108786"/>
                  </a:lnTo>
                  <a:lnTo>
                    <a:pt x="22525" y="2063348"/>
                  </a:lnTo>
                  <a:lnTo>
                    <a:pt x="15708" y="2017527"/>
                  </a:lnTo>
                  <a:lnTo>
                    <a:pt x="10096" y="1971337"/>
                  </a:lnTo>
                  <a:lnTo>
                    <a:pt x="5702" y="1924795"/>
                  </a:lnTo>
                  <a:lnTo>
                    <a:pt x="2545" y="1877915"/>
                  </a:lnTo>
                  <a:lnTo>
                    <a:pt x="638" y="1830714"/>
                  </a:lnTo>
                  <a:lnTo>
                    <a:pt x="0" y="1783206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9" y="662940"/>
              <a:ext cx="3029711" cy="37947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3326" y="1082548"/>
            <a:ext cx="838200" cy="2129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800" spc="-50" b="1">
                <a:latin typeface="Calibri"/>
                <a:cs typeface="Calibri"/>
              </a:rPr>
              <a:t>?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975986" y="4217923"/>
            <a:ext cx="2600325" cy="164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AI</a:t>
            </a:r>
            <a:r>
              <a:rPr dirty="0" sz="3200" spc="-5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Vs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AI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80"/>
              </a:spcBef>
            </a:pP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1800">
              <a:latin typeface="Calibri"/>
              <a:cs typeface="Calibri"/>
            </a:endParaRPr>
          </a:p>
          <a:p>
            <a:pPr marL="779145">
              <a:lnSpc>
                <a:spcPct val="100000"/>
              </a:lnSpc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Let’s</a:t>
            </a:r>
            <a:r>
              <a:rPr dirty="0" sz="2000" spc="-9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explore…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dirty="0" spc="-125"/>
              <a:t> </a:t>
            </a:r>
            <a:r>
              <a:rPr dirty="0"/>
              <a:t>of</a:t>
            </a:r>
            <a:r>
              <a:rPr dirty="0" spc="-120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9427"/>
            <a:ext cx="10256520" cy="440182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Includes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personal,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health,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financial,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location,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social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media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600" b="1">
                <a:latin typeface="Calibri"/>
                <a:cs typeface="Calibri"/>
              </a:rPr>
              <a:t>Security</a:t>
            </a:r>
            <a:r>
              <a:rPr dirty="0" sz="2600" spc="-25" b="1">
                <a:latin typeface="Calibri"/>
                <a:cs typeface="Calibri"/>
              </a:rPr>
              <a:t> </a:t>
            </a:r>
            <a:r>
              <a:rPr dirty="0" sz="2600" spc="-20" b="1">
                <a:latin typeface="Calibri"/>
                <a:cs typeface="Calibri"/>
              </a:rPr>
              <a:t>Risk</a:t>
            </a:r>
            <a:endParaRPr sz="2600">
              <a:latin typeface="Calibri"/>
              <a:cs typeface="Calibri"/>
            </a:endParaRPr>
          </a:p>
          <a:p>
            <a:pPr marL="241300" marR="121285" indent="-229235">
              <a:lnSpc>
                <a:spcPct val="80000"/>
              </a:lnSpc>
              <a:spcBef>
                <a:spcPts val="1015"/>
              </a:spcBef>
              <a:buChar char="•"/>
              <a:tabLst>
                <a:tab pos="241300" algn="l"/>
                <a:tab pos="315595" algn="l"/>
              </a:tabLst>
            </a:pP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 b="1">
                <a:latin typeface="Calibri"/>
                <a:cs typeface="Calibri"/>
              </a:rPr>
              <a:t>Personal</a:t>
            </a:r>
            <a:r>
              <a:rPr dirty="0" sz="2600" spc="-4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Data</a:t>
            </a:r>
            <a:r>
              <a:rPr dirty="0" sz="2600" spc="-4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(names,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addresses,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emails)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used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personalized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marketing </a:t>
            </a:r>
            <a:r>
              <a:rPr dirty="0" sz="2600">
                <a:latin typeface="Calibri"/>
                <a:cs typeface="Calibri"/>
              </a:rPr>
              <a:t>can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exposed.</a:t>
            </a:r>
            <a:endParaRPr sz="2600">
              <a:latin typeface="Calibri"/>
              <a:cs typeface="Calibri"/>
            </a:endParaRPr>
          </a:p>
          <a:p>
            <a:pPr marL="241300" marR="351790" indent="-229235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b="1">
                <a:latin typeface="Calibri"/>
                <a:cs typeface="Calibri"/>
              </a:rPr>
              <a:t>Financial</a:t>
            </a:r>
            <a:r>
              <a:rPr dirty="0" sz="2600" spc="-7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Data</a:t>
            </a:r>
            <a:r>
              <a:rPr dirty="0" sz="2600" spc="-7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(bank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details,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transactions)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processed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fraud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detection </a:t>
            </a:r>
            <a:r>
              <a:rPr dirty="0" sz="2600">
                <a:latin typeface="Calibri"/>
                <a:cs typeface="Calibri"/>
              </a:rPr>
              <a:t>faces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theft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risks.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b="1">
                <a:latin typeface="Calibri"/>
                <a:cs typeface="Calibri"/>
              </a:rPr>
              <a:t>Health</a:t>
            </a:r>
            <a:r>
              <a:rPr dirty="0" sz="2600" spc="-5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Data</a:t>
            </a:r>
            <a:r>
              <a:rPr dirty="0" sz="2600" spc="-45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(medical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records,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biometrics)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used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diagnostics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must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comply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HIPAA</a:t>
            </a:r>
            <a:r>
              <a:rPr dirty="0" sz="2600" spc="-1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b="1">
                <a:latin typeface="Calibri"/>
                <a:cs typeface="Calibri"/>
              </a:rPr>
              <a:t>Location</a:t>
            </a:r>
            <a:r>
              <a:rPr dirty="0" sz="2600" spc="-8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Data</a:t>
            </a:r>
            <a:r>
              <a:rPr dirty="0" sz="2600" spc="-7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GPS,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movement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patterns</a:t>
            </a:r>
            <a:endParaRPr sz="2600">
              <a:latin typeface="Calibri"/>
              <a:cs typeface="Calibri"/>
            </a:endParaRPr>
          </a:p>
          <a:p>
            <a:pPr marL="241300" marR="51435" indent="-229235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b="1">
                <a:latin typeface="Calibri"/>
                <a:cs typeface="Calibri"/>
              </a:rPr>
              <a:t>Social</a:t>
            </a:r>
            <a:r>
              <a:rPr dirty="0" sz="2600" spc="-8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Media</a:t>
            </a:r>
            <a:r>
              <a:rPr dirty="0" sz="2600" spc="-6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Data</a:t>
            </a:r>
            <a:r>
              <a:rPr dirty="0" sz="2600" spc="-55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(posts,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interactions)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analyzed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sentiment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may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violate </a:t>
            </a:r>
            <a:r>
              <a:rPr dirty="0" sz="2600">
                <a:latin typeface="Calibri"/>
                <a:cs typeface="Calibri"/>
              </a:rPr>
              <a:t>user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privacy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expectations.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/>
              <a:t>Risk &amp; </a:t>
            </a:r>
            <a:r>
              <a:rPr dirty="0" spc="-10"/>
              <a:t>Mitigation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2177923"/>
          <a:ext cx="10604500" cy="292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Personal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(names,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emails)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exposed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anonymization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pseudonymization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(bank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details)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stolen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Encryption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storage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transit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Health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(medical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records)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leaked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35">
                          <a:latin typeface="Calibri"/>
                          <a:cs typeface="Calibri"/>
                        </a:rPr>
                        <a:t>HIPAA-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compliant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encryption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Location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enables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stalking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Differential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privacy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techniques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Social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media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posts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reveal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private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info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minimization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collect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only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necessary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Combined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individuals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Restrict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sensitivity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Violating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privacy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laws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(GDPR,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CCPA)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Implement</a:t>
                      </a:r>
                      <a:r>
                        <a:rPr dirty="0" sz="18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compliance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frameworks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Training</a:t>
            </a:r>
            <a:r>
              <a:rPr dirty="0" spc="-195"/>
              <a:t> </a:t>
            </a:r>
            <a:r>
              <a:rPr dirty="0"/>
              <a:t>Data</a:t>
            </a:r>
            <a:r>
              <a:rPr dirty="0" spc="-190"/>
              <a:t> </a:t>
            </a:r>
            <a:r>
              <a:rPr dirty="0" spc="-10"/>
              <a:t>origins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96869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Where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comes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(internal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databases,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third-</a:t>
            </a:r>
            <a:r>
              <a:rPr dirty="0" sz="2800">
                <a:latin typeface="Calibri"/>
                <a:cs typeface="Calibri"/>
              </a:rPr>
              <a:t>party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APIs)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31850" y="2531872"/>
          <a:ext cx="10604500" cy="29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Third-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party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vendors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have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weak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security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Vet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providers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Malicious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poisoning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attacks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integrity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checks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(hash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verification)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Insider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threats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employees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Role-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Control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(RBAC)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Human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error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collection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Robust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governance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policies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Weak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sources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Monitor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unusual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patterns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IoT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devices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poorly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secured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protocols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Insecure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APIs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expose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transfer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protocols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4971" y="522222"/>
            <a:ext cx="2848355" cy="119197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Inference</a:t>
            </a:r>
            <a:r>
              <a:rPr dirty="0" spc="-190"/>
              <a:t> </a:t>
            </a:r>
            <a:r>
              <a:rPr dirty="0"/>
              <a:t>data</a:t>
            </a:r>
            <a:r>
              <a:rPr dirty="0" spc="-190"/>
              <a:t> </a:t>
            </a:r>
            <a:r>
              <a:rPr dirty="0" spc="-10"/>
              <a:t>Origins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83750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system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later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receive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40790" y="2531872"/>
          <a:ext cx="10395585" cy="29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885"/>
                <a:gridCol w="5257799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combines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identify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people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Apply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differential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privacy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techniques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guesses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sensitive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personal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info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Privacy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assessments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makes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biased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discriminatory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decisions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Bias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fairness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audits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reveals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people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shared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policies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creates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detailed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personal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profiles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Monitor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outputs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privacy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leaks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Malicious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inputs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manipulate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Validate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sanitize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accidentally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leaks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Adversarial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testing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evaluation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dirty="0" spc="-114"/>
              <a:t> </a:t>
            </a:r>
            <a:r>
              <a:rPr dirty="0"/>
              <a:t>&amp;</a:t>
            </a:r>
            <a:r>
              <a:rPr dirty="0" spc="-85"/>
              <a:t> </a:t>
            </a:r>
            <a:r>
              <a:rPr dirty="0"/>
              <a:t>Mitigation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/>
              <a:t>Processing</a:t>
            </a:r>
            <a:r>
              <a:rPr dirty="0" spc="-95"/>
              <a:t> </a:t>
            </a:r>
            <a:r>
              <a:rPr dirty="0" spc="-10"/>
              <a:t>phase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1601724"/>
          <a:ext cx="10604500" cy="29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Phase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Impact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Cleaning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Malicious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Injection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47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poisoning,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biased outcomes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422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validation,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source authentication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Normalization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Format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Injection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Attacks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38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execution,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system compromise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52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Format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validation,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secure parsing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Transformation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Logic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Tampering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45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Incorrect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predictions,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bias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73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signing,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immutable rules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Extraction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Poisoning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bypasses,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discrimination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validation,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anomaly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detection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683" y="4589398"/>
            <a:ext cx="9667248" cy="176695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10"/>
              <a:t> </a:t>
            </a:r>
            <a:r>
              <a:rPr dirty="0"/>
              <a:t>3:Model</a:t>
            </a:r>
            <a:r>
              <a:rPr dirty="0" spc="-10"/>
              <a:t> </a:t>
            </a:r>
            <a:r>
              <a:rPr dirty="0"/>
              <a:t>Design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 spc="-10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3067" y="1631061"/>
            <a:ext cx="10336530" cy="435546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marR="240029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  <a:tab pos="2478405" algn="l"/>
              </a:tabLst>
            </a:pPr>
            <a:r>
              <a:rPr dirty="0" sz="2600">
                <a:latin typeface="Calibri"/>
                <a:cs typeface="Calibri"/>
              </a:rPr>
              <a:t>This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phase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focuses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choosing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designing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right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model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system architecture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>
                <a:latin typeface="Calibri"/>
                <a:cs typeface="Calibri"/>
              </a:rPr>
              <a:t>	AI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solution.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This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phase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include:</a:t>
            </a:r>
            <a:endParaRPr sz="2600">
              <a:latin typeface="Calibri"/>
              <a:cs typeface="Calibri"/>
            </a:endParaRPr>
          </a:p>
          <a:p>
            <a:pPr marL="12700" marR="1555750">
              <a:lnSpc>
                <a:spcPct val="80000"/>
              </a:lnSpc>
              <a:spcBef>
                <a:spcPts val="1010"/>
              </a:spcBef>
            </a:pPr>
            <a:r>
              <a:rPr dirty="0" sz="2600" b="1">
                <a:latin typeface="Calibri"/>
                <a:cs typeface="Calibri"/>
              </a:rPr>
              <a:t>Selecting</a:t>
            </a:r>
            <a:r>
              <a:rPr dirty="0" sz="2600" spc="-3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model</a:t>
            </a:r>
            <a:r>
              <a:rPr dirty="0" sz="2600" spc="-4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type</a:t>
            </a:r>
            <a:r>
              <a:rPr dirty="0" sz="2600">
                <a:latin typeface="Calibri"/>
                <a:cs typeface="Calibri"/>
              </a:rPr>
              <a:t>: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Based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problem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(exp: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CNN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image classification,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RNN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text,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DT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tabular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data).</a:t>
            </a:r>
            <a:endParaRPr sz="2600">
              <a:latin typeface="Calibri"/>
              <a:cs typeface="Calibri"/>
            </a:endParaRPr>
          </a:p>
          <a:p>
            <a:pPr marL="12700" marR="363855">
              <a:lnSpc>
                <a:spcPts val="2500"/>
              </a:lnSpc>
              <a:spcBef>
                <a:spcPts val="969"/>
              </a:spcBef>
            </a:pPr>
            <a:r>
              <a:rPr dirty="0" sz="2600" b="1">
                <a:latin typeface="Calibri"/>
                <a:cs typeface="Calibri"/>
              </a:rPr>
              <a:t>Defining</a:t>
            </a:r>
            <a:r>
              <a:rPr dirty="0" sz="2600" spc="-30" b="1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system</a:t>
            </a:r>
            <a:r>
              <a:rPr dirty="0" sz="2600" spc="-85" b="1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architecture</a:t>
            </a:r>
            <a:r>
              <a:rPr dirty="0" sz="2600" spc="-10">
                <a:latin typeface="Calibri"/>
                <a:cs typeface="Calibri"/>
              </a:rPr>
              <a:t>: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How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model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will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interact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data,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APIs, storage,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users.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600" b="1">
                <a:latin typeface="Calibri"/>
                <a:cs typeface="Calibri"/>
              </a:rPr>
              <a:t>Choosing</a:t>
            </a:r>
            <a:r>
              <a:rPr dirty="0" sz="2600" spc="-7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learning</a:t>
            </a:r>
            <a:r>
              <a:rPr dirty="0" sz="2600" spc="-50" b="1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strategy</a:t>
            </a:r>
            <a:r>
              <a:rPr dirty="0" sz="2600" spc="-10">
                <a:latin typeface="Calibri"/>
                <a:cs typeface="Calibri"/>
              </a:rPr>
              <a:t>: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Supervised,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unsupervised,</a:t>
            </a:r>
            <a:r>
              <a:rPr dirty="0" sz="2600" spc="-114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reinforcement...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010"/>
              </a:spcBef>
            </a:pPr>
            <a:r>
              <a:rPr dirty="0" sz="2600" b="1">
                <a:latin typeface="Calibri"/>
                <a:cs typeface="Calibri"/>
              </a:rPr>
              <a:t>Planning</a:t>
            </a:r>
            <a:r>
              <a:rPr dirty="0" sz="2600" spc="-3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modularity</a:t>
            </a:r>
            <a:r>
              <a:rPr dirty="0" sz="2600" spc="-4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and</a:t>
            </a:r>
            <a:r>
              <a:rPr dirty="0" sz="2600" spc="-3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scalability</a:t>
            </a:r>
            <a:r>
              <a:rPr dirty="0" sz="2600">
                <a:latin typeface="Calibri"/>
                <a:cs typeface="Calibri"/>
              </a:rPr>
              <a:t>: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Ensuring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model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can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grow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adapt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new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data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requirements.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600" spc="-10" b="1">
                <a:latin typeface="Calibri"/>
                <a:cs typeface="Calibri"/>
              </a:rPr>
              <a:t>Integration</a:t>
            </a:r>
            <a:r>
              <a:rPr dirty="0" sz="2600" spc="-7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planning</a:t>
            </a:r>
            <a:r>
              <a:rPr dirty="0" sz="2600">
                <a:latin typeface="Calibri"/>
                <a:cs typeface="Calibri"/>
              </a:rPr>
              <a:t>: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How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connects</a:t>
            </a:r>
            <a:r>
              <a:rPr dirty="0" sz="2600" spc="-1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existing</a:t>
            </a:r>
            <a:r>
              <a:rPr dirty="0" sz="2600" spc="-1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systems.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4605" y="673392"/>
            <a:ext cx="2231996" cy="69540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9809" y="4217923"/>
            <a:ext cx="55149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Key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Security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and</a:t>
            </a:r>
            <a:r>
              <a:rPr dirty="0" sz="3200" spc="-6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Privacy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Aspects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2813" y="5531307"/>
            <a:ext cx="1481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Let’s</a:t>
            </a:r>
            <a:r>
              <a:rPr dirty="0" sz="2000" spc="-9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explore…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103" y="1118235"/>
            <a:ext cx="4987920" cy="28037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0396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Privacy-</a:t>
            </a:r>
            <a:r>
              <a:rPr dirty="0"/>
              <a:t>Preserving</a:t>
            </a:r>
            <a:r>
              <a:rPr dirty="0" spc="-45"/>
              <a:t> </a:t>
            </a:r>
            <a:r>
              <a:rPr dirty="0" spc="-10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258976"/>
            <a:ext cx="9678670" cy="251968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520"/>
              </a:spcBef>
            </a:pPr>
            <a:r>
              <a:rPr dirty="0" sz="2800">
                <a:latin typeface="Calibri"/>
                <a:cs typeface="Calibri"/>
              </a:rPr>
              <a:t>Based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CSI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Practice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#8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Differential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Privacy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statistical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noise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protect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training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b="1">
                <a:latin typeface="Calibri"/>
                <a:cs typeface="Calibri"/>
              </a:rPr>
              <a:t>Privacy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Budget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(ε)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Controls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how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much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privacy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preserved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60" b="1">
                <a:latin typeface="Calibri"/>
                <a:cs typeface="Calibri"/>
              </a:rPr>
              <a:t>Trade-</a:t>
            </a:r>
            <a:r>
              <a:rPr dirty="0" sz="2800" b="1">
                <a:latin typeface="Calibri"/>
                <a:cs typeface="Calibri"/>
              </a:rPr>
              <a:t>off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More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privacy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less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accuracy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b="1">
                <a:latin typeface="Calibri"/>
                <a:cs typeface="Calibri"/>
              </a:rPr>
              <a:t>Challenge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computational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Secure</a:t>
            </a:r>
            <a:r>
              <a:rPr dirty="0" spc="-45"/>
              <a:t> </a:t>
            </a:r>
            <a:r>
              <a:rPr dirty="0"/>
              <a:t>Model</a:t>
            </a:r>
            <a:r>
              <a:rPr dirty="0" spc="-30"/>
              <a:t> </a:t>
            </a:r>
            <a:r>
              <a:rPr dirty="0" spc="-45"/>
              <a:t>Topology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8918575" cy="15601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Prevent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inversion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(reverse-</a:t>
            </a:r>
            <a:r>
              <a:rPr dirty="0" sz="2800">
                <a:latin typeface="Calibri"/>
                <a:cs typeface="Calibri"/>
              </a:rPr>
              <a:t>engineering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training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Design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avoid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encoding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sensitive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info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Ensure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gradient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protection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(no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leakage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during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training)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Foundation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85"/>
              <a:t> </a:t>
            </a:r>
            <a:r>
              <a:rPr dirty="0" spc="-10"/>
              <a:t>Security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7418070" cy="25831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CSI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Supply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Chain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Demand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assurances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providers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Verify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training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origins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Require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formal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certification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data/model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safety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Avoid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uncertain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provenance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471C4"/>
                </a:solidFill>
              </a:rPr>
              <a:t>What</a:t>
            </a:r>
            <a:r>
              <a:rPr dirty="0" spc="-3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is</a:t>
            </a:r>
            <a:r>
              <a:rPr dirty="0" spc="-30">
                <a:solidFill>
                  <a:srgbClr val="4471C4"/>
                </a:solidFill>
              </a:rPr>
              <a:t> </a:t>
            </a:r>
            <a:r>
              <a:rPr dirty="0" spc="-25">
                <a:solidFill>
                  <a:srgbClr val="4471C4"/>
                </a:solidFill>
              </a:rPr>
              <a:t>AI?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9522460" cy="39027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AI=the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capacity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machines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computer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programs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perform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functions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would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typically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require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human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intelligence.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Activities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Education.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Medical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Choosing.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>
                <a:latin typeface="Calibri"/>
                <a:cs typeface="Calibri"/>
              </a:rPr>
              <a:t>Voice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recognition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systems,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categorization,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NLP.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2642" y="2625217"/>
            <a:ext cx="3648202" cy="243217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Supply</a:t>
            </a:r>
            <a:r>
              <a:rPr dirty="0" spc="-45"/>
              <a:t> </a:t>
            </a:r>
            <a:r>
              <a:rPr dirty="0"/>
              <a:t>Chain</a:t>
            </a:r>
            <a:r>
              <a:rPr dirty="0" spc="-45"/>
              <a:t> </a:t>
            </a:r>
            <a:r>
              <a:rPr dirty="0"/>
              <a:t>Poisoning</a:t>
            </a:r>
            <a:r>
              <a:rPr dirty="0" spc="-30"/>
              <a:t> </a:t>
            </a:r>
            <a:r>
              <a:rPr dirty="0" spc="-10"/>
              <a:t>Threats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7232015" cy="34137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0" b="1">
                <a:latin typeface="Calibri"/>
                <a:cs typeface="Calibri"/>
              </a:rPr>
              <a:t>Split-</a:t>
            </a:r>
            <a:r>
              <a:rPr dirty="0" sz="2800" b="1">
                <a:latin typeface="Calibri"/>
                <a:cs typeface="Calibri"/>
              </a:rPr>
              <a:t>view poisoning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risks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30">
                <a:latin typeface="Calibri"/>
                <a:cs typeface="Calibri"/>
              </a:rPr>
              <a:t>Attackers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exploit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expired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abandoned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domains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poison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datasets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little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$60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Mitigation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800">
                <a:latin typeface="Calibri"/>
                <a:cs typeface="Calibri"/>
              </a:rPr>
              <a:t>Choose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trusted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providers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800" spc="-20">
                <a:latin typeface="Calibri"/>
                <a:cs typeface="Calibri"/>
              </a:rPr>
              <a:t>Validate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integrity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800">
                <a:latin typeface="Calibri"/>
                <a:cs typeface="Calibri"/>
              </a:rPr>
              <a:t>Monitor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995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 </a:t>
            </a:r>
            <a:r>
              <a:rPr dirty="0" spc="-10"/>
              <a:t>Strategies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8548"/>
            <a:ext cx="6654165" cy="411352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Federated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Learning: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stays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local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>
                <a:latin typeface="Calibri"/>
                <a:cs typeface="Calibri"/>
              </a:rPr>
              <a:t>Only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updates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shared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Uses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secure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multi-</a:t>
            </a:r>
            <a:r>
              <a:rPr dirty="0" sz="2800">
                <a:latin typeface="Calibri"/>
                <a:cs typeface="Calibri"/>
              </a:rPr>
              <a:t>party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computation(SMPC)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Adversarial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Protects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against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malicious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ts val="3275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Techniques: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ts val="3185"/>
              </a:lnSpc>
              <a:buFont typeface="Arial MT"/>
              <a:buChar char="•"/>
              <a:tabLst>
                <a:tab pos="697230" algn="l"/>
              </a:tabLst>
            </a:pPr>
            <a:r>
              <a:rPr dirty="0" sz="2800">
                <a:latin typeface="Calibri"/>
                <a:cs typeface="Calibri"/>
              </a:rPr>
              <a:t>Ensemble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ts val="3270"/>
              </a:lnSpc>
              <a:buFont typeface="Arial MT"/>
              <a:buChar char="•"/>
              <a:tabLst>
                <a:tab pos="697230" algn="l"/>
              </a:tabLst>
            </a:pPr>
            <a:r>
              <a:rPr dirty="0" sz="2800">
                <a:latin typeface="Calibri"/>
                <a:cs typeface="Calibri"/>
              </a:rPr>
              <a:t>Anomaly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4465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Secure</a:t>
            </a:r>
            <a:r>
              <a:rPr dirty="0" spc="-150"/>
              <a:t> </a:t>
            </a:r>
            <a:r>
              <a:rPr dirty="0" spc="-25"/>
              <a:t>Training</a:t>
            </a:r>
            <a:r>
              <a:rPr dirty="0" spc="-125"/>
              <a:t> </a:t>
            </a:r>
            <a:r>
              <a:rPr dirty="0" spc="-10"/>
              <a:t>Environment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918"/>
            <a:ext cx="8754745" cy="20707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latin typeface="Calibri"/>
                <a:cs typeface="Calibri"/>
              </a:rPr>
              <a:t>CSI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Practice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#4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Zero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Trust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Architecture: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Nothing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trusted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default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Secure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Enclaves: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Isolated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Ensures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computational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integrity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confidentiality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Hardware</a:t>
            </a:r>
            <a:r>
              <a:rPr dirty="0" spc="-155"/>
              <a:t> </a:t>
            </a:r>
            <a:r>
              <a:rPr dirty="0"/>
              <a:t>&amp;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 spc="-10"/>
              <a:t>Security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621686"/>
            <a:ext cx="7879080" cy="454088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Storage: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FIPS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140-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compliant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encrypted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devices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Encryption: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800" spc="-30">
                <a:latin typeface="Calibri"/>
                <a:cs typeface="Calibri"/>
              </a:rPr>
              <a:t>AES-</a:t>
            </a:r>
            <a:r>
              <a:rPr dirty="0" sz="2800">
                <a:latin typeface="Calibri"/>
                <a:cs typeface="Calibri"/>
              </a:rPr>
              <a:t>256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(resistant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quantum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threats)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800">
                <a:latin typeface="Calibri"/>
                <a:cs typeface="Calibri"/>
              </a:rPr>
              <a:t>Encrypt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rest,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transit,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Depersonalization: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Mask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sensitive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Maintain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statistical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algn="r" marL="227965" marR="5035550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27965" algn="l"/>
              </a:tabLst>
            </a:pPr>
            <a:r>
              <a:rPr dirty="0" sz="2800">
                <a:latin typeface="Calibri"/>
                <a:cs typeface="Calibri"/>
              </a:rPr>
              <a:t>Digital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Signatures:</a:t>
            </a:r>
            <a:endParaRPr sz="2800">
              <a:latin typeface="Calibri"/>
              <a:cs typeface="Calibri"/>
            </a:endParaRPr>
          </a:p>
          <a:p>
            <a:pPr algn="r" lvl="1" marL="227329" marR="4954270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227329" algn="l"/>
              </a:tabLst>
            </a:pPr>
            <a:r>
              <a:rPr dirty="0" sz="2400" spc="-10">
                <a:latin typeface="Calibri"/>
                <a:cs typeface="Calibri"/>
              </a:rPr>
              <a:t>Authenticate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400" spc="-25">
                <a:latin typeface="Calibri"/>
                <a:cs typeface="Calibri"/>
              </a:rPr>
              <a:t>Track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revisions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50"/>
              <a:t> </a:t>
            </a:r>
            <a:r>
              <a:rPr dirty="0" spc="-10"/>
              <a:t>&amp;Mitigations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75766" y="1854326"/>
          <a:ext cx="10916920" cy="432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010"/>
                <a:gridCol w="5414010"/>
              </a:tblGrid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Strategy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Poisoned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Require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certification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validation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inversion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attacks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federated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learning,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gradient protection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Compromised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foundation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models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formal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assurances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providers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Split-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view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poisoning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hashing,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trusted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snapshots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Adversarial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examples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Ensemble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models,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anomaly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detection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Leakage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sensitive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info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Parameter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encryption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(AES-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256),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enclaves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55"/>
              <a:t> </a:t>
            </a:r>
            <a:r>
              <a:rPr dirty="0"/>
              <a:t>4</a:t>
            </a:r>
            <a:r>
              <a:rPr dirty="0" spc="-45"/>
              <a:t> </a:t>
            </a:r>
            <a:r>
              <a:rPr dirty="0"/>
              <a:t>:</a:t>
            </a:r>
            <a:r>
              <a:rPr dirty="0" spc="-40"/>
              <a:t> </a:t>
            </a:r>
            <a:r>
              <a:rPr dirty="0" spc="-25"/>
              <a:t>Training</a:t>
            </a:r>
            <a:r>
              <a:rPr dirty="0" spc="-45"/>
              <a:t> </a:t>
            </a:r>
            <a:r>
              <a:rPr dirty="0"/>
              <a:t>&amp;</a:t>
            </a:r>
            <a:r>
              <a:rPr dirty="0" spc="-40"/>
              <a:t> </a:t>
            </a:r>
            <a:r>
              <a:rPr dirty="0" spc="-10"/>
              <a:t>development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53361"/>
            <a:ext cx="6405245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21995" indent="228600">
              <a:lnSpc>
                <a:spcPct val="125299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>
                <a:latin typeface="Calibri"/>
                <a:cs typeface="Calibri"/>
              </a:rPr>
              <a:t>During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training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development,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AI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system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built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optimized. </a:t>
            </a:r>
            <a:r>
              <a:rPr dirty="0" sz="1500">
                <a:latin typeface="Calibri"/>
                <a:cs typeface="Calibri"/>
              </a:rPr>
              <a:t>Phase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include: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latin typeface="Calibri"/>
                <a:cs typeface="Calibri"/>
              </a:rPr>
              <a:t>Splitting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the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dataset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 spc="-10" b="1">
                <a:latin typeface="Calibri"/>
                <a:cs typeface="Calibri"/>
              </a:rPr>
              <a:t>Training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set</a:t>
            </a:r>
            <a:r>
              <a:rPr dirty="0" sz="1300">
                <a:latin typeface="Calibri"/>
                <a:cs typeface="Calibri"/>
              </a:rPr>
              <a:t>: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Used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to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teach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the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model.</a:t>
            </a:r>
            <a:endParaRPr sz="13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 spc="-10" b="1">
                <a:latin typeface="Calibri"/>
                <a:cs typeface="Calibri"/>
              </a:rPr>
              <a:t>Validation </a:t>
            </a:r>
            <a:r>
              <a:rPr dirty="0" sz="1300" b="1">
                <a:latin typeface="Calibri"/>
                <a:cs typeface="Calibri"/>
              </a:rPr>
              <a:t>set</a:t>
            </a:r>
            <a:r>
              <a:rPr dirty="0" sz="1300">
                <a:latin typeface="Calibri"/>
                <a:cs typeface="Calibri"/>
              </a:rPr>
              <a:t>: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Used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to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tune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hyperparameters </a:t>
            </a:r>
            <a:r>
              <a:rPr dirty="0" sz="1300">
                <a:latin typeface="Calibri"/>
                <a:cs typeface="Calibri"/>
              </a:rPr>
              <a:t>(e.g.,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learning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rate,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number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of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layers).</a:t>
            </a:r>
            <a:endParaRPr sz="13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 spc="-25" b="1">
                <a:latin typeface="Calibri"/>
                <a:cs typeface="Calibri"/>
              </a:rPr>
              <a:t>Test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set</a:t>
            </a:r>
            <a:r>
              <a:rPr dirty="0" sz="1300">
                <a:latin typeface="Calibri"/>
                <a:cs typeface="Calibri"/>
              </a:rPr>
              <a:t>: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Used to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evaluate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the</a:t>
            </a:r>
            <a:r>
              <a:rPr dirty="0" sz="1300" spc="-10">
                <a:latin typeface="Calibri"/>
                <a:cs typeface="Calibri"/>
              </a:rPr>
              <a:t> model’s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performance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objectively.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spc="-20" b="1">
                <a:latin typeface="Calibri"/>
                <a:cs typeface="Calibri"/>
              </a:rPr>
              <a:t>Training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the </a:t>
            </a:r>
            <a:r>
              <a:rPr dirty="0" sz="1500" spc="-10" b="1">
                <a:latin typeface="Calibri"/>
                <a:cs typeface="Calibri"/>
              </a:rPr>
              <a:t>model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>
                <a:latin typeface="Calibri"/>
                <a:cs typeface="Calibri"/>
              </a:rPr>
              <a:t>Feeding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input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data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and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updating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weights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(if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it's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neural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network).</a:t>
            </a:r>
            <a:endParaRPr sz="13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 spc="-10">
                <a:latin typeface="Calibri"/>
                <a:cs typeface="Calibri"/>
              </a:rPr>
              <a:t>Iteratively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improving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performance.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spc="-10" b="1">
                <a:latin typeface="Calibri"/>
                <a:cs typeface="Calibri"/>
              </a:rPr>
              <a:t>Hyperparameter</a:t>
            </a:r>
            <a:r>
              <a:rPr dirty="0" sz="1500" spc="-1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tuning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>
                <a:latin typeface="Calibri"/>
                <a:cs typeface="Calibri"/>
              </a:rPr>
              <a:t>Adjusting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model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settings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to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reduce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errors</a:t>
            </a:r>
            <a:r>
              <a:rPr dirty="0" sz="1300" spc="-5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(e.g.,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batch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size,</a:t>
            </a:r>
            <a:r>
              <a:rPr dirty="0" sz="1300" spc="-5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dropout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rate).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spc="-10" b="1">
                <a:latin typeface="Calibri"/>
                <a:cs typeface="Calibri"/>
              </a:rPr>
              <a:t>Preventing</a:t>
            </a:r>
            <a:r>
              <a:rPr dirty="0" sz="1500" spc="-3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overfitting/underfitting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 spc="-10">
                <a:latin typeface="Calibri"/>
                <a:cs typeface="Calibri"/>
              </a:rPr>
              <a:t>Regularization,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dropout,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early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stopping.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spc="-10" b="1">
                <a:latin typeface="Calibri"/>
                <a:cs typeface="Calibri"/>
              </a:rPr>
              <a:t>Evaluation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>
                <a:latin typeface="Calibri"/>
                <a:cs typeface="Calibri"/>
              </a:rPr>
              <a:t>Using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metrics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like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accuracy,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precision,</a:t>
            </a:r>
            <a:r>
              <a:rPr dirty="0" sz="1300" spc="-4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recall,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F1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score,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or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MSE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depending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on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the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task.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latin typeface="Calibri"/>
                <a:cs typeface="Calibri"/>
              </a:rPr>
              <a:t>Saving</a:t>
            </a:r>
            <a:r>
              <a:rPr dirty="0" sz="1500" spc="-7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trained</a:t>
            </a:r>
            <a:r>
              <a:rPr dirty="0" sz="1500" spc="-7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model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300">
                <a:latin typeface="Calibri"/>
                <a:cs typeface="Calibri"/>
              </a:rPr>
              <a:t>Exporting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the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final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model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for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deployment.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9809" y="4217923"/>
            <a:ext cx="55149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Key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Security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and</a:t>
            </a:r>
            <a:r>
              <a:rPr dirty="0" sz="3200" spc="-6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Privacy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Aspects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2813" y="5531307"/>
            <a:ext cx="1481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Let’s</a:t>
            </a:r>
            <a:r>
              <a:rPr dirty="0" sz="2000" spc="-95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explore…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103" y="1118235"/>
            <a:ext cx="4987920" cy="28037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Training</a:t>
            </a:r>
            <a:r>
              <a:rPr dirty="0" spc="-195"/>
              <a:t> </a:t>
            </a:r>
            <a:r>
              <a:rPr dirty="0"/>
              <a:t>Data</a:t>
            </a:r>
            <a:r>
              <a:rPr dirty="0" spc="-190"/>
              <a:t> </a:t>
            </a:r>
            <a:r>
              <a:rPr dirty="0" spc="-10"/>
              <a:t>Origins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8829675" cy="2881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Risk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dirty="0" sz="2800">
                <a:latin typeface="Calibri"/>
                <a:cs typeface="Calibri"/>
              </a:rPr>
              <a:t>Malicious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low-</a:t>
            </a:r>
            <a:r>
              <a:rPr dirty="0" sz="2800">
                <a:latin typeface="Calibri"/>
                <a:cs typeface="Calibri"/>
              </a:rPr>
              <a:t>quality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bias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or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poison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Mitigations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(per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CSI):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0">
                <a:latin typeface="Calibri"/>
                <a:cs typeface="Calibri"/>
              </a:rPr>
              <a:t>Vet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sources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provenance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tracking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Apply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anomaly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outlier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filtering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 </a:t>
            </a:r>
            <a:r>
              <a:rPr dirty="0" spc="-10"/>
              <a:t>Origins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10041255" cy="32658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Risk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ts val="3020"/>
              </a:lnSpc>
              <a:spcBef>
                <a:spcPts val="215"/>
              </a:spcBef>
            </a:pPr>
            <a:r>
              <a:rPr dirty="0" sz="2800" spc="-30">
                <a:latin typeface="Calibri"/>
                <a:cs typeface="Calibri"/>
              </a:rPr>
              <a:t>Pre-</a:t>
            </a:r>
            <a:r>
              <a:rPr dirty="0" sz="2800">
                <a:latin typeface="Calibri"/>
                <a:cs typeface="Calibri"/>
              </a:rPr>
              <a:t>trained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(from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unknown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sources)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may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include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backdoors </a:t>
            </a:r>
            <a:r>
              <a:rPr dirty="0" sz="2800" b="1">
                <a:latin typeface="Calibri"/>
                <a:cs typeface="Calibri"/>
              </a:rPr>
              <a:t>or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malicious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triggers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Mitigations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Only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trusted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repositories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55">
                <a:latin typeface="Calibri"/>
                <a:cs typeface="Calibri"/>
              </a:rPr>
              <a:t>Test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adversarial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behavior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0">
                <a:latin typeface="Calibri"/>
                <a:cs typeface="Calibri"/>
              </a:rPr>
              <a:t>Fine-</a:t>
            </a:r>
            <a:r>
              <a:rPr dirty="0" sz="2800">
                <a:latin typeface="Calibri"/>
                <a:cs typeface="Calibri"/>
              </a:rPr>
              <a:t>tune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certified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datasets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995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 </a:t>
            </a:r>
            <a:r>
              <a:rPr dirty="0" spc="-10"/>
              <a:t>Strategies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8548"/>
            <a:ext cx="8917940" cy="42411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Strategy</a:t>
            </a:r>
            <a:r>
              <a:rPr dirty="0" sz="2800" spc="-1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Types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800">
                <a:latin typeface="Calibri"/>
                <a:cs typeface="Calibri"/>
              </a:rPr>
              <a:t>Supervised,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Unsupervised,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Reinforcement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 b="1">
                <a:latin typeface="Calibri"/>
                <a:cs typeface="Calibri"/>
              </a:rPr>
              <a:t>Risks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800">
                <a:latin typeface="Calibri"/>
                <a:cs typeface="Calibri"/>
              </a:rPr>
              <a:t>RL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manipulated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reward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hacking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2800">
                <a:latin typeface="Calibri"/>
                <a:cs typeface="Calibri"/>
              </a:rPr>
              <a:t>Unsupervised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may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group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sensitive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attributes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together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 b="1">
                <a:latin typeface="Calibri"/>
                <a:cs typeface="Calibri"/>
              </a:rPr>
              <a:t>Mitigations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 marR="4314825">
              <a:lnSpc>
                <a:spcPct val="109600"/>
              </a:lnSpc>
            </a:pPr>
            <a:r>
              <a:rPr dirty="0" sz="2800">
                <a:latin typeface="Calibri"/>
                <a:cs typeface="Calibri"/>
              </a:rPr>
              <a:t>Match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learning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type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problem </a:t>
            </a:r>
            <a:r>
              <a:rPr dirty="0" sz="2800">
                <a:latin typeface="Calibri"/>
                <a:cs typeface="Calibri"/>
              </a:rPr>
              <a:t>Monitor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learning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behavior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Calibri"/>
                <a:cs typeface="Calibri"/>
              </a:rPr>
              <a:t>Conduct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adversarial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simulations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471C4"/>
                </a:solidFill>
              </a:rPr>
              <a:t>What</a:t>
            </a:r>
            <a:r>
              <a:rPr dirty="0" spc="-2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is</a:t>
            </a:r>
            <a:r>
              <a:rPr dirty="0" spc="-15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an</a:t>
            </a:r>
            <a:r>
              <a:rPr dirty="0" spc="-15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AI</a:t>
            </a:r>
            <a:r>
              <a:rPr dirty="0" spc="-5">
                <a:solidFill>
                  <a:srgbClr val="4471C4"/>
                </a:solidFill>
              </a:rPr>
              <a:t> </a:t>
            </a:r>
            <a:r>
              <a:rPr dirty="0" spc="-20">
                <a:solidFill>
                  <a:srgbClr val="4471C4"/>
                </a:solidFill>
              </a:rPr>
              <a:t>System?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3780" y="1471117"/>
            <a:ext cx="7569834" cy="392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4629" indent="-209550">
              <a:lnSpc>
                <a:spcPct val="100000"/>
              </a:lnSpc>
              <a:spcBef>
                <a:spcPts val="105"/>
              </a:spcBef>
              <a:buSzPct val="96875"/>
              <a:buChar char="•"/>
              <a:tabLst>
                <a:tab pos="214629" algn="l"/>
              </a:tabLst>
            </a:pP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AI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enter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into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real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  <a:p>
            <a:pPr marL="103505" marR="1303020" indent="-98425">
              <a:lnSpc>
                <a:spcPct val="100000"/>
              </a:lnSpc>
              <a:buSzPct val="96875"/>
              <a:buChar char="•"/>
              <a:tabLst>
                <a:tab pos="103505" algn="l"/>
                <a:tab pos="214629" algn="l"/>
              </a:tabLst>
            </a:pPr>
            <a:r>
              <a:rPr dirty="0" sz="320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It’s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not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just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AI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model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,it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includes: </a:t>
            </a:r>
            <a:r>
              <a:rPr dirty="0" sz="3200">
                <a:latin typeface="Calibri"/>
                <a:cs typeface="Calibri"/>
              </a:rPr>
              <a:t>Input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data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sources</a:t>
            </a:r>
            <a:endParaRPr sz="3200">
              <a:latin typeface="Calibri"/>
              <a:cs typeface="Calibri"/>
            </a:endParaRPr>
          </a:p>
          <a:p>
            <a:pPr marL="103505" marR="97536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Processing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units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(hardware,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cloud,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etc.) Interfaces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(APIs..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latin typeface="Calibri"/>
                <a:cs typeface="Calibri"/>
              </a:rPr>
              <a:t>Deployment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environment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(cloud,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edge,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local)</a:t>
            </a:r>
            <a:endParaRPr sz="3200">
              <a:latin typeface="Calibri"/>
              <a:cs typeface="Calibri"/>
            </a:endParaRPr>
          </a:p>
          <a:p>
            <a:pPr marL="12700" marR="4832350" indent="9144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User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access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and </a:t>
            </a:r>
            <a:r>
              <a:rPr dirty="0" sz="3200" spc="-10">
                <a:latin typeface="Calibri"/>
                <a:cs typeface="Calibri"/>
              </a:rPr>
              <a:t>control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5736" y="4457509"/>
            <a:ext cx="7477600" cy="171627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50"/>
              <a:t> </a:t>
            </a:r>
            <a:r>
              <a:rPr dirty="0" spc="-10"/>
              <a:t>&amp;Mitigations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1984629"/>
          <a:ext cx="10769600" cy="410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350"/>
                <a:gridCol w="5340350"/>
              </a:tblGrid>
              <a:tr h="66865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000" spc="-20">
                          <a:latin typeface="Calibri"/>
                          <a:cs typeface="Calibri"/>
                        </a:rPr>
                        <a:t>Risk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Mitigation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poisoning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Clean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data,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validate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inputs,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anomaly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detection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Overfitting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PII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differential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privacy,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regularization,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audits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compromise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Scan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pre-trained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models,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retrain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partially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Strategy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abuse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Match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task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method,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monitor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unexpected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behavior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Resource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abuse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Rate-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limit</a:t>
                      </a:r>
                      <a:r>
                        <a:rPr dirty="0" sz="2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jobs,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cloud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infrastructure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40"/>
              <a:t> </a:t>
            </a:r>
            <a:r>
              <a:rPr dirty="0"/>
              <a:t>:</a:t>
            </a:r>
            <a:r>
              <a:rPr dirty="0" spc="-45"/>
              <a:t> </a:t>
            </a:r>
            <a:r>
              <a:rPr dirty="0" spc="-40"/>
              <a:t>Testing </a:t>
            </a:r>
            <a:r>
              <a:rPr dirty="0"/>
              <a:t>&amp;</a:t>
            </a:r>
            <a:r>
              <a:rPr dirty="0" spc="-40"/>
              <a:t> </a:t>
            </a:r>
            <a:r>
              <a:rPr dirty="0" spc="-25"/>
              <a:t>Validation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9427"/>
            <a:ext cx="9061450" cy="433959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  <a:tab pos="5546725" algn="l"/>
              </a:tabLst>
            </a:pPr>
            <a:r>
              <a:rPr dirty="0" sz="2600" spc="-55">
                <a:latin typeface="Calibri"/>
                <a:cs typeface="Calibri"/>
              </a:rPr>
              <a:t>Test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model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before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enter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real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world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Verify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AI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model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accuracy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(Accuracy,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Precision,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Recall,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F1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Score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(for </a:t>
            </a:r>
            <a:r>
              <a:rPr dirty="0" sz="2600">
                <a:latin typeface="Calibri"/>
                <a:cs typeface="Calibri"/>
              </a:rPr>
              <a:t>classification),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MSE,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RMSE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(for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regression))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Detect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vulnerabilities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like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bias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drift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 spc="-10">
                <a:latin typeface="Calibri"/>
                <a:cs typeface="Calibri"/>
              </a:rPr>
              <a:t> error</a:t>
            </a:r>
            <a:endParaRPr sz="2600">
              <a:latin typeface="Calibri"/>
              <a:cs typeface="Calibri"/>
            </a:endParaRPr>
          </a:p>
          <a:p>
            <a:pPr marL="12700" marR="4765040" indent="228600">
              <a:lnSpc>
                <a:spcPct val="1119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 spc="-30">
                <a:latin typeface="Calibri"/>
                <a:cs typeface="Calibri"/>
              </a:rPr>
              <a:t>Testing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&amp;Validation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Activities: Adversarial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testing/red-teaming</a:t>
            </a:r>
            <a:endParaRPr sz="2600">
              <a:latin typeface="Calibri"/>
              <a:cs typeface="Calibri"/>
            </a:endParaRPr>
          </a:p>
          <a:p>
            <a:pPr marL="12700" marR="2620645">
              <a:lnSpc>
                <a:spcPct val="111900"/>
              </a:lnSpc>
              <a:spcBef>
                <a:spcPts val="15"/>
              </a:spcBef>
            </a:pPr>
            <a:r>
              <a:rPr dirty="0" sz="2600" spc="-10">
                <a:latin typeface="Calibri"/>
                <a:cs typeface="Calibri"/>
              </a:rPr>
              <a:t>Performance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validation: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metrics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unseen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data </a:t>
            </a:r>
            <a:r>
              <a:rPr dirty="0" sz="2600">
                <a:latin typeface="Calibri"/>
                <a:cs typeface="Calibri"/>
              </a:rPr>
              <a:t>Bias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fairness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evaluation</a:t>
            </a:r>
            <a:endParaRPr sz="2600">
              <a:latin typeface="Calibri"/>
              <a:cs typeface="Calibri"/>
            </a:endParaRPr>
          </a:p>
          <a:p>
            <a:pPr marL="12700" marR="3915410">
              <a:lnSpc>
                <a:spcPts val="3500"/>
              </a:lnSpc>
              <a:spcBef>
                <a:spcPts val="100"/>
              </a:spcBef>
            </a:pPr>
            <a:r>
              <a:rPr dirty="0" sz="2600">
                <a:latin typeface="Calibri"/>
                <a:cs typeface="Calibri"/>
              </a:rPr>
              <a:t>Safety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robustness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assessments </a:t>
            </a:r>
            <a:r>
              <a:rPr dirty="0" sz="2600">
                <a:latin typeface="Calibri"/>
                <a:cs typeface="Calibri"/>
              </a:rPr>
              <a:t>Model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behavior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drift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testing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over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2014220"/>
          <a:ext cx="8675370" cy="374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3235"/>
                <a:gridCol w="4293235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0" b="1">
                          <a:latin typeface="Calibri"/>
                          <a:cs typeface="Calibri"/>
                        </a:rPr>
                        <a:t>Risk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latin typeface="Calibri"/>
                          <a:cs typeface="Calibri"/>
                        </a:rPr>
                        <a:t>Mitigation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2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drift</a:t>
                      </a:r>
                      <a:r>
                        <a:rPr dirty="0" sz="2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over</a:t>
                      </a:r>
                      <a:r>
                        <a:rPr dirty="0" sz="2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time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89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705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Drift</a:t>
                      </a:r>
                      <a:r>
                        <a:rPr dirty="0" sz="2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detection;</a:t>
                      </a:r>
                      <a:r>
                        <a:rPr dirty="0" sz="2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automated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triggers</a:t>
                      </a:r>
                      <a:r>
                        <a:rPr dirty="0" sz="24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alerts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Adversarial</a:t>
                      </a:r>
                      <a:r>
                        <a:rPr dirty="0" sz="2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exploits</a:t>
                      </a:r>
                      <a:r>
                        <a:rPr dirty="0" sz="2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discovered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post-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deployment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Red-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teaming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adversarial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simulations</a:t>
                      </a:r>
                      <a:r>
                        <a:rPr dirty="0" sz="24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2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release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Deployment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without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validation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36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Formal</a:t>
                      </a:r>
                      <a:r>
                        <a:rPr dirty="0" sz="2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evaluation</a:t>
                      </a:r>
                      <a:r>
                        <a:rPr dirty="0" sz="2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steps</a:t>
                      </a:r>
                      <a:r>
                        <a:rPr dirty="0" sz="2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metrics/gates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Incident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detected</a:t>
                      </a:r>
                      <a:r>
                        <a:rPr dirty="0" sz="2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promptly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Real-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monitoring,</a:t>
                      </a:r>
                      <a:r>
                        <a:rPr dirty="0" sz="2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logging,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rollback</a:t>
                      </a:r>
                      <a:r>
                        <a:rPr dirty="0" sz="2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mechanism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10"/>
              <a:t>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:</a:t>
            </a:r>
            <a:r>
              <a:rPr dirty="0" spc="-5"/>
              <a:t> </a:t>
            </a:r>
            <a:r>
              <a:rPr dirty="0" spc="-10"/>
              <a:t>Deployment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1198"/>
            <a:ext cx="7411084" cy="276479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finally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production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life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world)</a:t>
            </a:r>
            <a:endParaRPr sz="2400">
              <a:latin typeface="Calibri"/>
              <a:cs typeface="Calibri"/>
            </a:endParaRPr>
          </a:p>
          <a:p>
            <a:pPr marL="12700" marR="4778375" indent="227965">
              <a:lnSpc>
                <a:spcPct val="1248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>
                <a:latin typeface="Calibri"/>
                <a:cs typeface="Calibri"/>
              </a:rPr>
              <a:t>Risks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phase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Unauthorized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access Misconfiguration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inversion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>
                <a:latin typeface="Calibri"/>
                <a:cs typeface="Calibri"/>
              </a:rPr>
              <a:t>Risks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deployment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847850" y="4560570"/>
          <a:ext cx="8216900" cy="228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Area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cloud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attacks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5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channel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(exp: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HTTPs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,VPN)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Edge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1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24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Apply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boot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physical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protection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premise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40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Threat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inside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company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68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Encrypt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files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,access 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dirty="0" spc="-55"/>
              <a:t> </a:t>
            </a:r>
            <a:r>
              <a:rPr dirty="0"/>
              <a:t>from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25"/>
              <a:t> </a:t>
            </a:r>
            <a:r>
              <a:rPr dirty="0" spc="-10"/>
              <a:t>packaging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/>
              <a:t>First,</a:t>
            </a:r>
            <a:r>
              <a:rPr dirty="0" spc="-75"/>
              <a:t> </a:t>
            </a:r>
            <a:r>
              <a:rPr dirty="0"/>
              <a:t>we</a:t>
            </a:r>
            <a:r>
              <a:rPr dirty="0" spc="-80"/>
              <a:t> </a:t>
            </a:r>
            <a:r>
              <a:rPr dirty="0" spc="-10"/>
              <a:t>containerize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AI</a:t>
            </a:r>
            <a:r>
              <a:rPr dirty="0" spc="-80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/>
              <a:t>using</a:t>
            </a:r>
            <a:r>
              <a:rPr dirty="0" spc="-60"/>
              <a:t> </a:t>
            </a:r>
            <a:r>
              <a:rPr dirty="0"/>
              <a:t>tools</a:t>
            </a:r>
            <a:r>
              <a:rPr dirty="0" spc="-75"/>
              <a:t> </a:t>
            </a:r>
            <a:r>
              <a:rPr dirty="0"/>
              <a:t>like</a:t>
            </a:r>
            <a:r>
              <a:rPr dirty="0" spc="-80"/>
              <a:t> </a:t>
            </a:r>
            <a:r>
              <a:rPr dirty="0"/>
              <a:t>Docker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20"/>
              <a:t>then </a:t>
            </a:r>
            <a:r>
              <a:rPr dirty="0"/>
              <a:t>deploy</a:t>
            </a:r>
            <a:r>
              <a:rPr dirty="0" spc="-45"/>
              <a:t> </a:t>
            </a:r>
            <a:r>
              <a:rPr dirty="0"/>
              <a:t>it</a:t>
            </a:r>
            <a:r>
              <a:rPr dirty="0" spc="-60"/>
              <a:t> </a:t>
            </a:r>
            <a:r>
              <a:rPr dirty="0"/>
              <a:t>using</a:t>
            </a:r>
            <a:r>
              <a:rPr dirty="0" spc="-45"/>
              <a:t> </a:t>
            </a:r>
            <a:r>
              <a:rPr dirty="0" spc="-10"/>
              <a:t>Kubernetes.</a:t>
            </a:r>
          </a:p>
          <a:p>
            <a:pPr marL="12700" marR="174625">
              <a:lnSpc>
                <a:spcPts val="3030"/>
              </a:lnSpc>
            </a:pPr>
            <a:r>
              <a:rPr dirty="0"/>
              <a:t>Each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these</a:t>
            </a:r>
            <a:r>
              <a:rPr dirty="0" spc="-70"/>
              <a:t> </a:t>
            </a:r>
            <a:r>
              <a:rPr dirty="0"/>
              <a:t>steps</a:t>
            </a:r>
            <a:r>
              <a:rPr dirty="0" spc="-60"/>
              <a:t> </a:t>
            </a:r>
            <a:r>
              <a:rPr dirty="0" spc="-10"/>
              <a:t>introduces</a:t>
            </a:r>
            <a:r>
              <a:rPr dirty="0" spc="-40"/>
              <a:t> </a:t>
            </a:r>
            <a:r>
              <a:rPr dirty="0"/>
              <a:t>its</a:t>
            </a:r>
            <a:r>
              <a:rPr dirty="0" spc="-70"/>
              <a:t> </a:t>
            </a:r>
            <a:r>
              <a:rPr dirty="0"/>
              <a:t>own</a:t>
            </a:r>
            <a:r>
              <a:rPr dirty="0" spc="-85"/>
              <a:t> </a:t>
            </a:r>
            <a:r>
              <a:rPr dirty="0"/>
              <a:t>security</a:t>
            </a:r>
            <a:r>
              <a:rPr dirty="0" spc="-65"/>
              <a:t> </a:t>
            </a:r>
            <a:r>
              <a:rPr dirty="0"/>
              <a:t>risks,</a:t>
            </a:r>
            <a:r>
              <a:rPr dirty="0" spc="-50"/>
              <a:t> </a:t>
            </a:r>
            <a:r>
              <a:rPr dirty="0"/>
              <a:t>starting</a:t>
            </a:r>
            <a:r>
              <a:rPr dirty="0" spc="-85"/>
              <a:t> </a:t>
            </a:r>
            <a:r>
              <a:rPr dirty="0" spc="-20"/>
              <a:t>from </a:t>
            </a:r>
            <a:r>
              <a:rPr dirty="0"/>
              <a:t>securing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data</a:t>
            </a:r>
            <a:r>
              <a:rPr dirty="0" spc="-95"/>
              <a:t> </a:t>
            </a:r>
            <a:r>
              <a:rPr dirty="0" spc="-10"/>
              <a:t>before</a:t>
            </a:r>
            <a:r>
              <a:rPr dirty="0" spc="-95"/>
              <a:t> </a:t>
            </a:r>
            <a:r>
              <a:rPr dirty="0" spc="-10"/>
              <a:t>containerization</a:t>
            </a:r>
          </a:p>
          <a:p>
            <a:pPr marL="12700" marR="117475">
              <a:lnSpc>
                <a:spcPts val="3020"/>
              </a:lnSpc>
              <a:spcBef>
                <a:spcPts val="1005"/>
              </a:spcBef>
            </a:pPr>
            <a:r>
              <a:rPr dirty="0"/>
              <a:t>Docker</a:t>
            </a:r>
            <a:r>
              <a:rPr dirty="0" spc="-90"/>
              <a:t> </a:t>
            </a:r>
            <a:r>
              <a:rPr dirty="0"/>
              <a:t>=</a:t>
            </a:r>
            <a:r>
              <a:rPr dirty="0" spc="-70"/>
              <a:t> </a:t>
            </a:r>
            <a:r>
              <a:rPr dirty="0"/>
              <a:t>container</a:t>
            </a:r>
            <a:r>
              <a:rPr dirty="0" spc="-65"/>
              <a:t> </a:t>
            </a:r>
            <a:r>
              <a:rPr dirty="0"/>
              <a:t>includes</a:t>
            </a:r>
            <a:r>
              <a:rPr dirty="0" spc="-55"/>
              <a:t> </a:t>
            </a:r>
            <a:r>
              <a:rPr dirty="0"/>
              <a:t>everything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/>
              <a:t>AI</a:t>
            </a:r>
            <a:r>
              <a:rPr dirty="0" spc="-80"/>
              <a:t> </a:t>
            </a:r>
            <a:r>
              <a:rPr dirty="0"/>
              <a:t>model</a:t>
            </a:r>
            <a:r>
              <a:rPr dirty="0" spc="-85"/>
              <a:t> </a:t>
            </a:r>
            <a:r>
              <a:rPr dirty="0"/>
              <a:t>needs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20"/>
              <a:t>run: </a:t>
            </a:r>
            <a:r>
              <a:rPr dirty="0"/>
              <a:t>code,</a:t>
            </a:r>
            <a:r>
              <a:rPr dirty="0" spc="-110"/>
              <a:t> </a:t>
            </a:r>
            <a:r>
              <a:rPr dirty="0"/>
              <a:t>dependencies,</a:t>
            </a:r>
            <a:r>
              <a:rPr dirty="0" spc="-75"/>
              <a:t> </a:t>
            </a:r>
            <a:r>
              <a:rPr dirty="0"/>
              <a:t>libraries,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10"/>
              <a:t>configuration</a:t>
            </a:r>
            <a:r>
              <a:rPr dirty="0" spc="-100"/>
              <a:t> </a:t>
            </a:r>
            <a:r>
              <a:rPr dirty="0" spc="-10"/>
              <a:t>files</a:t>
            </a:r>
          </a:p>
          <a:p>
            <a:pPr marL="12700" marR="3848735">
              <a:lnSpc>
                <a:spcPts val="4020"/>
              </a:lnSpc>
              <a:spcBef>
                <a:spcPts val="60"/>
              </a:spcBef>
            </a:pPr>
            <a:r>
              <a:rPr dirty="0"/>
              <a:t>So</a:t>
            </a:r>
            <a:r>
              <a:rPr dirty="0" spc="-65"/>
              <a:t> </a:t>
            </a:r>
            <a:r>
              <a:rPr dirty="0"/>
              <a:t>,</a:t>
            </a:r>
            <a:r>
              <a:rPr dirty="0" spc="-40"/>
              <a:t> </a:t>
            </a:r>
            <a:r>
              <a:rPr dirty="0"/>
              <a:t>it’s</a:t>
            </a:r>
            <a:r>
              <a:rPr dirty="0" spc="-45"/>
              <a:t> </a:t>
            </a:r>
            <a:r>
              <a:rPr dirty="0"/>
              <a:t>essential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35"/>
              <a:t> </a:t>
            </a:r>
            <a:r>
              <a:rPr dirty="0"/>
              <a:t>that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7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/>
              <a:t>container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 spc="-10"/>
              <a:t>secure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6897" y="4531486"/>
            <a:ext cx="3129153" cy="182486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dirty="0" spc="-114"/>
              <a:t> </a:t>
            </a:r>
            <a:r>
              <a:rPr dirty="0"/>
              <a:t>Docker</a:t>
            </a:r>
            <a:r>
              <a:rPr dirty="0" spc="-135"/>
              <a:t> </a:t>
            </a:r>
            <a:r>
              <a:rPr dirty="0" spc="-20"/>
              <a:t>Works???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712" y="1810172"/>
            <a:ext cx="3530329" cy="32377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55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6790" y="1708784"/>
            <a:ext cx="499808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Docker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:text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build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ai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model </a:t>
            </a:r>
            <a:r>
              <a:rPr dirty="0" sz="1800">
                <a:latin typeface="Calibri"/>
                <a:cs typeface="Calibri"/>
              </a:rPr>
              <a:t>Exp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332" y="2332227"/>
            <a:ext cx="4709668" cy="264038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86790" y="5387441"/>
            <a:ext cx="63341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Docker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image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:Read-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templates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containers.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They </a:t>
            </a: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application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libraries,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dependencies.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docker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build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mymodel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Docker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Running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docker</a:t>
            </a:r>
            <a:r>
              <a:rPr dirty="0" sz="1800" spc="-25">
                <a:latin typeface="Calibri"/>
                <a:cs typeface="Calibri"/>
              </a:rPr>
              <a:t> run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6790" y="6541871"/>
            <a:ext cx="8985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libri"/>
                <a:cs typeface="Calibri"/>
              </a:rPr>
              <a:t>mymodel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50"/>
              <a:t> </a:t>
            </a:r>
            <a:r>
              <a:rPr dirty="0" spc="-10"/>
              <a:t>&amp;Mitigation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1959610"/>
          <a:ext cx="10604500" cy="2833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Vulnerable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image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official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minimal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images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scan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Trivy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Secrets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images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Docker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secrets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variables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Run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container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root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Add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non-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root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Dockerfile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Unrestricted container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isolated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Docker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Outdated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dependencies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Automate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updates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Dependabot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Renovate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runtime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monitoring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53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Prometheus,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Grafana,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Falco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detect anomalies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916295" y="5499303"/>
            <a:ext cx="5563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Calibri"/>
                <a:cs typeface="Calibri"/>
              </a:rPr>
              <a:t>https://dev.to/docker/container-</a:t>
            </a:r>
            <a:r>
              <a:rPr dirty="0" sz="1800" spc="-10">
                <a:latin typeface="Calibri"/>
                <a:cs typeface="Calibri"/>
              </a:rPr>
              <a:t>security-best-</a:t>
            </a:r>
            <a:r>
              <a:rPr dirty="0" sz="1800" spc="-20">
                <a:latin typeface="Calibri"/>
                <a:cs typeface="Calibri"/>
              </a:rPr>
              <a:t>practices-for- </a:t>
            </a:r>
            <a:r>
              <a:rPr dirty="0" sz="1800" spc="-10">
                <a:latin typeface="Calibri"/>
                <a:cs typeface="Calibri"/>
              </a:rPr>
              <a:t>aiml-projects-</a:t>
            </a:r>
            <a:r>
              <a:rPr dirty="0" sz="1800" spc="-25">
                <a:latin typeface="Calibri"/>
                <a:cs typeface="Calibri"/>
              </a:rPr>
              <a:t>ac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844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Kubernetes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After</a:t>
            </a:r>
            <a:r>
              <a:rPr dirty="0" spc="-70"/>
              <a:t> </a:t>
            </a:r>
            <a:r>
              <a:rPr dirty="0"/>
              <a:t>we</a:t>
            </a:r>
            <a:r>
              <a:rPr dirty="0" spc="-65"/>
              <a:t> 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/>
              <a:t>Docker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10"/>
              <a:t>containerize</a:t>
            </a:r>
            <a:r>
              <a:rPr dirty="0" spc="-55"/>
              <a:t> </a:t>
            </a:r>
            <a:r>
              <a:rPr dirty="0"/>
              <a:t>our</a:t>
            </a:r>
            <a:r>
              <a:rPr dirty="0" spc="-60"/>
              <a:t> </a:t>
            </a:r>
            <a:r>
              <a:rPr dirty="0"/>
              <a:t>AI</a:t>
            </a:r>
            <a:r>
              <a:rPr dirty="0" spc="-55"/>
              <a:t> </a:t>
            </a:r>
            <a:r>
              <a:rPr dirty="0"/>
              <a:t>model,</a:t>
            </a:r>
            <a:r>
              <a:rPr dirty="0" spc="-55"/>
              <a:t> </a:t>
            </a:r>
            <a:r>
              <a:rPr dirty="0"/>
              <a:t>we</a:t>
            </a:r>
            <a:r>
              <a:rPr dirty="0" spc="-65"/>
              <a:t> 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 spc="-10"/>
              <a:t>Kubernetes </a:t>
            </a:r>
            <a:r>
              <a:rPr dirty="0" spc="-10"/>
              <a:t>	</a:t>
            </a:r>
            <a:r>
              <a:rPr dirty="0"/>
              <a:t>to</a:t>
            </a:r>
            <a:r>
              <a:rPr dirty="0" spc="-70"/>
              <a:t> </a:t>
            </a:r>
            <a:r>
              <a:rPr dirty="0" spc="-20"/>
              <a:t>deploy,</a:t>
            </a:r>
            <a:r>
              <a:rPr dirty="0" spc="-45"/>
              <a:t> </a:t>
            </a:r>
            <a:r>
              <a:rPr dirty="0"/>
              <a:t>manage,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scale</a:t>
            </a:r>
            <a:r>
              <a:rPr dirty="0" spc="-65"/>
              <a:t> </a:t>
            </a:r>
            <a:r>
              <a:rPr dirty="0"/>
              <a:t>those</a:t>
            </a:r>
            <a:r>
              <a:rPr dirty="0" spc="-45"/>
              <a:t> </a:t>
            </a:r>
            <a:r>
              <a:rPr dirty="0" spc="-10"/>
              <a:t>containers</a:t>
            </a:r>
            <a:r>
              <a:rPr dirty="0" spc="-45"/>
              <a:t> </a:t>
            </a:r>
            <a:r>
              <a:rPr dirty="0" spc="-10"/>
              <a:t>automatically</a:t>
            </a: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10"/>
              <a:t>Kubernetes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/>
              <a:t>an</a:t>
            </a:r>
            <a:r>
              <a:rPr dirty="0" spc="-55"/>
              <a:t> </a:t>
            </a:r>
            <a:r>
              <a:rPr dirty="0"/>
              <a:t>open</a:t>
            </a:r>
            <a:r>
              <a:rPr dirty="0" spc="-60"/>
              <a:t> </a:t>
            </a:r>
            <a:r>
              <a:rPr dirty="0"/>
              <a:t>source</a:t>
            </a:r>
            <a:r>
              <a:rPr dirty="0" spc="-50"/>
              <a:t> </a:t>
            </a:r>
            <a:r>
              <a:rPr dirty="0"/>
              <a:t>used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managing</a:t>
            </a:r>
            <a:r>
              <a:rPr dirty="0" spc="-70"/>
              <a:t> </a:t>
            </a:r>
            <a:r>
              <a:rPr dirty="0" spc="-10"/>
              <a:t>containers</a:t>
            </a: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10"/>
              <a:t>Dockers</a:t>
            </a:r>
            <a:r>
              <a:rPr dirty="0" spc="-8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make</a:t>
            </a:r>
            <a:r>
              <a:rPr dirty="0" spc="-90"/>
              <a:t> </a:t>
            </a:r>
            <a:r>
              <a:rPr dirty="0" spc="-10"/>
              <a:t>boxes</a:t>
            </a: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10"/>
              <a:t>Kubernetes</a:t>
            </a:r>
            <a:r>
              <a:rPr dirty="0" spc="-85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/>
              <a:t>Move,</a:t>
            </a:r>
            <a:r>
              <a:rPr dirty="0" spc="-90"/>
              <a:t> </a:t>
            </a:r>
            <a:r>
              <a:rPr dirty="0"/>
              <a:t>launch,</a:t>
            </a:r>
            <a:r>
              <a:rPr dirty="0" spc="-65"/>
              <a:t> </a:t>
            </a:r>
            <a:r>
              <a:rPr dirty="0" spc="-10"/>
              <a:t>control</a:t>
            </a:r>
            <a:r>
              <a:rPr dirty="0" spc="-95"/>
              <a:t> </a:t>
            </a:r>
            <a:r>
              <a:rPr dirty="0"/>
              <a:t>thousands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-10"/>
              <a:t>boxes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dirty="0" spc="-114"/>
              <a:t> </a:t>
            </a:r>
            <a:r>
              <a:rPr dirty="0"/>
              <a:t>Kubernetes</a:t>
            </a:r>
            <a:r>
              <a:rPr dirty="0" spc="-145"/>
              <a:t> </a:t>
            </a:r>
            <a:r>
              <a:rPr dirty="0" spc="-10"/>
              <a:t>works?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9282430" cy="18586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deploy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Kubernetes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get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clusters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clusters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contains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control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panel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,Nodes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(worker)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Control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Panel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=brain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Control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Panel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31850" y="3754754"/>
          <a:ext cx="10253345" cy="277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1905"/>
                <a:gridCol w="5081905"/>
              </a:tblGrid>
              <a:tr h="400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Component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kube-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apiserver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38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Exposes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Kubernetes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API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(entry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point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system)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etcd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Stores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cluster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(key-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database)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kube-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scheduler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node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runs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each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Pod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kube-controller-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manager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Ensures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desired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maintained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cloud-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controller-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manager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62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Connects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Kubernetes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platforms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(e.g.,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AWS, GCP)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8982" y="1572260"/>
            <a:ext cx="6210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Nodes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=machines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containers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51637" y="2310638"/>
          <a:ext cx="1060513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Component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kubelet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Ensures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containers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inside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Pods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running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properly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kube-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proxy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Manages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networking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communication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container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runtime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Runs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actual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containers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(e.g.,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Docker,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containerd)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766" y="4090935"/>
            <a:ext cx="3844303" cy="247994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359147" y="469519"/>
            <a:ext cx="3685540" cy="3988435"/>
            <a:chOff x="4359147" y="469519"/>
            <a:chExt cx="3685540" cy="3988435"/>
          </a:xfrm>
        </p:grpSpPr>
        <p:sp>
          <p:nvSpPr>
            <p:cNvPr id="3" name="object 3" descr=""/>
            <p:cNvSpPr/>
            <p:nvPr/>
          </p:nvSpPr>
          <p:spPr>
            <a:xfrm>
              <a:off x="4365497" y="475869"/>
              <a:ext cx="3672840" cy="3566795"/>
            </a:xfrm>
            <a:custGeom>
              <a:avLst/>
              <a:gdLst/>
              <a:ahLst/>
              <a:cxnLst/>
              <a:rect l="l" t="t" r="r" b="b"/>
              <a:pathLst>
                <a:path w="3672840" h="3566795">
                  <a:moveTo>
                    <a:pt x="1836165" y="0"/>
                  </a:moveTo>
                  <a:lnTo>
                    <a:pt x="1787249" y="620"/>
                  </a:lnTo>
                  <a:lnTo>
                    <a:pt x="1738648" y="2471"/>
                  </a:lnTo>
                  <a:lnTo>
                    <a:pt x="1690378" y="5538"/>
                  </a:lnTo>
                  <a:lnTo>
                    <a:pt x="1642456" y="9804"/>
                  </a:lnTo>
                  <a:lnTo>
                    <a:pt x="1594897" y="15255"/>
                  </a:lnTo>
                  <a:lnTo>
                    <a:pt x="1547717" y="21874"/>
                  </a:lnTo>
                  <a:lnTo>
                    <a:pt x="1500932" y="29648"/>
                  </a:lnTo>
                  <a:lnTo>
                    <a:pt x="1454557" y="38560"/>
                  </a:lnTo>
                  <a:lnTo>
                    <a:pt x="1408610" y="48594"/>
                  </a:lnTo>
                  <a:lnTo>
                    <a:pt x="1363104" y="59737"/>
                  </a:lnTo>
                  <a:lnTo>
                    <a:pt x="1318057" y="71971"/>
                  </a:lnTo>
                  <a:lnTo>
                    <a:pt x="1273485" y="85282"/>
                  </a:lnTo>
                  <a:lnTo>
                    <a:pt x="1229402" y="99654"/>
                  </a:lnTo>
                  <a:lnTo>
                    <a:pt x="1185825" y="115072"/>
                  </a:lnTo>
                  <a:lnTo>
                    <a:pt x="1142770" y="131520"/>
                  </a:lnTo>
                  <a:lnTo>
                    <a:pt x="1100253" y="148984"/>
                  </a:lnTo>
                  <a:lnTo>
                    <a:pt x="1058289" y="167447"/>
                  </a:lnTo>
                  <a:lnTo>
                    <a:pt x="1016895" y="186894"/>
                  </a:lnTo>
                  <a:lnTo>
                    <a:pt x="976085" y="207311"/>
                  </a:lnTo>
                  <a:lnTo>
                    <a:pt x="935877" y="228680"/>
                  </a:lnTo>
                  <a:lnTo>
                    <a:pt x="896286" y="250988"/>
                  </a:lnTo>
                  <a:lnTo>
                    <a:pt x="857328" y="274219"/>
                  </a:lnTo>
                  <a:lnTo>
                    <a:pt x="819018" y="298356"/>
                  </a:lnTo>
                  <a:lnTo>
                    <a:pt x="781373" y="323386"/>
                  </a:lnTo>
                  <a:lnTo>
                    <a:pt x="744408" y="349292"/>
                  </a:lnTo>
                  <a:lnTo>
                    <a:pt x="708140" y="376059"/>
                  </a:lnTo>
                  <a:lnTo>
                    <a:pt x="672584" y="403672"/>
                  </a:lnTo>
                  <a:lnTo>
                    <a:pt x="637755" y="432115"/>
                  </a:lnTo>
                  <a:lnTo>
                    <a:pt x="603671" y="461373"/>
                  </a:lnTo>
                  <a:lnTo>
                    <a:pt x="570346" y="491430"/>
                  </a:lnTo>
                  <a:lnTo>
                    <a:pt x="537797" y="522271"/>
                  </a:lnTo>
                  <a:lnTo>
                    <a:pt x="506039" y="553881"/>
                  </a:lnTo>
                  <a:lnTo>
                    <a:pt x="475089" y="586244"/>
                  </a:lnTo>
                  <a:lnTo>
                    <a:pt x="444961" y="619345"/>
                  </a:lnTo>
                  <a:lnTo>
                    <a:pt x="415673" y="653169"/>
                  </a:lnTo>
                  <a:lnTo>
                    <a:pt x="387240" y="687699"/>
                  </a:lnTo>
                  <a:lnTo>
                    <a:pt x="359677" y="722921"/>
                  </a:lnTo>
                  <a:lnTo>
                    <a:pt x="333001" y="758820"/>
                  </a:lnTo>
                  <a:lnTo>
                    <a:pt x="307228" y="795379"/>
                  </a:lnTo>
                  <a:lnTo>
                    <a:pt x="282372" y="832583"/>
                  </a:lnTo>
                  <a:lnTo>
                    <a:pt x="258451" y="870418"/>
                  </a:lnTo>
                  <a:lnTo>
                    <a:pt x="235480" y="908867"/>
                  </a:lnTo>
                  <a:lnTo>
                    <a:pt x="213475" y="947916"/>
                  </a:lnTo>
                  <a:lnTo>
                    <a:pt x="192452" y="987548"/>
                  </a:lnTo>
                  <a:lnTo>
                    <a:pt x="172427" y="1027749"/>
                  </a:lnTo>
                  <a:lnTo>
                    <a:pt x="153414" y="1068503"/>
                  </a:lnTo>
                  <a:lnTo>
                    <a:pt x="135432" y="1109794"/>
                  </a:lnTo>
                  <a:lnTo>
                    <a:pt x="118494" y="1151608"/>
                  </a:lnTo>
                  <a:lnTo>
                    <a:pt x="102618" y="1193928"/>
                  </a:lnTo>
                  <a:lnTo>
                    <a:pt x="87818" y="1236740"/>
                  </a:lnTo>
                  <a:lnTo>
                    <a:pt x="74111" y="1280028"/>
                  </a:lnTo>
                  <a:lnTo>
                    <a:pt x="61513" y="1323776"/>
                  </a:lnTo>
                  <a:lnTo>
                    <a:pt x="50040" y="1367970"/>
                  </a:lnTo>
                  <a:lnTo>
                    <a:pt x="39707" y="1412593"/>
                  </a:lnTo>
                  <a:lnTo>
                    <a:pt x="30530" y="1457631"/>
                  </a:lnTo>
                  <a:lnTo>
                    <a:pt x="22525" y="1503068"/>
                  </a:lnTo>
                  <a:lnTo>
                    <a:pt x="15708" y="1548889"/>
                  </a:lnTo>
                  <a:lnTo>
                    <a:pt x="10096" y="1595077"/>
                  </a:lnTo>
                  <a:lnTo>
                    <a:pt x="5702" y="1641619"/>
                  </a:lnTo>
                  <a:lnTo>
                    <a:pt x="2545" y="1688498"/>
                  </a:lnTo>
                  <a:lnTo>
                    <a:pt x="638" y="1735699"/>
                  </a:lnTo>
                  <a:lnTo>
                    <a:pt x="0" y="1783206"/>
                  </a:lnTo>
                  <a:lnTo>
                    <a:pt x="638" y="1830714"/>
                  </a:lnTo>
                  <a:lnTo>
                    <a:pt x="2545" y="1877915"/>
                  </a:lnTo>
                  <a:lnTo>
                    <a:pt x="5702" y="1924795"/>
                  </a:lnTo>
                  <a:lnTo>
                    <a:pt x="10096" y="1971337"/>
                  </a:lnTo>
                  <a:lnTo>
                    <a:pt x="15708" y="2017527"/>
                  </a:lnTo>
                  <a:lnTo>
                    <a:pt x="22525" y="2063348"/>
                  </a:lnTo>
                  <a:lnTo>
                    <a:pt x="30530" y="2108786"/>
                  </a:lnTo>
                  <a:lnTo>
                    <a:pt x="39707" y="2153825"/>
                  </a:lnTo>
                  <a:lnTo>
                    <a:pt x="50040" y="2198450"/>
                  </a:lnTo>
                  <a:lnTo>
                    <a:pt x="61513" y="2242646"/>
                  </a:lnTo>
                  <a:lnTo>
                    <a:pt x="74111" y="2286396"/>
                  </a:lnTo>
                  <a:lnTo>
                    <a:pt x="87818" y="2329686"/>
                  </a:lnTo>
                  <a:lnTo>
                    <a:pt x="102618" y="2372499"/>
                  </a:lnTo>
                  <a:lnTo>
                    <a:pt x="118494" y="2414822"/>
                  </a:lnTo>
                  <a:lnTo>
                    <a:pt x="135432" y="2456638"/>
                  </a:lnTo>
                  <a:lnTo>
                    <a:pt x="153414" y="2497931"/>
                  </a:lnTo>
                  <a:lnTo>
                    <a:pt x="172427" y="2538688"/>
                  </a:lnTo>
                  <a:lnTo>
                    <a:pt x="192452" y="2578891"/>
                  </a:lnTo>
                  <a:lnTo>
                    <a:pt x="213475" y="2618526"/>
                  </a:lnTo>
                  <a:lnTo>
                    <a:pt x="235480" y="2657577"/>
                  </a:lnTo>
                  <a:lnTo>
                    <a:pt x="258451" y="2696029"/>
                  </a:lnTo>
                  <a:lnTo>
                    <a:pt x="282372" y="2733866"/>
                  </a:lnTo>
                  <a:lnTo>
                    <a:pt x="307228" y="2771074"/>
                  </a:lnTo>
                  <a:lnTo>
                    <a:pt x="333001" y="2807636"/>
                  </a:lnTo>
                  <a:lnTo>
                    <a:pt x="359677" y="2843537"/>
                  </a:lnTo>
                  <a:lnTo>
                    <a:pt x="387240" y="2878762"/>
                  </a:lnTo>
                  <a:lnTo>
                    <a:pt x="415673" y="2913296"/>
                  </a:lnTo>
                  <a:lnTo>
                    <a:pt x="444961" y="2947122"/>
                  </a:lnTo>
                  <a:lnTo>
                    <a:pt x="475089" y="2980226"/>
                  </a:lnTo>
                  <a:lnTo>
                    <a:pt x="506039" y="3012592"/>
                  </a:lnTo>
                  <a:lnTo>
                    <a:pt x="537797" y="3044205"/>
                  </a:lnTo>
                  <a:lnTo>
                    <a:pt x="570346" y="3075050"/>
                  </a:lnTo>
                  <a:lnTo>
                    <a:pt x="603671" y="3105110"/>
                  </a:lnTo>
                  <a:lnTo>
                    <a:pt x="637755" y="3134371"/>
                  </a:lnTo>
                  <a:lnTo>
                    <a:pt x="672584" y="3162817"/>
                  </a:lnTo>
                  <a:lnTo>
                    <a:pt x="708140" y="3190433"/>
                  </a:lnTo>
                  <a:lnTo>
                    <a:pt x="744408" y="3217203"/>
                  </a:lnTo>
                  <a:lnTo>
                    <a:pt x="781373" y="3243112"/>
                  </a:lnTo>
                  <a:lnTo>
                    <a:pt x="819018" y="3268144"/>
                  </a:lnTo>
                  <a:lnTo>
                    <a:pt x="857328" y="3292285"/>
                  </a:lnTo>
                  <a:lnTo>
                    <a:pt x="896286" y="3315518"/>
                  </a:lnTo>
                  <a:lnTo>
                    <a:pt x="935877" y="3337828"/>
                  </a:lnTo>
                  <a:lnTo>
                    <a:pt x="976085" y="3359201"/>
                  </a:lnTo>
                  <a:lnTo>
                    <a:pt x="1016895" y="3379620"/>
                  </a:lnTo>
                  <a:lnTo>
                    <a:pt x="1058289" y="3399070"/>
                  </a:lnTo>
                  <a:lnTo>
                    <a:pt x="1100253" y="3417535"/>
                  </a:lnTo>
                  <a:lnTo>
                    <a:pt x="1142770" y="3435001"/>
                  </a:lnTo>
                  <a:lnTo>
                    <a:pt x="1185825" y="3451452"/>
                  </a:lnTo>
                  <a:lnTo>
                    <a:pt x="1229402" y="3466872"/>
                  </a:lnTo>
                  <a:lnTo>
                    <a:pt x="1273485" y="3481246"/>
                  </a:lnTo>
                  <a:lnTo>
                    <a:pt x="1318057" y="3494559"/>
                  </a:lnTo>
                  <a:lnTo>
                    <a:pt x="1363104" y="3506795"/>
                  </a:lnTo>
                  <a:lnTo>
                    <a:pt x="1408610" y="3517938"/>
                  </a:lnTo>
                  <a:lnTo>
                    <a:pt x="1454557" y="3527974"/>
                  </a:lnTo>
                  <a:lnTo>
                    <a:pt x="1500932" y="3536887"/>
                  </a:lnTo>
                  <a:lnTo>
                    <a:pt x="1547717" y="3544662"/>
                  </a:lnTo>
                  <a:lnTo>
                    <a:pt x="1594897" y="3551283"/>
                  </a:lnTo>
                  <a:lnTo>
                    <a:pt x="1642456" y="3556735"/>
                  </a:lnTo>
                  <a:lnTo>
                    <a:pt x="1690378" y="3561002"/>
                  </a:lnTo>
                  <a:lnTo>
                    <a:pt x="1738648" y="3564068"/>
                  </a:lnTo>
                  <a:lnTo>
                    <a:pt x="1787249" y="3565920"/>
                  </a:lnTo>
                  <a:lnTo>
                    <a:pt x="1836165" y="3566541"/>
                  </a:lnTo>
                  <a:lnTo>
                    <a:pt x="1885082" y="3565920"/>
                  </a:lnTo>
                  <a:lnTo>
                    <a:pt x="1933683" y="3564068"/>
                  </a:lnTo>
                  <a:lnTo>
                    <a:pt x="1981953" y="3561002"/>
                  </a:lnTo>
                  <a:lnTo>
                    <a:pt x="2029875" y="3556735"/>
                  </a:lnTo>
                  <a:lnTo>
                    <a:pt x="2077434" y="3551283"/>
                  </a:lnTo>
                  <a:lnTo>
                    <a:pt x="2124614" y="3544662"/>
                  </a:lnTo>
                  <a:lnTo>
                    <a:pt x="2171399" y="3536887"/>
                  </a:lnTo>
                  <a:lnTo>
                    <a:pt x="2217774" y="3527974"/>
                  </a:lnTo>
                  <a:lnTo>
                    <a:pt x="2263721" y="3517938"/>
                  </a:lnTo>
                  <a:lnTo>
                    <a:pt x="2309227" y="3506795"/>
                  </a:lnTo>
                  <a:lnTo>
                    <a:pt x="2354274" y="3494559"/>
                  </a:lnTo>
                  <a:lnTo>
                    <a:pt x="2398846" y="3481246"/>
                  </a:lnTo>
                  <a:lnTo>
                    <a:pt x="2442929" y="3466872"/>
                  </a:lnTo>
                  <a:lnTo>
                    <a:pt x="2486506" y="3451452"/>
                  </a:lnTo>
                  <a:lnTo>
                    <a:pt x="2529561" y="3435001"/>
                  </a:lnTo>
                  <a:lnTo>
                    <a:pt x="2572078" y="3417535"/>
                  </a:lnTo>
                  <a:lnTo>
                    <a:pt x="2614042" y="3399070"/>
                  </a:lnTo>
                  <a:lnTo>
                    <a:pt x="2655436" y="3379620"/>
                  </a:lnTo>
                  <a:lnTo>
                    <a:pt x="2696246" y="3359201"/>
                  </a:lnTo>
                  <a:lnTo>
                    <a:pt x="2736454" y="3337828"/>
                  </a:lnTo>
                  <a:lnTo>
                    <a:pt x="2776045" y="3315518"/>
                  </a:lnTo>
                  <a:lnTo>
                    <a:pt x="2815003" y="3292285"/>
                  </a:lnTo>
                  <a:lnTo>
                    <a:pt x="2853313" y="3268144"/>
                  </a:lnTo>
                  <a:lnTo>
                    <a:pt x="2890958" y="3243112"/>
                  </a:lnTo>
                  <a:lnTo>
                    <a:pt x="2927923" y="3217203"/>
                  </a:lnTo>
                  <a:lnTo>
                    <a:pt x="2964191" y="3190433"/>
                  </a:lnTo>
                  <a:lnTo>
                    <a:pt x="2999747" y="3162817"/>
                  </a:lnTo>
                  <a:lnTo>
                    <a:pt x="3034576" y="3134371"/>
                  </a:lnTo>
                  <a:lnTo>
                    <a:pt x="3068660" y="3105110"/>
                  </a:lnTo>
                  <a:lnTo>
                    <a:pt x="3101985" y="3075050"/>
                  </a:lnTo>
                  <a:lnTo>
                    <a:pt x="3134534" y="3044205"/>
                  </a:lnTo>
                  <a:lnTo>
                    <a:pt x="3166292" y="3012592"/>
                  </a:lnTo>
                  <a:lnTo>
                    <a:pt x="3197242" y="2980226"/>
                  </a:lnTo>
                  <a:lnTo>
                    <a:pt x="3227370" y="2947122"/>
                  </a:lnTo>
                  <a:lnTo>
                    <a:pt x="3256658" y="2913296"/>
                  </a:lnTo>
                  <a:lnTo>
                    <a:pt x="3285091" y="2878762"/>
                  </a:lnTo>
                  <a:lnTo>
                    <a:pt x="3312654" y="2843537"/>
                  </a:lnTo>
                  <a:lnTo>
                    <a:pt x="3339330" y="2807636"/>
                  </a:lnTo>
                  <a:lnTo>
                    <a:pt x="3365103" y="2771074"/>
                  </a:lnTo>
                  <a:lnTo>
                    <a:pt x="3389959" y="2733866"/>
                  </a:lnTo>
                  <a:lnTo>
                    <a:pt x="3413880" y="2696029"/>
                  </a:lnTo>
                  <a:lnTo>
                    <a:pt x="3436851" y="2657577"/>
                  </a:lnTo>
                  <a:lnTo>
                    <a:pt x="3458856" y="2618526"/>
                  </a:lnTo>
                  <a:lnTo>
                    <a:pt x="3479879" y="2578891"/>
                  </a:lnTo>
                  <a:lnTo>
                    <a:pt x="3499904" y="2538688"/>
                  </a:lnTo>
                  <a:lnTo>
                    <a:pt x="3518917" y="2497931"/>
                  </a:lnTo>
                  <a:lnTo>
                    <a:pt x="3536899" y="2456638"/>
                  </a:lnTo>
                  <a:lnTo>
                    <a:pt x="3553837" y="2414822"/>
                  </a:lnTo>
                  <a:lnTo>
                    <a:pt x="3569713" y="2372499"/>
                  </a:lnTo>
                  <a:lnTo>
                    <a:pt x="3584513" y="2329686"/>
                  </a:lnTo>
                  <a:lnTo>
                    <a:pt x="3598220" y="2286396"/>
                  </a:lnTo>
                  <a:lnTo>
                    <a:pt x="3610818" y="2242646"/>
                  </a:lnTo>
                  <a:lnTo>
                    <a:pt x="3622291" y="2198450"/>
                  </a:lnTo>
                  <a:lnTo>
                    <a:pt x="3632624" y="2153825"/>
                  </a:lnTo>
                  <a:lnTo>
                    <a:pt x="3641801" y="2108786"/>
                  </a:lnTo>
                  <a:lnTo>
                    <a:pt x="3649806" y="2063348"/>
                  </a:lnTo>
                  <a:lnTo>
                    <a:pt x="3656623" y="2017527"/>
                  </a:lnTo>
                  <a:lnTo>
                    <a:pt x="3662235" y="1971337"/>
                  </a:lnTo>
                  <a:lnTo>
                    <a:pt x="3666629" y="1924795"/>
                  </a:lnTo>
                  <a:lnTo>
                    <a:pt x="3669786" y="1877915"/>
                  </a:lnTo>
                  <a:lnTo>
                    <a:pt x="3671693" y="1830714"/>
                  </a:lnTo>
                  <a:lnTo>
                    <a:pt x="3672331" y="1783206"/>
                  </a:lnTo>
                  <a:lnTo>
                    <a:pt x="3671693" y="1735699"/>
                  </a:lnTo>
                  <a:lnTo>
                    <a:pt x="3669786" y="1688498"/>
                  </a:lnTo>
                  <a:lnTo>
                    <a:pt x="3666629" y="1641619"/>
                  </a:lnTo>
                  <a:lnTo>
                    <a:pt x="3662235" y="1595077"/>
                  </a:lnTo>
                  <a:lnTo>
                    <a:pt x="3656623" y="1548889"/>
                  </a:lnTo>
                  <a:lnTo>
                    <a:pt x="3649806" y="1503068"/>
                  </a:lnTo>
                  <a:lnTo>
                    <a:pt x="3641801" y="1457631"/>
                  </a:lnTo>
                  <a:lnTo>
                    <a:pt x="3632624" y="1412593"/>
                  </a:lnTo>
                  <a:lnTo>
                    <a:pt x="3622291" y="1367970"/>
                  </a:lnTo>
                  <a:lnTo>
                    <a:pt x="3610818" y="1323776"/>
                  </a:lnTo>
                  <a:lnTo>
                    <a:pt x="3598220" y="1280028"/>
                  </a:lnTo>
                  <a:lnTo>
                    <a:pt x="3584513" y="1236740"/>
                  </a:lnTo>
                  <a:lnTo>
                    <a:pt x="3569713" y="1193928"/>
                  </a:lnTo>
                  <a:lnTo>
                    <a:pt x="3553837" y="1151608"/>
                  </a:lnTo>
                  <a:lnTo>
                    <a:pt x="3536899" y="1109794"/>
                  </a:lnTo>
                  <a:lnTo>
                    <a:pt x="3518917" y="1068503"/>
                  </a:lnTo>
                  <a:lnTo>
                    <a:pt x="3499904" y="1027749"/>
                  </a:lnTo>
                  <a:lnTo>
                    <a:pt x="3479879" y="987548"/>
                  </a:lnTo>
                  <a:lnTo>
                    <a:pt x="3458856" y="947916"/>
                  </a:lnTo>
                  <a:lnTo>
                    <a:pt x="3436851" y="908867"/>
                  </a:lnTo>
                  <a:lnTo>
                    <a:pt x="3413880" y="870418"/>
                  </a:lnTo>
                  <a:lnTo>
                    <a:pt x="3389959" y="832583"/>
                  </a:lnTo>
                  <a:lnTo>
                    <a:pt x="3365103" y="795379"/>
                  </a:lnTo>
                  <a:lnTo>
                    <a:pt x="3339330" y="758820"/>
                  </a:lnTo>
                  <a:lnTo>
                    <a:pt x="3312654" y="722921"/>
                  </a:lnTo>
                  <a:lnTo>
                    <a:pt x="3285091" y="687699"/>
                  </a:lnTo>
                  <a:lnTo>
                    <a:pt x="3256658" y="653169"/>
                  </a:lnTo>
                  <a:lnTo>
                    <a:pt x="3227370" y="619345"/>
                  </a:lnTo>
                  <a:lnTo>
                    <a:pt x="3197242" y="586244"/>
                  </a:lnTo>
                  <a:lnTo>
                    <a:pt x="3166292" y="553881"/>
                  </a:lnTo>
                  <a:lnTo>
                    <a:pt x="3134534" y="522271"/>
                  </a:lnTo>
                  <a:lnTo>
                    <a:pt x="3101985" y="491430"/>
                  </a:lnTo>
                  <a:lnTo>
                    <a:pt x="3068660" y="461373"/>
                  </a:lnTo>
                  <a:lnTo>
                    <a:pt x="3034576" y="432115"/>
                  </a:lnTo>
                  <a:lnTo>
                    <a:pt x="2999747" y="403672"/>
                  </a:lnTo>
                  <a:lnTo>
                    <a:pt x="2964191" y="376059"/>
                  </a:lnTo>
                  <a:lnTo>
                    <a:pt x="2927923" y="349292"/>
                  </a:lnTo>
                  <a:lnTo>
                    <a:pt x="2890958" y="323386"/>
                  </a:lnTo>
                  <a:lnTo>
                    <a:pt x="2853313" y="298356"/>
                  </a:lnTo>
                  <a:lnTo>
                    <a:pt x="2815003" y="274219"/>
                  </a:lnTo>
                  <a:lnTo>
                    <a:pt x="2776045" y="250988"/>
                  </a:lnTo>
                  <a:lnTo>
                    <a:pt x="2736454" y="228680"/>
                  </a:lnTo>
                  <a:lnTo>
                    <a:pt x="2696246" y="207311"/>
                  </a:lnTo>
                  <a:lnTo>
                    <a:pt x="2655436" y="186894"/>
                  </a:lnTo>
                  <a:lnTo>
                    <a:pt x="2614042" y="167447"/>
                  </a:lnTo>
                  <a:lnTo>
                    <a:pt x="2572078" y="148984"/>
                  </a:lnTo>
                  <a:lnTo>
                    <a:pt x="2529561" y="131520"/>
                  </a:lnTo>
                  <a:lnTo>
                    <a:pt x="2486506" y="115072"/>
                  </a:lnTo>
                  <a:lnTo>
                    <a:pt x="2442929" y="99654"/>
                  </a:lnTo>
                  <a:lnTo>
                    <a:pt x="2398846" y="85282"/>
                  </a:lnTo>
                  <a:lnTo>
                    <a:pt x="2354274" y="71971"/>
                  </a:lnTo>
                  <a:lnTo>
                    <a:pt x="2309227" y="59737"/>
                  </a:lnTo>
                  <a:lnTo>
                    <a:pt x="2263721" y="48594"/>
                  </a:lnTo>
                  <a:lnTo>
                    <a:pt x="2217774" y="38560"/>
                  </a:lnTo>
                  <a:lnTo>
                    <a:pt x="2171399" y="29648"/>
                  </a:lnTo>
                  <a:lnTo>
                    <a:pt x="2124614" y="21874"/>
                  </a:lnTo>
                  <a:lnTo>
                    <a:pt x="2077434" y="15255"/>
                  </a:lnTo>
                  <a:lnTo>
                    <a:pt x="2029875" y="9804"/>
                  </a:lnTo>
                  <a:lnTo>
                    <a:pt x="1981953" y="5538"/>
                  </a:lnTo>
                  <a:lnTo>
                    <a:pt x="1933683" y="2471"/>
                  </a:lnTo>
                  <a:lnTo>
                    <a:pt x="1885082" y="620"/>
                  </a:lnTo>
                  <a:lnTo>
                    <a:pt x="183616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365497" y="475869"/>
              <a:ext cx="3672840" cy="3566795"/>
            </a:xfrm>
            <a:custGeom>
              <a:avLst/>
              <a:gdLst/>
              <a:ahLst/>
              <a:cxnLst/>
              <a:rect l="l" t="t" r="r" b="b"/>
              <a:pathLst>
                <a:path w="3672840" h="3566795">
                  <a:moveTo>
                    <a:pt x="0" y="1783206"/>
                  </a:moveTo>
                  <a:lnTo>
                    <a:pt x="638" y="1735699"/>
                  </a:lnTo>
                  <a:lnTo>
                    <a:pt x="2545" y="1688498"/>
                  </a:lnTo>
                  <a:lnTo>
                    <a:pt x="5702" y="1641619"/>
                  </a:lnTo>
                  <a:lnTo>
                    <a:pt x="10096" y="1595077"/>
                  </a:lnTo>
                  <a:lnTo>
                    <a:pt x="15708" y="1548889"/>
                  </a:lnTo>
                  <a:lnTo>
                    <a:pt x="22525" y="1503068"/>
                  </a:lnTo>
                  <a:lnTo>
                    <a:pt x="30530" y="1457631"/>
                  </a:lnTo>
                  <a:lnTo>
                    <a:pt x="39707" y="1412593"/>
                  </a:lnTo>
                  <a:lnTo>
                    <a:pt x="50040" y="1367970"/>
                  </a:lnTo>
                  <a:lnTo>
                    <a:pt x="61513" y="1323776"/>
                  </a:lnTo>
                  <a:lnTo>
                    <a:pt x="74111" y="1280028"/>
                  </a:lnTo>
                  <a:lnTo>
                    <a:pt x="87818" y="1236740"/>
                  </a:lnTo>
                  <a:lnTo>
                    <a:pt x="102618" y="1193928"/>
                  </a:lnTo>
                  <a:lnTo>
                    <a:pt x="118494" y="1151608"/>
                  </a:lnTo>
                  <a:lnTo>
                    <a:pt x="135432" y="1109794"/>
                  </a:lnTo>
                  <a:lnTo>
                    <a:pt x="153414" y="1068503"/>
                  </a:lnTo>
                  <a:lnTo>
                    <a:pt x="172427" y="1027749"/>
                  </a:lnTo>
                  <a:lnTo>
                    <a:pt x="192452" y="987548"/>
                  </a:lnTo>
                  <a:lnTo>
                    <a:pt x="213475" y="947916"/>
                  </a:lnTo>
                  <a:lnTo>
                    <a:pt x="235480" y="908867"/>
                  </a:lnTo>
                  <a:lnTo>
                    <a:pt x="258451" y="870418"/>
                  </a:lnTo>
                  <a:lnTo>
                    <a:pt x="282372" y="832583"/>
                  </a:lnTo>
                  <a:lnTo>
                    <a:pt x="307228" y="795379"/>
                  </a:lnTo>
                  <a:lnTo>
                    <a:pt x="333001" y="758820"/>
                  </a:lnTo>
                  <a:lnTo>
                    <a:pt x="359677" y="722921"/>
                  </a:lnTo>
                  <a:lnTo>
                    <a:pt x="387240" y="687699"/>
                  </a:lnTo>
                  <a:lnTo>
                    <a:pt x="415673" y="653169"/>
                  </a:lnTo>
                  <a:lnTo>
                    <a:pt x="444961" y="619345"/>
                  </a:lnTo>
                  <a:lnTo>
                    <a:pt x="475089" y="586244"/>
                  </a:lnTo>
                  <a:lnTo>
                    <a:pt x="506039" y="553881"/>
                  </a:lnTo>
                  <a:lnTo>
                    <a:pt x="537797" y="522271"/>
                  </a:lnTo>
                  <a:lnTo>
                    <a:pt x="570346" y="491430"/>
                  </a:lnTo>
                  <a:lnTo>
                    <a:pt x="603671" y="461373"/>
                  </a:lnTo>
                  <a:lnTo>
                    <a:pt x="637755" y="432115"/>
                  </a:lnTo>
                  <a:lnTo>
                    <a:pt x="672584" y="403672"/>
                  </a:lnTo>
                  <a:lnTo>
                    <a:pt x="708140" y="376059"/>
                  </a:lnTo>
                  <a:lnTo>
                    <a:pt x="744408" y="349292"/>
                  </a:lnTo>
                  <a:lnTo>
                    <a:pt x="781373" y="323386"/>
                  </a:lnTo>
                  <a:lnTo>
                    <a:pt x="819018" y="298356"/>
                  </a:lnTo>
                  <a:lnTo>
                    <a:pt x="857328" y="274219"/>
                  </a:lnTo>
                  <a:lnTo>
                    <a:pt x="896286" y="250988"/>
                  </a:lnTo>
                  <a:lnTo>
                    <a:pt x="935877" y="228680"/>
                  </a:lnTo>
                  <a:lnTo>
                    <a:pt x="976085" y="207311"/>
                  </a:lnTo>
                  <a:lnTo>
                    <a:pt x="1016895" y="186894"/>
                  </a:lnTo>
                  <a:lnTo>
                    <a:pt x="1058289" y="167447"/>
                  </a:lnTo>
                  <a:lnTo>
                    <a:pt x="1100253" y="148984"/>
                  </a:lnTo>
                  <a:lnTo>
                    <a:pt x="1142770" y="131520"/>
                  </a:lnTo>
                  <a:lnTo>
                    <a:pt x="1185825" y="115072"/>
                  </a:lnTo>
                  <a:lnTo>
                    <a:pt x="1229402" y="99654"/>
                  </a:lnTo>
                  <a:lnTo>
                    <a:pt x="1273485" y="85282"/>
                  </a:lnTo>
                  <a:lnTo>
                    <a:pt x="1318057" y="71971"/>
                  </a:lnTo>
                  <a:lnTo>
                    <a:pt x="1363104" y="59737"/>
                  </a:lnTo>
                  <a:lnTo>
                    <a:pt x="1408610" y="48594"/>
                  </a:lnTo>
                  <a:lnTo>
                    <a:pt x="1454557" y="38560"/>
                  </a:lnTo>
                  <a:lnTo>
                    <a:pt x="1500932" y="29648"/>
                  </a:lnTo>
                  <a:lnTo>
                    <a:pt x="1547717" y="21874"/>
                  </a:lnTo>
                  <a:lnTo>
                    <a:pt x="1594897" y="15255"/>
                  </a:lnTo>
                  <a:lnTo>
                    <a:pt x="1642456" y="9804"/>
                  </a:lnTo>
                  <a:lnTo>
                    <a:pt x="1690378" y="5538"/>
                  </a:lnTo>
                  <a:lnTo>
                    <a:pt x="1738648" y="2471"/>
                  </a:lnTo>
                  <a:lnTo>
                    <a:pt x="1787249" y="620"/>
                  </a:lnTo>
                  <a:lnTo>
                    <a:pt x="1836165" y="0"/>
                  </a:lnTo>
                  <a:lnTo>
                    <a:pt x="1885082" y="620"/>
                  </a:lnTo>
                  <a:lnTo>
                    <a:pt x="1933683" y="2471"/>
                  </a:lnTo>
                  <a:lnTo>
                    <a:pt x="1981953" y="5538"/>
                  </a:lnTo>
                  <a:lnTo>
                    <a:pt x="2029875" y="9804"/>
                  </a:lnTo>
                  <a:lnTo>
                    <a:pt x="2077434" y="15255"/>
                  </a:lnTo>
                  <a:lnTo>
                    <a:pt x="2124614" y="21874"/>
                  </a:lnTo>
                  <a:lnTo>
                    <a:pt x="2171399" y="29648"/>
                  </a:lnTo>
                  <a:lnTo>
                    <a:pt x="2217774" y="38560"/>
                  </a:lnTo>
                  <a:lnTo>
                    <a:pt x="2263721" y="48594"/>
                  </a:lnTo>
                  <a:lnTo>
                    <a:pt x="2309227" y="59737"/>
                  </a:lnTo>
                  <a:lnTo>
                    <a:pt x="2354274" y="71971"/>
                  </a:lnTo>
                  <a:lnTo>
                    <a:pt x="2398846" y="85282"/>
                  </a:lnTo>
                  <a:lnTo>
                    <a:pt x="2442929" y="99654"/>
                  </a:lnTo>
                  <a:lnTo>
                    <a:pt x="2486506" y="115072"/>
                  </a:lnTo>
                  <a:lnTo>
                    <a:pt x="2529561" y="131520"/>
                  </a:lnTo>
                  <a:lnTo>
                    <a:pt x="2572078" y="148984"/>
                  </a:lnTo>
                  <a:lnTo>
                    <a:pt x="2614042" y="167447"/>
                  </a:lnTo>
                  <a:lnTo>
                    <a:pt x="2655436" y="186894"/>
                  </a:lnTo>
                  <a:lnTo>
                    <a:pt x="2696246" y="207311"/>
                  </a:lnTo>
                  <a:lnTo>
                    <a:pt x="2736454" y="228680"/>
                  </a:lnTo>
                  <a:lnTo>
                    <a:pt x="2776045" y="250988"/>
                  </a:lnTo>
                  <a:lnTo>
                    <a:pt x="2815003" y="274219"/>
                  </a:lnTo>
                  <a:lnTo>
                    <a:pt x="2853313" y="298356"/>
                  </a:lnTo>
                  <a:lnTo>
                    <a:pt x="2890958" y="323386"/>
                  </a:lnTo>
                  <a:lnTo>
                    <a:pt x="2927923" y="349292"/>
                  </a:lnTo>
                  <a:lnTo>
                    <a:pt x="2964191" y="376059"/>
                  </a:lnTo>
                  <a:lnTo>
                    <a:pt x="2999747" y="403672"/>
                  </a:lnTo>
                  <a:lnTo>
                    <a:pt x="3034576" y="432115"/>
                  </a:lnTo>
                  <a:lnTo>
                    <a:pt x="3068660" y="461373"/>
                  </a:lnTo>
                  <a:lnTo>
                    <a:pt x="3101985" y="491430"/>
                  </a:lnTo>
                  <a:lnTo>
                    <a:pt x="3134534" y="522271"/>
                  </a:lnTo>
                  <a:lnTo>
                    <a:pt x="3166292" y="553881"/>
                  </a:lnTo>
                  <a:lnTo>
                    <a:pt x="3197242" y="586244"/>
                  </a:lnTo>
                  <a:lnTo>
                    <a:pt x="3227370" y="619345"/>
                  </a:lnTo>
                  <a:lnTo>
                    <a:pt x="3256658" y="653169"/>
                  </a:lnTo>
                  <a:lnTo>
                    <a:pt x="3285091" y="687699"/>
                  </a:lnTo>
                  <a:lnTo>
                    <a:pt x="3312654" y="722921"/>
                  </a:lnTo>
                  <a:lnTo>
                    <a:pt x="3339330" y="758820"/>
                  </a:lnTo>
                  <a:lnTo>
                    <a:pt x="3365103" y="795379"/>
                  </a:lnTo>
                  <a:lnTo>
                    <a:pt x="3389959" y="832583"/>
                  </a:lnTo>
                  <a:lnTo>
                    <a:pt x="3413880" y="870418"/>
                  </a:lnTo>
                  <a:lnTo>
                    <a:pt x="3436851" y="908867"/>
                  </a:lnTo>
                  <a:lnTo>
                    <a:pt x="3458856" y="947916"/>
                  </a:lnTo>
                  <a:lnTo>
                    <a:pt x="3479879" y="987548"/>
                  </a:lnTo>
                  <a:lnTo>
                    <a:pt x="3499904" y="1027749"/>
                  </a:lnTo>
                  <a:lnTo>
                    <a:pt x="3518917" y="1068503"/>
                  </a:lnTo>
                  <a:lnTo>
                    <a:pt x="3536899" y="1109794"/>
                  </a:lnTo>
                  <a:lnTo>
                    <a:pt x="3553837" y="1151608"/>
                  </a:lnTo>
                  <a:lnTo>
                    <a:pt x="3569713" y="1193928"/>
                  </a:lnTo>
                  <a:lnTo>
                    <a:pt x="3584513" y="1236740"/>
                  </a:lnTo>
                  <a:lnTo>
                    <a:pt x="3598220" y="1280028"/>
                  </a:lnTo>
                  <a:lnTo>
                    <a:pt x="3610818" y="1323776"/>
                  </a:lnTo>
                  <a:lnTo>
                    <a:pt x="3622291" y="1367970"/>
                  </a:lnTo>
                  <a:lnTo>
                    <a:pt x="3632624" y="1412593"/>
                  </a:lnTo>
                  <a:lnTo>
                    <a:pt x="3641801" y="1457631"/>
                  </a:lnTo>
                  <a:lnTo>
                    <a:pt x="3649806" y="1503068"/>
                  </a:lnTo>
                  <a:lnTo>
                    <a:pt x="3656623" y="1548889"/>
                  </a:lnTo>
                  <a:lnTo>
                    <a:pt x="3662235" y="1595077"/>
                  </a:lnTo>
                  <a:lnTo>
                    <a:pt x="3666629" y="1641619"/>
                  </a:lnTo>
                  <a:lnTo>
                    <a:pt x="3669786" y="1688498"/>
                  </a:lnTo>
                  <a:lnTo>
                    <a:pt x="3671693" y="1735699"/>
                  </a:lnTo>
                  <a:lnTo>
                    <a:pt x="3672331" y="1783206"/>
                  </a:lnTo>
                  <a:lnTo>
                    <a:pt x="3671693" y="1830714"/>
                  </a:lnTo>
                  <a:lnTo>
                    <a:pt x="3669786" y="1877915"/>
                  </a:lnTo>
                  <a:lnTo>
                    <a:pt x="3666629" y="1924795"/>
                  </a:lnTo>
                  <a:lnTo>
                    <a:pt x="3662235" y="1971337"/>
                  </a:lnTo>
                  <a:lnTo>
                    <a:pt x="3656623" y="2017527"/>
                  </a:lnTo>
                  <a:lnTo>
                    <a:pt x="3649806" y="2063348"/>
                  </a:lnTo>
                  <a:lnTo>
                    <a:pt x="3641801" y="2108786"/>
                  </a:lnTo>
                  <a:lnTo>
                    <a:pt x="3632624" y="2153825"/>
                  </a:lnTo>
                  <a:lnTo>
                    <a:pt x="3622291" y="2198450"/>
                  </a:lnTo>
                  <a:lnTo>
                    <a:pt x="3610818" y="2242646"/>
                  </a:lnTo>
                  <a:lnTo>
                    <a:pt x="3598220" y="2286396"/>
                  </a:lnTo>
                  <a:lnTo>
                    <a:pt x="3584513" y="2329686"/>
                  </a:lnTo>
                  <a:lnTo>
                    <a:pt x="3569713" y="2372499"/>
                  </a:lnTo>
                  <a:lnTo>
                    <a:pt x="3553837" y="2414822"/>
                  </a:lnTo>
                  <a:lnTo>
                    <a:pt x="3536899" y="2456638"/>
                  </a:lnTo>
                  <a:lnTo>
                    <a:pt x="3518917" y="2497931"/>
                  </a:lnTo>
                  <a:lnTo>
                    <a:pt x="3499904" y="2538688"/>
                  </a:lnTo>
                  <a:lnTo>
                    <a:pt x="3479879" y="2578891"/>
                  </a:lnTo>
                  <a:lnTo>
                    <a:pt x="3458856" y="2618526"/>
                  </a:lnTo>
                  <a:lnTo>
                    <a:pt x="3436851" y="2657577"/>
                  </a:lnTo>
                  <a:lnTo>
                    <a:pt x="3413880" y="2696029"/>
                  </a:lnTo>
                  <a:lnTo>
                    <a:pt x="3389959" y="2733866"/>
                  </a:lnTo>
                  <a:lnTo>
                    <a:pt x="3365103" y="2771074"/>
                  </a:lnTo>
                  <a:lnTo>
                    <a:pt x="3339330" y="2807636"/>
                  </a:lnTo>
                  <a:lnTo>
                    <a:pt x="3312654" y="2843537"/>
                  </a:lnTo>
                  <a:lnTo>
                    <a:pt x="3285091" y="2878762"/>
                  </a:lnTo>
                  <a:lnTo>
                    <a:pt x="3256658" y="2913296"/>
                  </a:lnTo>
                  <a:lnTo>
                    <a:pt x="3227370" y="2947122"/>
                  </a:lnTo>
                  <a:lnTo>
                    <a:pt x="3197242" y="2980226"/>
                  </a:lnTo>
                  <a:lnTo>
                    <a:pt x="3166292" y="3012592"/>
                  </a:lnTo>
                  <a:lnTo>
                    <a:pt x="3134534" y="3044205"/>
                  </a:lnTo>
                  <a:lnTo>
                    <a:pt x="3101985" y="3075050"/>
                  </a:lnTo>
                  <a:lnTo>
                    <a:pt x="3068660" y="3105110"/>
                  </a:lnTo>
                  <a:lnTo>
                    <a:pt x="3034576" y="3134371"/>
                  </a:lnTo>
                  <a:lnTo>
                    <a:pt x="2999747" y="3162817"/>
                  </a:lnTo>
                  <a:lnTo>
                    <a:pt x="2964191" y="3190433"/>
                  </a:lnTo>
                  <a:lnTo>
                    <a:pt x="2927923" y="3217203"/>
                  </a:lnTo>
                  <a:lnTo>
                    <a:pt x="2890958" y="3243112"/>
                  </a:lnTo>
                  <a:lnTo>
                    <a:pt x="2853313" y="3268144"/>
                  </a:lnTo>
                  <a:lnTo>
                    <a:pt x="2815003" y="3292285"/>
                  </a:lnTo>
                  <a:lnTo>
                    <a:pt x="2776045" y="3315518"/>
                  </a:lnTo>
                  <a:lnTo>
                    <a:pt x="2736454" y="3337828"/>
                  </a:lnTo>
                  <a:lnTo>
                    <a:pt x="2696246" y="3359201"/>
                  </a:lnTo>
                  <a:lnTo>
                    <a:pt x="2655436" y="3379620"/>
                  </a:lnTo>
                  <a:lnTo>
                    <a:pt x="2614042" y="3399070"/>
                  </a:lnTo>
                  <a:lnTo>
                    <a:pt x="2572078" y="3417535"/>
                  </a:lnTo>
                  <a:lnTo>
                    <a:pt x="2529561" y="3435001"/>
                  </a:lnTo>
                  <a:lnTo>
                    <a:pt x="2486506" y="3451452"/>
                  </a:lnTo>
                  <a:lnTo>
                    <a:pt x="2442929" y="3466872"/>
                  </a:lnTo>
                  <a:lnTo>
                    <a:pt x="2398846" y="3481246"/>
                  </a:lnTo>
                  <a:lnTo>
                    <a:pt x="2354274" y="3494559"/>
                  </a:lnTo>
                  <a:lnTo>
                    <a:pt x="2309227" y="3506795"/>
                  </a:lnTo>
                  <a:lnTo>
                    <a:pt x="2263721" y="3517938"/>
                  </a:lnTo>
                  <a:lnTo>
                    <a:pt x="2217774" y="3527974"/>
                  </a:lnTo>
                  <a:lnTo>
                    <a:pt x="2171399" y="3536887"/>
                  </a:lnTo>
                  <a:lnTo>
                    <a:pt x="2124614" y="3544662"/>
                  </a:lnTo>
                  <a:lnTo>
                    <a:pt x="2077434" y="3551283"/>
                  </a:lnTo>
                  <a:lnTo>
                    <a:pt x="2029875" y="3556735"/>
                  </a:lnTo>
                  <a:lnTo>
                    <a:pt x="1981953" y="3561002"/>
                  </a:lnTo>
                  <a:lnTo>
                    <a:pt x="1933683" y="3564068"/>
                  </a:lnTo>
                  <a:lnTo>
                    <a:pt x="1885082" y="3565920"/>
                  </a:lnTo>
                  <a:lnTo>
                    <a:pt x="1836165" y="3566541"/>
                  </a:lnTo>
                  <a:lnTo>
                    <a:pt x="1787249" y="3565920"/>
                  </a:lnTo>
                  <a:lnTo>
                    <a:pt x="1738648" y="3564068"/>
                  </a:lnTo>
                  <a:lnTo>
                    <a:pt x="1690378" y="3561002"/>
                  </a:lnTo>
                  <a:lnTo>
                    <a:pt x="1642456" y="3556735"/>
                  </a:lnTo>
                  <a:lnTo>
                    <a:pt x="1594897" y="3551283"/>
                  </a:lnTo>
                  <a:lnTo>
                    <a:pt x="1547717" y="3544662"/>
                  </a:lnTo>
                  <a:lnTo>
                    <a:pt x="1500932" y="3536887"/>
                  </a:lnTo>
                  <a:lnTo>
                    <a:pt x="1454557" y="3527974"/>
                  </a:lnTo>
                  <a:lnTo>
                    <a:pt x="1408610" y="3517938"/>
                  </a:lnTo>
                  <a:lnTo>
                    <a:pt x="1363104" y="3506795"/>
                  </a:lnTo>
                  <a:lnTo>
                    <a:pt x="1318057" y="3494559"/>
                  </a:lnTo>
                  <a:lnTo>
                    <a:pt x="1273485" y="3481246"/>
                  </a:lnTo>
                  <a:lnTo>
                    <a:pt x="1229402" y="3466872"/>
                  </a:lnTo>
                  <a:lnTo>
                    <a:pt x="1185825" y="3451452"/>
                  </a:lnTo>
                  <a:lnTo>
                    <a:pt x="1142770" y="3435001"/>
                  </a:lnTo>
                  <a:lnTo>
                    <a:pt x="1100253" y="3417535"/>
                  </a:lnTo>
                  <a:lnTo>
                    <a:pt x="1058289" y="3399070"/>
                  </a:lnTo>
                  <a:lnTo>
                    <a:pt x="1016895" y="3379620"/>
                  </a:lnTo>
                  <a:lnTo>
                    <a:pt x="976085" y="3359201"/>
                  </a:lnTo>
                  <a:lnTo>
                    <a:pt x="935877" y="3337828"/>
                  </a:lnTo>
                  <a:lnTo>
                    <a:pt x="896286" y="3315518"/>
                  </a:lnTo>
                  <a:lnTo>
                    <a:pt x="857328" y="3292285"/>
                  </a:lnTo>
                  <a:lnTo>
                    <a:pt x="819018" y="3268144"/>
                  </a:lnTo>
                  <a:lnTo>
                    <a:pt x="781373" y="3243112"/>
                  </a:lnTo>
                  <a:lnTo>
                    <a:pt x="744408" y="3217203"/>
                  </a:lnTo>
                  <a:lnTo>
                    <a:pt x="708140" y="3190433"/>
                  </a:lnTo>
                  <a:lnTo>
                    <a:pt x="672584" y="3162817"/>
                  </a:lnTo>
                  <a:lnTo>
                    <a:pt x="637755" y="3134371"/>
                  </a:lnTo>
                  <a:lnTo>
                    <a:pt x="603671" y="3105110"/>
                  </a:lnTo>
                  <a:lnTo>
                    <a:pt x="570346" y="3075050"/>
                  </a:lnTo>
                  <a:lnTo>
                    <a:pt x="537797" y="3044205"/>
                  </a:lnTo>
                  <a:lnTo>
                    <a:pt x="506039" y="3012592"/>
                  </a:lnTo>
                  <a:lnTo>
                    <a:pt x="475089" y="2980226"/>
                  </a:lnTo>
                  <a:lnTo>
                    <a:pt x="444961" y="2947122"/>
                  </a:lnTo>
                  <a:lnTo>
                    <a:pt x="415673" y="2913296"/>
                  </a:lnTo>
                  <a:lnTo>
                    <a:pt x="387240" y="2878762"/>
                  </a:lnTo>
                  <a:lnTo>
                    <a:pt x="359677" y="2843537"/>
                  </a:lnTo>
                  <a:lnTo>
                    <a:pt x="333001" y="2807636"/>
                  </a:lnTo>
                  <a:lnTo>
                    <a:pt x="307228" y="2771074"/>
                  </a:lnTo>
                  <a:lnTo>
                    <a:pt x="282372" y="2733866"/>
                  </a:lnTo>
                  <a:lnTo>
                    <a:pt x="258451" y="2696029"/>
                  </a:lnTo>
                  <a:lnTo>
                    <a:pt x="235480" y="2657577"/>
                  </a:lnTo>
                  <a:lnTo>
                    <a:pt x="213475" y="2618526"/>
                  </a:lnTo>
                  <a:lnTo>
                    <a:pt x="192452" y="2578891"/>
                  </a:lnTo>
                  <a:lnTo>
                    <a:pt x="172427" y="2538688"/>
                  </a:lnTo>
                  <a:lnTo>
                    <a:pt x="153414" y="2497931"/>
                  </a:lnTo>
                  <a:lnTo>
                    <a:pt x="135432" y="2456638"/>
                  </a:lnTo>
                  <a:lnTo>
                    <a:pt x="118494" y="2414822"/>
                  </a:lnTo>
                  <a:lnTo>
                    <a:pt x="102618" y="2372499"/>
                  </a:lnTo>
                  <a:lnTo>
                    <a:pt x="87818" y="2329686"/>
                  </a:lnTo>
                  <a:lnTo>
                    <a:pt x="74111" y="2286396"/>
                  </a:lnTo>
                  <a:lnTo>
                    <a:pt x="61513" y="2242646"/>
                  </a:lnTo>
                  <a:lnTo>
                    <a:pt x="50040" y="2198450"/>
                  </a:lnTo>
                  <a:lnTo>
                    <a:pt x="39707" y="2153825"/>
                  </a:lnTo>
                  <a:lnTo>
                    <a:pt x="30530" y="2108786"/>
                  </a:lnTo>
                  <a:lnTo>
                    <a:pt x="22525" y="2063348"/>
                  </a:lnTo>
                  <a:lnTo>
                    <a:pt x="15708" y="2017527"/>
                  </a:lnTo>
                  <a:lnTo>
                    <a:pt x="10096" y="1971337"/>
                  </a:lnTo>
                  <a:lnTo>
                    <a:pt x="5702" y="1924795"/>
                  </a:lnTo>
                  <a:lnTo>
                    <a:pt x="2545" y="1877915"/>
                  </a:lnTo>
                  <a:lnTo>
                    <a:pt x="638" y="1830714"/>
                  </a:lnTo>
                  <a:lnTo>
                    <a:pt x="0" y="1783206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9" y="662940"/>
              <a:ext cx="3029711" cy="37947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3326" y="1082548"/>
            <a:ext cx="838200" cy="2129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800" spc="-50" b="1">
                <a:latin typeface="Calibri"/>
                <a:cs typeface="Calibri"/>
              </a:rPr>
              <a:t>?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120388" y="4347209"/>
            <a:ext cx="4434840" cy="1363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What’s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more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important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secure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algn="ctr" marL="252729">
              <a:lnSpc>
                <a:spcPct val="100000"/>
              </a:lnSpc>
              <a:spcBef>
                <a:spcPts val="35"/>
              </a:spcBef>
            </a:pP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lives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800">
              <a:latin typeface="Calibri"/>
              <a:cs typeface="Calibri"/>
            </a:endParaRPr>
          </a:p>
          <a:p>
            <a:pPr algn="ctr" marR="445770">
              <a:lnSpc>
                <a:spcPct val="100000"/>
              </a:lnSpc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Let’s</a:t>
            </a:r>
            <a:r>
              <a:rPr dirty="0" sz="2000" spc="-7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find</a:t>
            </a:r>
            <a:r>
              <a:rPr dirty="0" sz="2000" spc="-5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20" i="1">
                <a:solidFill>
                  <a:srgbClr val="00AFEF"/>
                </a:solidFill>
                <a:latin typeface="Calibri"/>
                <a:cs typeface="Calibri"/>
              </a:rPr>
              <a:t>out!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1819275"/>
          <a:ext cx="10604500" cy="394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Mitigation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Misconfiguration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Implement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verification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tools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(Kubval),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RBAC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Insecure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container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images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559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signed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trusted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images,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scan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tools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like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Trivy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Clair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Inadequate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segmentation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Define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strict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NetworkPolicies,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apply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default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deny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rules,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Calico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Cilium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enforcement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Exposed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Kubernetes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API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endpoints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2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TLS,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enable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strong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authentication,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API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gateway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rate-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limiting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Supply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chain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attacks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CI/CD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76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Enable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signing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(e.g.,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Sigstore,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Cosign),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verify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build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sources,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scan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CI/CD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pipelines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Lack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real-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time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monitoring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Deploy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runtime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threat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tools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like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Falco,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Prometheus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Grafana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metrics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alerting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10"/>
              <a:t>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:</a:t>
            </a:r>
            <a:r>
              <a:rPr dirty="0" spc="-5"/>
              <a:t> </a:t>
            </a:r>
            <a:r>
              <a:rPr dirty="0" spc="-10"/>
              <a:t>Monitoring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10196195" cy="364997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3550285" algn="l"/>
              </a:tabLst>
            </a:pPr>
            <a:r>
              <a:rPr dirty="0" sz="2800">
                <a:latin typeface="Calibri"/>
                <a:cs typeface="Calibri"/>
              </a:rPr>
              <a:t>After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enter</a:t>
            </a:r>
            <a:r>
              <a:rPr dirty="0" sz="2800">
                <a:latin typeface="Calibri"/>
                <a:cs typeface="Calibri"/>
              </a:rPr>
              <a:t>	running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real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world,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goal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make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sure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performs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well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stays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aligned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ethical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standards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all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Responsibilities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12700" marR="2259330">
              <a:lnSpc>
                <a:spcPct val="119600"/>
              </a:lnSpc>
              <a:tabLst>
                <a:tab pos="3747135" algn="l"/>
              </a:tabLst>
            </a:pPr>
            <a:r>
              <a:rPr dirty="0" sz="2800" spc="-10">
                <a:latin typeface="Calibri"/>
                <a:cs typeface="Calibri"/>
              </a:rPr>
              <a:t>Continuously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monitoring</a:t>
            </a:r>
            <a:r>
              <a:rPr dirty="0" sz="2800">
                <a:latin typeface="Calibri"/>
                <a:cs typeface="Calibri"/>
              </a:rPr>
              <a:t>	the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performance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 </a:t>
            </a:r>
            <a:r>
              <a:rPr dirty="0" sz="2800">
                <a:latin typeface="Calibri"/>
                <a:cs typeface="Calibri"/>
              </a:rPr>
              <a:t>Detect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drift</a:t>
            </a:r>
            <a:endParaRPr sz="2800">
              <a:latin typeface="Calibri"/>
              <a:cs typeface="Calibri"/>
            </a:endParaRPr>
          </a:p>
          <a:p>
            <a:pPr marL="12700" marR="509270">
              <a:lnSpc>
                <a:spcPts val="3020"/>
              </a:lnSpc>
              <a:spcBef>
                <a:spcPts val="1055"/>
              </a:spcBef>
            </a:pPr>
            <a:r>
              <a:rPr dirty="0" sz="2800">
                <a:latin typeface="Calibri"/>
                <a:cs typeface="Calibri"/>
              </a:rPr>
              <a:t>Logging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prediction(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output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)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input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metadate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(input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,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..)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system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behavior.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1059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Monitoring</a:t>
            </a:r>
            <a:r>
              <a:rPr dirty="0" spc="-70"/>
              <a:t> </a:t>
            </a:r>
            <a:r>
              <a:rPr dirty="0"/>
              <a:t>using</a:t>
            </a:r>
            <a:r>
              <a:rPr dirty="0" spc="-60"/>
              <a:t> </a:t>
            </a:r>
            <a:r>
              <a:rPr dirty="0"/>
              <a:t>Prometheus</a:t>
            </a:r>
            <a:r>
              <a:rPr dirty="0" spc="-60"/>
              <a:t> </a:t>
            </a:r>
            <a:r>
              <a:rPr dirty="0"/>
              <a:t>&amp;</a:t>
            </a:r>
            <a:r>
              <a:rPr dirty="0" spc="-55"/>
              <a:t> </a:t>
            </a:r>
            <a:r>
              <a:rPr dirty="0" spc="-10"/>
              <a:t>Grafana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10295890" cy="33921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Prometheus=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open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source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tools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detect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mitigate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memory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leaks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What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‘s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memory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leaks?</a:t>
            </a:r>
            <a:endParaRPr sz="2800">
              <a:latin typeface="Calibri"/>
              <a:cs typeface="Calibri"/>
            </a:endParaRPr>
          </a:p>
          <a:p>
            <a:pPr marL="12700" marR="2154555">
              <a:lnSpc>
                <a:spcPct val="119600"/>
              </a:lnSpc>
            </a:pP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program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allocates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memory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fails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release Prometheus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collect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metrics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12700" marR="3935729">
              <a:lnSpc>
                <a:spcPct val="119600"/>
              </a:lnSpc>
              <a:spcBef>
                <a:spcPts val="15"/>
              </a:spcBef>
              <a:tabLst>
                <a:tab pos="1769110" algn="l"/>
              </a:tabLst>
            </a:pPr>
            <a:r>
              <a:rPr dirty="0" sz="2800" spc="-10">
                <a:latin typeface="Calibri"/>
                <a:cs typeface="Calibri"/>
              </a:rPr>
              <a:t>application</a:t>
            </a:r>
            <a:r>
              <a:rPr dirty="0" sz="2800">
                <a:latin typeface="Calibri"/>
                <a:cs typeface="Calibri"/>
              </a:rPr>
              <a:t>	(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CPU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memory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nb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Users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response,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nb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restarts)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640" y="3806926"/>
            <a:ext cx="3101663" cy="182872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Grafana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9962515" cy="17322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36575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After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Prometheus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collect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metrics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Grafana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help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visualize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metrics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Prometheus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send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alerts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anormal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behavior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ai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0977" y="3844615"/>
            <a:ext cx="3744992" cy="227928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dirty="0" spc="-40"/>
              <a:t> </a:t>
            </a:r>
            <a:r>
              <a:rPr dirty="0"/>
              <a:t>8</a:t>
            </a:r>
            <a:r>
              <a:rPr dirty="0" spc="-40"/>
              <a:t> </a:t>
            </a:r>
            <a:r>
              <a:rPr dirty="0"/>
              <a:t>:Maintenance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40"/>
              <a:t> </a:t>
            </a:r>
            <a:r>
              <a:rPr dirty="0" spc="-10"/>
              <a:t>Update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10186670" cy="2626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‘s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phase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continuously </a:t>
            </a:r>
            <a:r>
              <a:rPr dirty="0" sz="2800">
                <a:latin typeface="Calibri"/>
                <a:cs typeface="Calibri"/>
              </a:rPr>
              <a:t>monitoring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improve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dirty="0" sz="2800">
                <a:latin typeface="Calibri"/>
                <a:cs typeface="Calibri"/>
              </a:rPr>
              <a:t>behavior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updates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make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have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always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copy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version</a:t>
            </a:r>
            <a:endParaRPr sz="2800">
              <a:latin typeface="Calibri"/>
              <a:cs typeface="Calibri"/>
            </a:endParaRPr>
          </a:p>
          <a:p>
            <a:pPr marL="12700" marR="267970">
              <a:lnSpc>
                <a:spcPts val="3020"/>
              </a:lnSpc>
              <a:spcBef>
                <a:spcPts val="1045"/>
              </a:spcBef>
              <a:tabLst>
                <a:tab pos="1095375" algn="l"/>
              </a:tabLst>
            </a:pP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tools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like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MLFlows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DVC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keep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old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version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stored</a:t>
            </a:r>
            <a:r>
              <a:rPr dirty="0" sz="2800">
                <a:latin typeface="Calibri"/>
                <a:cs typeface="Calibri"/>
              </a:rPr>
              <a:t>	securely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allowing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easy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rollback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comparaison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 different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iterations.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27406" y="1762760"/>
          <a:ext cx="11377930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6770"/>
                <a:gridCol w="5382260"/>
              </a:tblGrid>
              <a:tr h="30226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00" spc="-20">
                          <a:latin typeface="Calibri"/>
                          <a:cs typeface="Calibri"/>
                        </a:rPr>
                        <a:t>Risk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Mitigation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Strategy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 degradation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due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outdated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changing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equipment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behavior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Continuously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retrain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models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updated</a:t>
                      </a:r>
                      <a:r>
                        <a:rPr dirty="0" sz="1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sensor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and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reflect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 current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equipment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state.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28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Poor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quality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(missing,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noisy,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erroneous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sensor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readings)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7607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Implement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robust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preprocessing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including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cleaning,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normalization,</a:t>
                      </a:r>
                      <a:r>
                        <a:rPr dirty="0" sz="15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engineering.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28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Overfitting</a:t>
                      </a:r>
                      <a:r>
                        <a:rPr dirty="0" sz="15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sz="1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phase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39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3790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cross-validation)</a:t>
                      </a:r>
                      <a:r>
                        <a:rPr dirty="0" sz="15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models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unseen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ensure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reliability.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Difficulty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integrating</a:t>
                      </a:r>
                      <a:r>
                        <a:rPr dirty="0" sz="15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updated</a:t>
                      </a:r>
                      <a:r>
                        <a:rPr dirty="0" sz="1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models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existing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legacy</a:t>
                      </a:r>
                      <a:r>
                        <a:rPr dirty="0" sz="15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systems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39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2298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Develop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modular</a:t>
                      </a:r>
                      <a:r>
                        <a:rPr dirty="0" sz="15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architectures</a:t>
                      </a:r>
                      <a:r>
                        <a:rPr dirty="0" sz="15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pilot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deployments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full-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scale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integration.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(balck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box)</a:t>
                      </a:r>
                      <a:r>
                        <a:rPr dirty="0" sz="1500" spc="2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users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don’t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know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why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do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it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Apply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explainability 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ai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 marL="73660" marR="4330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Changing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policy shifts)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509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continuous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loops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schedule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regular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model evaluation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update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cycles.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7917" y="2489072"/>
            <a:ext cx="28365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Thanks</a:t>
            </a:r>
            <a:r>
              <a:rPr dirty="0" sz="6000" spc="-95"/>
              <a:t> </a:t>
            </a:r>
            <a:r>
              <a:rPr dirty="0" sz="6000" spc="-25"/>
              <a:t>!!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dirty="0" spc="-60"/>
              <a:t> </a:t>
            </a:r>
            <a:r>
              <a:rPr dirty="0"/>
              <a:t>Security</a:t>
            </a:r>
            <a:r>
              <a:rPr dirty="0" spc="-75"/>
              <a:t> </a:t>
            </a:r>
            <a:r>
              <a:rPr dirty="0"/>
              <a:t>vs</a:t>
            </a:r>
            <a:r>
              <a:rPr dirty="0" spc="-60"/>
              <a:t> </a:t>
            </a:r>
            <a:r>
              <a:rPr dirty="0"/>
              <a:t>System</a:t>
            </a:r>
            <a:r>
              <a:rPr dirty="0" spc="-80"/>
              <a:t> </a:t>
            </a:r>
            <a:r>
              <a:rPr dirty="0" spc="-10"/>
              <a:t>Security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8548"/>
            <a:ext cx="8368030" cy="4241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7965">
              <a:lnSpc>
                <a:spcPct val="1096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security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focused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protecting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itself </a:t>
            </a:r>
            <a:r>
              <a:rPr dirty="0" sz="2800">
                <a:latin typeface="Calibri"/>
                <a:cs typeface="Calibri"/>
              </a:rPr>
              <a:t>Threats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 marR="2785110">
              <a:lnSpc>
                <a:spcPct val="109600"/>
              </a:lnSpc>
              <a:spcBef>
                <a:spcPts val="15"/>
              </a:spcBef>
            </a:pP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poisoning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during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training </a:t>
            </a:r>
            <a:r>
              <a:rPr dirty="0" sz="2800">
                <a:latin typeface="Calibri"/>
                <a:cs typeface="Calibri"/>
              </a:rPr>
              <a:t>Adversarial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examples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during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inference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theft(exp: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reverse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engineering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Mitigations: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800" spc="-35">
                <a:latin typeface="Calibri"/>
                <a:cs typeface="Calibri"/>
              </a:rPr>
              <a:t>Train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verified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clean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  <a:p>
            <a:pPr marL="12700" marR="1335405">
              <a:lnSpc>
                <a:spcPts val="3700"/>
              </a:lnSpc>
              <a:spcBef>
                <a:spcPts val="80"/>
              </a:spcBef>
            </a:pPr>
            <a:r>
              <a:rPr dirty="0" sz="2800">
                <a:latin typeface="Calibri"/>
                <a:cs typeface="Calibri"/>
              </a:rPr>
              <a:t>Apply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adversarial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training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robustness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testing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watermarking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encryption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704618"/>
            <a:ext cx="10133965" cy="513778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System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Security: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Focused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full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infrastructure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Threats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>
                <a:latin typeface="Calibri"/>
                <a:cs typeface="Calibri"/>
              </a:rPr>
              <a:t>API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misuse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injection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attacks</a:t>
            </a:r>
            <a:endParaRPr sz="2800">
              <a:latin typeface="Calibri"/>
              <a:cs typeface="Calibri"/>
            </a:endParaRPr>
          </a:p>
          <a:p>
            <a:pPr marL="12700" marR="3361054">
              <a:lnSpc>
                <a:spcPts val="4029"/>
              </a:lnSpc>
              <a:spcBef>
                <a:spcPts val="240"/>
              </a:spcBef>
            </a:pPr>
            <a:r>
              <a:rPr dirty="0" sz="2800" spc="-10">
                <a:latin typeface="Calibri"/>
                <a:cs typeface="Calibri"/>
              </a:rPr>
              <a:t>Unauthorized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(internal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external)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drift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production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Mitigations: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>
                <a:latin typeface="Calibri"/>
                <a:cs typeface="Calibri"/>
              </a:rPr>
              <a:t>Secure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connections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(VPNs,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TLS,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RBAC,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MFA)</a:t>
            </a:r>
            <a:endParaRPr sz="2800">
              <a:latin typeface="Calibri"/>
              <a:cs typeface="Calibri"/>
            </a:endParaRPr>
          </a:p>
          <a:p>
            <a:pPr marL="12700" marR="4104640">
              <a:lnSpc>
                <a:spcPct val="119700"/>
              </a:lnSpc>
              <a:spcBef>
                <a:spcPts val="10"/>
              </a:spcBef>
            </a:pPr>
            <a:r>
              <a:rPr dirty="0" sz="2800">
                <a:latin typeface="Calibri"/>
                <a:cs typeface="Calibri"/>
              </a:rPr>
              <a:t>Logging,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monitoring,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alerting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systems </a:t>
            </a:r>
            <a:r>
              <a:rPr dirty="0" sz="2800" spc="-25">
                <a:latin typeface="Calibri"/>
                <a:cs typeface="Calibri"/>
              </a:rPr>
              <a:t>Version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control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rollback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mechanisms </a:t>
            </a:r>
            <a:r>
              <a:rPr dirty="0" sz="2800">
                <a:latin typeface="Calibri"/>
                <a:cs typeface="Calibri"/>
              </a:rPr>
              <a:t>Input/output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validation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APIs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3106" y="3610546"/>
            <a:ext cx="4690110" cy="292836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64785" y="4217923"/>
            <a:ext cx="34804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What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is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AI</a:t>
            </a:r>
            <a:r>
              <a:rPr dirty="0" sz="3200" spc="-4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life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cycle?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08141" y="5308803"/>
            <a:ext cx="14820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AFEF"/>
                </a:solidFill>
                <a:latin typeface="Calibri"/>
                <a:cs typeface="Calibri"/>
              </a:rPr>
              <a:t>Let’s</a:t>
            </a:r>
            <a:r>
              <a:rPr dirty="0" sz="2000" spc="-100" i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AFEF"/>
                </a:solidFill>
                <a:latin typeface="Calibri"/>
                <a:cs typeface="Calibri"/>
              </a:rPr>
              <a:t>explore…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840" y="580439"/>
            <a:ext cx="3814445" cy="325077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Reem AL-ZOUHBY</dc:creator>
  <dcterms:created xsi:type="dcterms:W3CDTF">2025-07-29T12:38:04Z</dcterms:created>
  <dcterms:modified xsi:type="dcterms:W3CDTF">2025-07-29T12:38:04Z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2025-07-29T00:00:00Z</vt:filetime>
  </property>
  <property fmtid="{D5CDD505-2E9C-101B-9397-08002B2CF9AE}" pid="5" name="Producer">
    <vt:lpwstr>Microsoft® PowerPoint® LTSC</vt:lpwstr>
  </property>
</Properties>
</file>