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9" r:id="rId4"/>
    <p:sldId id="258" r:id="rId5"/>
    <p:sldId id="260" r:id="rId6"/>
    <p:sldId id="324" r:id="rId7"/>
    <p:sldId id="261" r:id="rId8"/>
    <p:sldId id="325" r:id="rId9"/>
    <p:sldId id="263" r:id="rId10"/>
    <p:sldId id="262" r:id="rId11"/>
    <p:sldId id="326" r:id="rId12"/>
    <p:sldId id="264" r:id="rId13"/>
    <p:sldId id="271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27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328" r:id="rId47"/>
    <p:sldId id="299" r:id="rId48"/>
    <p:sldId id="300" r:id="rId49"/>
    <p:sldId id="301" r:id="rId50"/>
    <p:sldId id="302" r:id="rId51"/>
    <p:sldId id="303" r:id="rId52"/>
    <p:sldId id="304" r:id="rId53"/>
    <p:sldId id="329" r:id="rId54"/>
    <p:sldId id="305" r:id="rId55"/>
    <p:sldId id="306" r:id="rId56"/>
    <p:sldId id="307" r:id="rId57"/>
    <p:sldId id="308" r:id="rId58"/>
    <p:sldId id="309" r:id="rId59"/>
    <p:sldId id="330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843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29B78-F0E1-4BE9-9609-B0C7D25EA1E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4D17B-962B-4E59-9E01-958379DBC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1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5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2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3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53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5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7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16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89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8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75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38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33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75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974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0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33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26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5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00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2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585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6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458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11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960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913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1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416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29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312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92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775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974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049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917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63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5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8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578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5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279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26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430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045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75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04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91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071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44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55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461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358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8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03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75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48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42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02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191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4D17B-962B-4E59-9E01-958379DBCF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8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9CE2-3460-D924-5750-4A45CB4C1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CFB9F-C37B-7D4E-FE2A-36CA0DF46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FB9BB-01F0-FA39-B4D5-FA717809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67E0-D7D9-4657-8AED-4484CB43334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43B9-45EE-CFAE-70EB-7C3B732A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DC44-E43C-DF46-500A-36E84382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613-9BC2-464A-A1FD-61CA236D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DE3B-F403-A858-BCF5-8738703A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8D1A3-B629-DCDF-F738-BC3D62F7B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BA17-DFC7-B14D-D275-8A336C76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67E0-D7D9-4657-8AED-4484CB43334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DA28-57C2-B64E-BB36-2CEC4817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EC62-2246-DD19-3A0B-FC88DB5C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613-9BC2-464A-A1FD-61CA236D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882E3-F244-6204-4F15-15E909CA7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76C22-6633-307A-086E-19D254AFB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8651-CAA9-6911-06D3-1D0FF447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67E0-D7D9-4657-8AED-4484CB43334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D262B-9113-C48E-3DF0-12DC9620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DC3B-AA62-CB03-3166-3A309C6A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613-9BC2-464A-A1FD-61CA236D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15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444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777A-0B0D-25D9-1DBC-1007363B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10C6-CB10-2A34-79FC-5E182854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9D2B2-EF5D-4250-DE9D-F85D197B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67E0-D7D9-4657-8AED-4484CB43334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5E3E0-1BB3-F08C-6799-86AC9C3B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7309-E0BE-B26C-D41C-67D1E93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613-9BC2-464A-A1FD-61CA236D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8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E91B-354E-435D-F426-69CE0E96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E0A68-4CB7-6E01-9A83-396B859C7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55D7B-5551-05BB-F348-4D74CB1A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67E0-D7D9-4657-8AED-4484CB43334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A9CEB-4878-0F64-DEF2-C51C265B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7A60-0C69-C60D-8C51-5C5CC82A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613-9BC2-464A-A1FD-61CA236D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FE102-69C5-F331-427E-05E543F3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5B43C-F6B9-C6DF-41A8-E53496ED3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4E035-2241-FAC6-1509-DCC7CA096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B4B90-BD97-7DF1-EAAC-057B1EE2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67E0-D7D9-4657-8AED-4484CB43334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ED8C3-A284-821E-EF7A-42785E1B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2158E-3752-11BC-C989-57F93696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613-9BC2-464A-A1FD-61CA236D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E59C-76E4-2A55-C668-F44F7C91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5EF6-F1E8-BB0F-E398-D11C04F32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FFBB2-6B18-56D6-50F1-A34C73A79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8E3DD-35C9-0244-BCB2-8894F5679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435C0-CEDF-58E8-325A-19A3507FD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AA2FF-5C8E-1C3C-D82A-611FD969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67E0-D7D9-4657-8AED-4484CB43334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A93C-59EA-0F1D-784F-4E260FBDE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9BBDA-7B97-4F49-1B44-3CA2281D5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613-9BC2-464A-A1FD-61CA236D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368A-0E03-0AD8-1D12-87F6AD93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B8433-8EE1-CEF8-1E8C-D20704D0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67E0-D7D9-4657-8AED-4484CB43334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D98F8-62CE-88CF-737C-A52C4749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97A2C-A70C-2370-605D-17786FDF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613-9BC2-464A-A1FD-61CA236D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4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10ECD-2A22-1994-FC6A-C8C70B0B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67E0-D7D9-4657-8AED-4484CB43334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ABCC8-A745-3598-ABD3-83C7F3C6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FB9F3-857B-72F5-A1FE-10B411FF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613-9BC2-464A-A1FD-61CA236D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2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73AE-7EEC-EB3B-C717-B481FF19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E7142-A8C8-C8B1-2F18-D034640EF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7CCCD-797D-DF88-AC19-4DF06912E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8FF11-4DC5-8082-099B-081C08A6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67E0-D7D9-4657-8AED-4484CB43334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4FD7E-A087-521F-53C4-76B9ED33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295F9-4207-4E06-DC05-3D078677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613-9BC2-464A-A1FD-61CA236D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D9B6-551A-DB87-9CAA-6C532D92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1A706-B181-8E35-0825-46F4F0C99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4D59B-B486-3FEE-3D4C-C3DCCDE94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42BFB-B549-EB42-CE2C-B23D0131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67E0-D7D9-4657-8AED-4484CB43334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D4E3A-6C64-C784-2D8C-47CFAE14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E79E0-8C1B-ED8B-29B0-215B8D99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EA613-9BC2-464A-A1FD-61CA236D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3FE7F-34C1-A247-2FAE-250F669D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2B941-3032-F481-C14D-6D645076D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DA945-1329-643D-F7F6-E8EEC671B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67E0-D7D9-4657-8AED-4484CB43334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F150-B4C2-98CD-3938-FEB936713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7CD0-C548-2C68-64FA-886B5F3A5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EA613-9BC2-464A-A1FD-61CA236DA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5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ai.org/goto/datapois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6FA8-2F1A-9933-A734-B3F72A495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Security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F188E-9133-98D3-1656-AC247C14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4172"/>
            <a:ext cx="9144000" cy="1655762"/>
          </a:xfrm>
        </p:spPr>
        <p:txBody>
          <a:bodyPr/>
          <a:lstStyle/>
          <a:p>
            <a:r>
              <a:rPr lang="en-US" dirty="0"/>
              <a:t> Presented by: Reem AL-ZOUHBY </a:t>
            </a:r>
          </a:p>
          <a:p>
            <a:r>
              <a:rPr lang="en-US" dirty="0"/>
              <a:t>Internship Presentation</a:t>
            </a:r>
          </a:p>
          <a:p>
            <a:r>
              <a:rPr lang="en-US" dirty="0"/>
              <a:t>18/7/2025</a:t>
            </a: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4F1E6776-078F-2C77-8B60-11193376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552" y="313344"/>
            <a:ext cx="2334081" cy="214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3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4FF3-5097-D80C-9204-88397DE3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91" y="365124"/>
            <a:ext cx="10515600" cy="1325563"/>
          </a:xfrm>
        </p:spPr>
        <p:txBody>
          <a:bodyPr/>
          <a:lstStyle/>
          <a:p>
            <a:r>
              <a:rPr lang="en-US" dirty="0"/>
              <a:t>Threat modeling for AI </a:t>
            </a:r>
          </a:p>
        </p:txBody>
      </p:sp>
      <p:pic>
        <p:nvPicPr>
          <p:cNvPr id="4" name="Image 9" descr="preencoded.png">
            <a:extLst>
              <a:ext uri="{FF2B5EF4-FFF2-40B4-BE49-F238E27FC236}">
                <a16:creationId xmlns:a16="http://schemas.microsoft.com/office/drawing/2014/main" id="{E94DD591-2874-6993-342F-E2202E09E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8850" y="1027906"/>
            <a:ext cx="5059356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B362F1-357F-149A-39FA-1B3A3B5AC6A3}"/>
              </a:ext>
            </a:extLst>
          </p:cNvPr>
          <p:cNvSpPr txBox="1"/>
          <p:nvPr/>
        </p:nvSpPr>
        <p:spPr>
          <a:xfrm>
            <a:off x="469491" y="1690687"/>
            <a:ext cx="60984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a typeface="Noto Sans" pitchFamily="34" charset="-122"/>
                <a:cs typeface="Noto Sans" pitchFamily="34" charset="-120"/>
              </a:rPr>
              <a:t>Benefits of AI Threat Modeling:</a:t>
            </a:r>
            <a:endParaRPr lang="en-US" sz="2400" dirty="0"/>
          </a:p>
          <a:p>
            <a:r>
              <a:rPr lang="en-US" sz="2400" b="1" dirty="0">
                <a:ea typeface="Noto Sans" pitchFamily="34" charset="-122"/>
                <a:cs typeface="Noto Sans" pitchFamily="34" charset="-120"/>
              </a:rPr>
              <a:t>Proactive Security:</a:t>
            </a:r>
            <a:r>
              <a:rPr lang="en-US" sz="2400" dirty="0">
                <a:ea typeface="Noto Sans" pitchFamily="34" charset="-122"/>
                <a:cs typeface="Noto Sans" pitchFamily="34" charset="-120"/>
              </a:rPr>
              <a:t> Identifies and addresses security issues early</a:t>
            </a:r>
          </a:p>
          <a:p>
            <a:r>
              <a:rPr lang="en-US" sz="2400" b="1" dirty="0">
                <a:ea typeface="Noto Sans" pitchFamily="34" charset="-122"/>
                <a:cs typeface="Noto Sans" pitchFamily="34" charset="-120"/>
              </a:rPr>
              <a:t>Comprehensive Coverage:</a:t>
            </a:r>
            <a:endParaRPr lang="en-US" sz="2400" dirty="0"/>
          </a:p>
          <a:p>
            <a:r>
              <a:rPr lang="en-US" sz="2400" dirty="0">
                <a:ea typeface="Noto Sans" pitchFamily="34" charset="-122"/>
                <a:cs typeface="Noto Sans" pitchFamily="34" charset="-120"/>
              </a:rPr>
              <a:t>  Ensures both traditional and AI-specific threats are considered.</a:t>
            </a:r>
            <a:endParaRPr lang="en-US" sz="2400" dirty="0"/>
          </a:p>
          <a:p>
            <a:r>
              <a:rPr lang="en-US" sz="2400" b="1" dirty="0">
                <a:ea typeface="Noto Sans" pitchFamily="34" charset="-122"/>
                <a:cs typeface="Noto Sans" pitchFamily="34" charset="-120"/>
              </a:rPr>
              <a:t>Risk Prioritization:</a:t>
            </a:r>
            <a:endParaRPr lang="en-US" sz="2400" dirty="0"/>
          </a:p>
          <a:p>
            <a:r>
              <a:rPr lang="en-US" sz="2400" dirty="0">
                <a:ea typeface="Noto Sans" pitchFamily="34" charset="-122"/>
                <a:cs typeface="Noto Sans" pitchFamily="34" charset="-120"/>
              </a:rPr>
              <a:t> Helps focus on critical risks and allocate resources effectively.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9AEAE2-6B36-9589-FE59-0B7A85EED1DB}"/>
              </a:ext>
            </a:extLst>
          </p:cNvPr>
          <p:cNvSpPr txBox="1"/>
          <p:nvPr/>
        </p:nvSpPr>
        <p:spPr>
          <a:xfrm>
            <a:off x="363794" y="3429000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0F4F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8224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62701-8612-53DF-4A47-B0B6D3199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80A399-EF1E-C041-6580-97DE1D3353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5559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3.1.</a:t>
            </a:r>
            <a:r>
              <a:rPr lang="en-US" dirty="0"/>
              <a:t> Threat Through use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34BD2AC-42AE-6FAA-9A01-649D60965C3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882C-5B8D-5B02-FC9C-2BDD71D3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through 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F9D6-88BF-3635-BA0F-AA64A4542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Threats through use take place through normal interaction between user and AI model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Malicious inputs to fool the model</a:t>
            </a:r>
          </a:p>
          <a:p>
            <a:pPr lvl="1"/>
            <a:r>
              <a:rPr lang="en-US" dirty="0"/>
              <a:t>Attempts to steal sensitive data or model logic</a:t>
            </a:r>
          </a:p>
          <a:p>
            <a:r>
              <a:rPr lang="en-US" b="1" dirty="0"/>
              <a:t>Controls to prevent:</a:t>
            </a:r>
            <a:endParaRPr lang="en-US" dirty="0"/>
          </a:p>
          <a:p>
            <a:r>
              <a:rPr lang="en-US" dirty="0"/>
              <a:t>#MONITORUSE</a:t>
            </a:r>
          </a:p>
          <a:p>
            <a:r>
              <a:rPr lang="en-US" dirty="0"/>
              <a:t>#RATELIMIT</a:t>
            </a:r>
          </a:p>
          <a:p>
            <a:r>
              <a:rPr lang="en-US" dirty="0"/>
              <a:t>#MODELACCESSCONTROL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2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5A4F5-948D-8C06-0074-5A1385F9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Type1 : Evasion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F531-E1A2-EF6A-6772-9F47EAB9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Fool the AI into making wrong predictions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Modify input slightly (adversarial example)</a:t>
            </a:r>
          </a:p>
          <a:p>
            <a:pPr lvl="1"/>
            <a:r>
              <a:rPr lang="en-US" dirty="0"/>
              <a:t>Human can't notice changes, but AI does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Digital &amp; Physical</a:t>
            </a:r>
          </a:p>
          <a:p>
            <a:pPr lvl="1"/>
            <a:r>
              <a:rPr lang="en-US" dirty="0"/>
              <a:t>Targeted vs Untargeted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91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1DBE-7BF8-D187-FAB1-F6969885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90" y="681037"/>
            <a:ext cx="10515600" cy="637765"/>
          </a:xfrm>
        </p:spPr>
        <p:txBody>
          <a:bodyPr>
            <a:noAutofit/>
          </a:bodyPr>
          <a:lstStyle/>
          <a:p>
            <a:r>
              <a:rPr lang="en-US" dirty="0">
                <a:ea typeface="Noto Sans" pitchFamily="34" charset="-122"/>
                <a:cs typeface="Noto Sans" pitchFamily="34" charset="-120"/>
              </a:rPr>
              <a:t>Key Controls: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8E72-52DE-364D-37ED-01B3C500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#DETECTODDINPUT </a:t>
            </a:r>
            <a:endParaRPr lang="en-US" dirty="0"/>
          </a:p>
          <a:p>
            <a:r>
              <a:rPr lang="en-US" dirty="0"/>
              <a:t>Detect odd input: significantly different from the training data or even invalid also called input validation  </a:t>
            </a:r>
          </a:p>
          <a:p>
            <a:r>
              <a:rPr lang="en-US" dirty="0"/>
              <a:t>Purpose: odd input can result in unwanted model </a:t>
            </a:r>
            <a:r>
              <a:rPr lang="en-US" dirty="0" err="1"/>
              <a:t>behaviour</a:t>
            </a:r>
            <a:r>
              <a:rPr lang="en-US" dirty="0"/>
              <a:t> because the model not seen this data so the results produce is false  , not necessary all input odd is input malicious and also not all input malicious is an odd input.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4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81D5-536F-9955-FCC1-CBBD4C82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157162"/>
            <a:ext cx="10515600" cy="1325563"/>
          </a:xfrm>
        </p:spPr>
        <p:txBody>
          <a:bodyPr/>
          <a:lstStyle/>
          <a:p>
            <a:r>
              <a:rPr lang="en-US" dirty="0"/>
              <a:t>How detect the odd input???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F684-DC8A-7B15-6575-E283C87CC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" y="14827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Types of detection of odd input:</a:t>
            </a:r>
          </a:p>
          <a:p>
            <a:pPr marL="0" indent="0">
              <a:buNone/>
            </a:pPr>
            <a:r>
              <a:rPr lang="en-US" sz="2400" dirty="0"/>
              <a:t>OOD (out of distribution) </a:t>
            </a:r>
          </a:p>
          <a:p>
            <a:pPr marL="0" indent="0">
              <a:buNone/>
            </a:pPr>
            <a:r>
              <a:rPr lang="en-US" sz="2400" dirty="0"/>
              <a:t>Using techniques like similarity measures between training and test data .</a:t>
            </a:r>
          </a:p>
          <a:p>
            <a:pPr marL="0" indent="0">
              <a:buNone/>
            </a:pPr>
            <a:r>
              <a:rPr lang="en-US" sz="2400" dirty="0"/>
              <a:t>Form of OOD ( techniques used)</a:t>
            </a:r>
          </a:p>
          <a:p>
            <a:pPr marL="0" indent="0">
              <a:buNone/>
            </a:pPr>
            <a:r>
              <a:rPr lang="en-US" sz="2400" dirty="0"/>
              <a:t>1-Outlier detection (OD)</a:t>
            </a:r>
          </a:p>
          <a:p>
            <a:pPr marL="0" indent="0">
              <a:buNone/>
            </a:pPr>
            <a:r>
              <a:rPr lang="en-US" sz="2400" dirty="0"/>
              <a:t>Identifying data points that are significantly different from the majority of the data .</a:t>
            </a:r>
          </a:p>
          <a:p>
            <a:pPr marL="0" indent="0">
              <a:buNone/>
            </a:pPr>
            <a:r>
              <a:rPr lang="en-US" sz="2400" dirty="0"/>
              <a:t>Note: not all the outliers is  OOD</a:t>
            </a:r>
          </a:p>
          <a:p>
            <a:pPr marL="0" indent="0">
              <a:buNone/>
            </a:pPr>
            <a:r>
              <a:rPr lang="en-US" sz="2400" dirty="0"/>
              <a:t>2-Anomaly Detection (AD)</a:t>
            </a:r>
          </a:p>
          <a:p>
            <a:pPr marL="0" indent="0">
              <a:buNone/>
            </a:pPr>
            <a:r>
              <a:rPr lang="en-US" sz="2400" dirty="0"/>
              <a:t>the key aspect is their significance in terms of indicating a problem or rare event.</a:t>
            </a:r>
          </a:p>
          <a:p>
            <a:pPr marL="0" indent="0">
              <a:buNone/>
            </a:pPr>
            <a:r>
              <a:rPr lang="en-US" sz="2400" dirty="0"/>
              <a:t>3-open set Recognition(OSR) </a:t>
            </a:r>
          </a:p>
          <a:p>
            <a:pPr marL="0" indent="0">
              <a:buNone/>
            </a:pPr>
            <a:r>
              <a:rPr lang="en-US" sz="2400" dirty="0"/>
              <a:t>During operation , systems identifies various known objects ( identify classes) </a:t>
            </a:r>
          </a:p>
          <a:p>
            <a:pPr marL="0" indent="0">
              <a:buNone/>
            </a:pPr>
            <a:r>
              <a:rPr lang="en-US" sz="2400" dirty="0"/>
              <a:t>If see an object unrecognition is called unknown  ( not say a false decision)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192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9C17-FBC2-F6B9-FB55-E9757500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40518"/>
            <a:ext cx="10515600" cy="617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4-Novelty Detection(ND)</a:t>
            </a:r>
          </a:p>
          <a:p>
            <a:pPr marL="0" indent="0">
              <a:buNone/>
            </a:pPr>
            <a:r>
              <a:rPr lang="en-US" dirty="0"/>
              <a:t>Recognize unfamiliar inputs that are likely relevant even if not a part of the training data </a:t>
            </a:r>
          </a:p>
          <a:p>
            <a:pPr marL="0" indent="0">
              <a:buNone/>
            </a:pPr>
            <a:r>
              <a:rPr lang="en-US" dirty="0"/>
              <a:t>New input but not malicious  </a:t>
            </a:r>
          </a:p>
          <a:p>
            <a:r>
              <a:rPr lang="en-US" dirty="0"/>
              <a:t>Examples : model AI trained only on car until 2020 if see  car 2025 it is classified  it as cars but new ( not a threat but should be attention that is  a new probably a car ) </a:t>
            </a:r>
          </a:p>
          <a:p>
            <a:r>
              <a:rPr lang="en-US" dirty="0"/>
              <a:t>Your AI system for self-driving cars was trained on car models from 2020 and earlier. One day, it sees a </a:t>
            </a:r>
            <a:r>
              <a:rPr lang="en-US" b="1" dirty="0"/>
              <a:t>brand-new car model from 2025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Even though the system has never seen it, </a:t>
            </a:r>
            <a:r>
              <a:rPr lang="en-US" b="1" dirty="0"/>
              <a:t>Novelty Detection</a:t>
            </a:r>
            <a:r>
              <a:rPr lang="en-US" dirty="0"/>
              <a:t> allows it to recognize:</a:t>
            </a:r>
            <a:br>
              <a:rPr lang="en-US" dirty="0"/>
            </a:br>
            <a:r>
              <a:rPr lang="en-US" dirty="0"/>
              <a:t>"This is new, but probably a car" — rather than treating it as a threat.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F412-DCE3-F10D-C6C7-DE9B9EF4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390120" cy="784098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#DETECTADVERSARIALINPUT</a:t>
            </a:r>
          </a:p>
          <a:p>
            <a:pPr marL="0" indent="0">
              <a:buNone/>
            </a:pPr>
            <a:r>
              <a:rPr lang="en-US" dirty="0"/>
              <a:t> Detecting adversarial input involves several techniques to identify inputs designed to deceive the AI model:</a:t>
            </a:r>
          </a:p>
          <a:p>
            <a:r>
              <a:rPr lang="en-US" b="1" dirty="0"/>
              <a:t>Statistical Analysis Techniques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PCA (Principal Component Analysis):</a:t>
            </a:r>
            <a:r>
              <a:rPr lang="en-US" dirty="0"/>
              <a:t> Detects anomalies by reducing dimensionality and spotting deviations from typical data patterns.</a:t>
            </a:r>
          </a:p>
          <a:p>
            <a:pPr lvl="1"/>
            <a:r>
              <a:rPr lang="en-US" b="1" dirty="0"/>
              <a:t>SSIM (Structural Similarity Index Measure):</a:t>
            </a:r>
            <a:r>
              <a:rPr lang="en-US" dirty="0"/>
              <a:t> Used to compare visual inputs (e.g., images) to detect small adversarial changes.</a:t>
            </a:r>
          </a:p>
          <a:p>
            <a:r>
              <a:rPr lang="en-US" b="1" dirty="0"/>
              <a:t>Detection Networks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These are specialized models trained to distinguish between benign and adversarial inputs.</a:t>
            </a:r>
          </a:p>
          <a:p>
            <a:pPr lvl="1"/>
            <a:r>
              <a:rPr lang="en-US" dirty="0"/>
              <a:t>They can function as pre-processing layers or in parallel with the main model, analyzing hidden layers for suspicious behavior.</a:t>
            </a:r>
          </a:p>
          <a:p>
            <a:r>
              <a:rPr lang="en-US" b="1" dirty="0"/>
              <a:t>Input Distortion Techniques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Purposefully modify the input (e.g., add noise, compress using JPEG, or blur) and observe how the model’s output changes.</a:t>
            </a:r>
          </a:p>
          <a:p>
            <a:pPr lvl="1"/>
            <a:r>
              <a:rPr lang="en-US" dirty="0"/>
              <a:t>A significant difference in prediction between the original and distorted input indicates potential adversarial behavior.</a:t>
            </a:r>
          </a:p>
          <a:p>
            <a:pPr lvl="1"/>
            <a:r>
              <a:rPr lang="en-US" dirty="0"/>
              <a:t>Techniques include:</a:t>
            </a:r>
          </a:p>
          <a:p>
            <a:pPr lvl="2"/>
            <a:r>
              <a:rPr lang="en-US" b="1" dirty="0"/>
              <a:t>Feature Squeezing</a:t>
            </a:r>
            <a:r>
              <a:rPr lang="en-US" dirty="0"/>
              <a:t>: Reduces input precision to minimize adversarial noise.</a:t>
            </a:r>
          </a:p>
          <a:p>
            <a:pPr lvl="2"/>
            <a:r>
              <a:rPr lang="en-US" b="1" dirty="0"/>
              <a:t>Randomized Smoothing</a:t>
            </a:r>
            <a:r>
              <a:rPr lang="en-US" dirty="0"/>
              <a:t>: Adds noise to the input to improve model robustness.</a:t>
            </a:r>
          </a:p>
          <a:p>
            <a:r>
              <a:rPr lang="en-US" dirty="0"/>
              <a:t>These methods are essential for enhancing the model’s resilience against evasion attacks and detecting suspicious patterns effectively.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21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03AA-0077-1025-540B-893D2F369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" y="1846897"/>
            <a:ext cx="10515600" cy="3799523"/>
          </a:xfrm>
        </p:spPr>
        <p:txBody>
          <a:bodyPr/>
          <a:lstStyle/>
          <a:p>
            <a:r>
              <a:rPr lang="en-US" dirty="0"/>
              <a:t>#EVASIONROBUSTMODEL: Build robust architectures</a:t>
            </a:r>
          </a:p>
          <a:p>
            <a:pPr lvl="1"/>
            <a:r>
              <a:rPr lang="en-US" dirty="0"/>
              <a:t>Tools: ART, </a:t>
            </a:r>
            <a:r>
              <a:rPr lang="en-US" dirty="0" err="1"/>
              <a:t>Foolbox</a:t>
            </a:r>
            <a:r>
              <a:rPr lang="en-US" dirty="0"/>
              <a:t>, </a:t>
            </a:r>
            <a:r>
              <a:rPr lang="en-US" dirty="0" err="1"/>
              <a:t>CleverHans</a:t>
            </a:r>
            <a:endParaRPr lang="en-US" dirty="0"/>
          </a:p>
          <a:p>
            <a:r>
              <a:rPr lang="en-US" dirty="0"/>
              <a:t>#TRAINADVERSARIAL: Train with adversarial samples</a:t>
            </a:r>
          </a:p>
          <a:p>
            <a:r>
              <a:rPr lang="en-US" dirty="0"/>
              <a:t>#ADVERSARIALROBUSTDISTILLATION: First , train the teacher model normally </a:t>
            </a:r>
          </a:p>
          <a:p>
            <a:r>
              <a:rPr lang="en-US" dirty="0"/>
              <a:t>Then , a student model is trained not on the hard labels but on the soft outputs(probability distributions)</a:t>
            </a:r>
          </a:p>
          <a:p>
            <a:r>
              <a:rPr lang="en-US" dirty="0"/>
              <a:t>#INPUTDISTORTION: Use randomization/smoothing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397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A228-E1AC-48E9-CDC4-3739E0A7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Methodes of Evasion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4592-9487-7268-5B97-12094F4E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Closed-box vs Open-box Evasion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4C7B35-6E76-7830-112B-8C6799EDE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798321"/>
              </p:ext>
            </p:extLst>
          </p:nvPr>
        </p:nvGraphicFramePr>
        <p:xfrm>
          <a:off x="838200" y="2468879"/>
          <a:ext cx="10515600" cy="3708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8663602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67837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96706366"/>
                    </a:ext>
                  </a:extLst>
                </a:gridCol>
              </a:tblGrid>
              <a:tr h="741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endParaRPr lang="en-US" sz="1200" kern="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White-box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Black-box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6570951"/>
                  </a:ext>
                </a:extLst>
              </a:tr>
              <a:tr h="741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Model Access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Full (architecture + weights)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No internal access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5348088"/>
                  </a:ext>
                </a:extLst>
              </a:tr>
              <a:tr h="741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Gradients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Directly computed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Must be estimated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50441771"/>
                  </a:ext>
                </a:extLst>
              </a:tr>
              <a:tr h="741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Efficiency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More efficient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More trial-and-error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07752145"/>
                  </a:ext>
                </a:extLst>
              </a:tr>
              <a:tr h="7416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Techniques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FGSM, PGD, CW, UAPs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Transfer-based, Query-based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3424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40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5A1F-AB1F-D4BD-D082-0CC6D23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0934-AD09-26FF-3C3C-F020F4E6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AI needs Security?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Threat modeling for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AI Testing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AI Privacy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7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7D93-9D05-FA86-C9DE-CA00E30F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Evasion after Poisoning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9790-52D8-C9BB-BC0D-93B54B9C3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training data has been poisoned (see </a:t>
            </a:r>
            <a:r>
              <a:rPr lang="en-US" u="sng" dirty="0">
                <a:hlinkClick r:id="rId3"/>
              </a:rPr>
              <a:t>data poisoning section</a:t>
            </a:r>
            <a:r>
              <a:rPr lang="en-US" dirty="0"/>
              <a:t>), specific input (called </a:t>
            </a:r>
            <a:r>
              <a:rPr lang="en-US" i="1" dirty="0"/>
              <a:t>backdoors</a:t>
            </a:r>
            <a:r>
              <a:rPr lang="en-US" dirty="0"/>
              <a:t> or </a:t>
            </a:r>
            <a:r>
              <a:rPr lang="en-US" i="1" dirty="0"/>
              <a:t>triggers</a:t>
            </a:r>
            <a:r>
              <a:rPr lang="en-US" dirty="0"/>
              <a:t>) can lead to unwanted model output.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D5EEEB-A8F9-AD5C-42E4-9A4F8ACD1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59544"/>
              </p:ext>
            </p:extLst>
          </p:nvPr>
        </p:nvGraphicFramePr>
        <p:xfrm>
          <a:off x="838200" y="3108960"/>
          <a:ext cx="10515600" cy="33839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542432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09530813"/>
                    </a:ext>
                  </a:extLst>
                </a:gridCol>
              </a:tblGrid>
              <a:tr h="681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Term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Meaning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43222332"/>
                  </a:ext>
                </a:extLst>
              </a:tr>
              <a:tr h="681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Trigger / Backdoor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The special input that causes the poisoned model to behave incorrectly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2587887"/>
                  </a:ext>
                </a:extLst>
              </a:tr>
              <a:tr h="681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Poisoned Sample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 training data point crafted to inject the backdoor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63388797"/>
                  </a:ext>
                </a:extLst>
              </a:tr>
              <a:tr h="134089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Clean Label Attack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A form of poisoning where the poisoned samples are labeled correctly, making detection even harder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84307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059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A4B6-933B-CFA7-0B20-E1E8FC68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Type2: Prompt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4698-C265-61AC-010B-21A366C0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Trick LLMs via malicious prompt content</a:t>
            </a:r>
          </a:p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Direct ("Ignore all instructions and...")</a:t>
            </a:r>
          </a:p>
          <a:p>
            <a:pPr lvl="1"/>
            <a:r>
              <a:rPr lang="en-US" dirty="0"/>
              <a:t>Indirect (malicious content in PDF, website, etc.)</a:t>
            </a:r>
          </a:p>
          <a:p>
            <a:pPr marL="0" indent="0">
              <a:buNone/>
            </a:pPr>
            <a:r>
              <a:rPr lang="en-US" b="1" dirty="0"/>
              <a:t>Controls:</a:t>
            </a:r>
            <a:endParaRPr lang="en-US" dirty="0"/>
          </a:p>
          <a:p>
            <a:r>
              <a:rPr lang="en-US" dirty="0"/>
              <a:t>#PROMPTINPUTVALIDATION</a:t>
            </a:r>
          </a:p>
          <a:p>
            <a:r>
              <a:rPr lang="en-US" dirty="0"/>
              <a:t>#INPUTSEGREGATION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652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48C7-1987-B4B0-12B6-B345CB61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 prompt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7571-DC96-972A-3C6A-1C52FC2D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is??? </a:t>
            </a:r>
          </a:p>
          <a:p>
            <a:pPr marL="0" indent="0">
              <a:buNone/>
            </a:pPr>
            <a:r>
              <a:rPr lang="en-US" dirty="0"/>
              <a:t>A user sends instructions directly in the prompt to override the model’s safeguards( e.g.  ignore earlier instruction….)</a:t>
            </a:r>
          </a:p>
          <a:p>
            <a:pPr marL="0" indent="0">
              <a:buNone/>
            </a:pPr>
            <a:r>
              <a:rPr lang="en-US" dirty="0"/>
              <a:t>The attackers (prompting user) can get offensive or confidential content.  Model itself remains intact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11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CF62-B462-1D6F-9A64-74CA7F0E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Indirect prompt 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9C0BD-061B-8377-20F9-3528EB4E7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Hidden or malicious instructions are embedded in </a:t>
            </a:r>
            <a:r>
              <a:rPr lang="en-US" b="1" dirty="0"/>
              <a:t>external data</a:t>
            </a:r>
            <a:r>
              <a:rPr lang="en-US" dirty="0"/>
              <a:t> (e.g., websites, documents) that are </a:t>
            </a:r>
            <a:r>
              <a:rPr lang="en-US" i="1" dirty="0"/>
              <a:t>then included</a:t>
            </a:r>
            <a:r>
              <a:rPr lang="en-US" dirty="0"/>
              <a:t> in the prompt context, causing the model to execute unintended actions.</a:t>
            </a:r>
          </a:p>
          <a:p>
            <a:r>
              <a:rPr lang="en-US" b="1" dirty="0"/>
              <a:t>Impact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Can trigger unwanted behavior via trusted external sources—effectively </a:t>
            </a:r>
            <a:r>
              <a:rPr lang="en-US" b="1" dirty="0"/>
              <a:t>remote code execution</a:t>
            </a:r>
            <a:r>
              <a:rPr lang="en-US" dirty="0"/>
              <a:t> for LLMs .</a:t>
            </a:r>
          </a:p>
          <a:p>
            <a:r>
              <a:rPr lang="en-US" dirty="0"/>
              <a:t>Controls:</a:t>
            </a:r>
          </a:p>
          <a:p>
            <a:r>
              <a:rPr lang="en-US" b="1" dirty="0"/>
              <a:t>#INPUTSEGREGATION</a:t>
            </a:r>
            <a:endParaRPr lang="en-US" dirty="0"/>
          </a:p>
          <a:p>
            <a:r>
              <a:rPr lang="en-US" dirty="0"/>
              <a:t>Clearly label or tag untrusted user input (e.g., </a:t>
            </a:r>
            <a:r>
              <a:rPr lang="en-US" dirty="0" err="1"/>
              <a:t>ChatML</a:t>
            </a:r>
            <a:r>
              <a:rPr lang="en-US" dirty="0"/>
              <a:t> tags or prefix/suffix) to distinguish it from system instructions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22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8FBB-2B3B-C7FF-A050-98C2836D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Type3 : Sensitive data disclosure through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A9DE-C1C5-1E38-6AC0-31B4BFC9E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Impact: Confidentiality breach of sensitive training data.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Sensitive data output from model</a:t>
            </a:r>
          </a:p>
          <a:p>
            <a:pPr marL="0" indent="0">
              <a:buNone/>
            </a:pPr>
            <a:r>
              <a:rPr lang="en-US" dirty="0"/>
              <a:t>The output of the model may contain a personal data that was part of its  training model.</a:t>
            </a:r>
          </a:p>
          <a:p>
            <a:pPr marL="0" indent="0">
              <a:buNone/>
            </a:pPr>
            <a:r>
              <a:rPr lang="en-US" dirty="0"/>
              <a:t>Controls:</a:t>
            </a:r>
          </a:p>
          <a:p>
            <a:r>
              <a:rPr lang="en-US" b="1" dirty="0"/>
              <a:t>#FILTERSENSITIVEMODELOUTPUT</a:t>
            </a:r>
            <a:endParaRPr lang="en-US" dirty="0"/>
          </a:p>
          <a:p>
            <a:r>
              <a:rPr lang="en-US" dirty="0"/>
              <a:t>Filter sensitive model output: actively censor sensitive data by detecting it when possible (e.g. phone number).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59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9A82-B782-D87A-66DC-49EE8722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4 : Model inversion and Membership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09C41-0810-3DB2-3787-6D7E6389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Model inversion (or </a:t>
            </a:r>
            <a:r>
              <a:rPr lang="en-US" i="1" dirty="0"/>
              <a:t>data reconstruction</a:t>
            </a:r>
            <a:r>
              <a:rPr lang="en-US" dirty="0"/>
              <a:t>) occurs when an attacker reconstructs a part of the training set by intensive experimentation during which the input is optimized to maximize indications of confidence level in the output of the model.</a:t>
            </a:r>
          </a:p>
          <a:p>
            <a:r>
              <a:rPr lang="en-US" dirty="0"/>
              <a:t>Controls</a:t>
            </a:r>
          </a:p>
          <a:p>
            <a:r>
              <a:rPr lang="en-US" b="1" dirty="0"/>
              <a:t>#OBSCURECONFIDENC</a:t>
            </a:r>
            <a:endParaRPr lang="en-US" dirty="0"/>
          </a:p>
          <a:p>
            <a:r>
              <a:rPr lang="en-US" dirty="0"/>
              <a:t>Obscure confidence: exclude indications of confidence in the output, or round confidence so it cannot be used for optimization</a:t>
            </a:r>
          </a:p>
          <a:p>
            <a:r>
              <a:rPr lang="en-US" b="1" dirty="0"/>
              <a:t>#SMALLMODEL</a:t>
            </a:r>
            <a:endParaRPr lang="en-US" dirty="0"/>
          </a:p>
          <a:p>
            <a:r>
              <a:rPr lang="en-US" dirty="0"/>
              <a:t>Make the model small ( samples not large  not include any personal information ) that prevent the overfitting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20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A454-34F9-9948-410E-F2CED9C2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theft through use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4375-41AD-D93C-57F7-06078329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Impact: Confidentiality breach of model parameters, which can result in intellectual model theft and/or allowing to perform model attacks on the stolen model that normally would be mitigated by rate limiting, access control, or detection mechanisms. </a:t>
            </a:r>
          </a:p>
          <a:p>
            <a:r>
              <a:rPr lang="en-US" dirty="0"/>
              <a:t>It occurs when an attacker collects inputs and outputs of an existing model and uses those combinations to train a new model, in order to replicate the original model.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72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0F24-744D-5688-CFB5-6BE4F7C0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5: Failure or malfunction of AI-specific elements through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E7B2-F7EE-412C-5BFB-81A18D13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Impact: AI is unavailable </a:t>
            </a:r>
          </a:p>
          <a:p>
            <a:r>
              <a:rPr lang="en-US" dirty="0"/>
              <a:t>A </a:t>
            </a:r>
            <a:r>
              <a:rPr lang="en-US" i="1" dirty="0"/>
              <a:t>sponge attack</a:t>
            </a:r>
            <a:r>
              <a:rPr lang="en-US" dirty="0"/>
              <a:t> or </a:t>
            </a:r>
            <a:r>
              <a:rPr lang="en-US" i="1" dirty="0"/>
              <a:t>energy latency attack</a:t>
            </a:r>
            <a:r>
              <a:rPr lang="en-US" dirty="0"/>
              <a:t> provides input that is designed to increase the computation time of the model, potentially causing a denial of service.</a:t>
            </a:r>
          </a:p>
          <a:p>
            <a:pPr marL="0" indent="0">
              <a:buNone/>
            </a:pPr>
            <a:r>
              <a:rPr lang="en-US" dirty="0"/>
              <a:t>Controls:</a:t>
            </a:r>
          </a:p>
          <a:p>
            <a:r>
              <a:rPr lang="en-US" b="1" dirty="0"/>
              <a:t>#DOSINPUTVALIDATION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Input validation before treat it and reject the large input or malicious.</a:t>
            </a:r>
          </a:p>
          <a:p>
            <a:r>
              <a:rPr lang="fr-FR" b="1" dirty="0"/>
              <a:t>#LIMITRESOURCES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Limit resource usage for a single model input , to prevent resource overuse.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193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1515F-95B9-CC96-0C5B-FC07F7948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913E029-098B-C1BA-2B45-7B396860F4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5559756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3.2.Development time Threat 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69473AD-801F-FBE8-F525-5F982AD2A1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21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C0BB-BE02-8156-AB25-CD6C514C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Development-time threats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EB8C-ED0B-850D-7832-3C5BFB76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development time, AI systems face unique threats that differ from traditional software. That’s because we’re not only dealing with code but also highly sensitive data and pre-trained models.</a:t>
            </a:r>
          </a:p>
        </p:txBody>
      </p:sp>
    </p:spTree>
    <p:extLst>
      <p:ext uri="{BB962C8B-B14F-4D97-AF65-F5344CB8AC3E}">
        <p14:creationId xmlns:p14="http://schemas.microsoft.com/office/powerpoint/2010/main" val="223613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6B78-04BF-098D-B3B6-6CA352AF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647"/>
            <a:ext cx="10515600" cy="1325563"/>
          </a:xfrm>
        </p:spPr>
        <p:txBody>
          <a:bodyPr/>
          <a:lstStyle/>
          <a:p>
            <a:r>
              <a:rPr lang="en-US" dirty="0"/>
              <a:t>1.INTRODUCTION</a:t>
            </a:r>
          </a:p>
        </p:txBody>
      </p:sp>
      <p:pic>
        <p:nvPicPr>
          <p:cNvPr id="3" name="Image 5" descr="preencoded.png">
            <a:extLst>
              <a:ext uri="{FF2B5EF4-FFF2-40B4-BE49-F238E27FC236}">
                <a16:creationId xmlns:a16="http://schemas.microsoft.com/office/drawing/2014/main" id="{A280C578-9516-DFDE-44D3-18D56DDA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438" y="1484057"/>
            <a:ext cx="3995892" cy="31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93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31855-713E-CF62-9BE6-5BCC6837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Particularities of AI Development Environments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B86A37-9C55-0FB6-F54F-2C2398F0FF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5223" y="2435654"/>
            <a:ext cx="107183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Real-world data is sensitive and often personal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Code, configs, and parameters are intellectual property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Supply chain includes data &amp; models, not just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External components (e.g., libraries) may be malicious</a:t>
            </a:r>
          </a:p>
        </p:txBody>
      </p:sp>
    </p:spTree>
    <p:extLst>
      <p:ext uri="{BB962C8B-B14F-4D97-AF65-F5344CB8AC3E}">
        <p14:creationId xmlns:p14="http://schemas.microsoft.com/office/powerpoint/2010/main" val="240022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39DA-4B38-096F-41C9-81D7E1CF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Security Controls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364FB8-6652-488F-D647-FE818B1171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47"/>
            <a:ext cx="1061745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 AI assets into security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access control, encryption, and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 privileges to only what’s necessary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Protect: code, data, configs, models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#DEVSECURITY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|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#DEVDATAPROTECT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3075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867F-6C8A-EF7F-3821-1F4E6CC5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</a:t>
            </a:r>
            <a:r>
              <a:rPr lang="en-US" dirty="0" err="1"/>
              <a:t>Strategie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D7CD-DC2E-8055-82A2-33620565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 of the data </a:t>
            </a:r>
          </a:p>
          <a:p>
            <a:r>
              <a:rPr lang="en-US" dirty="0"/>
              <a:t>Technical access to limit the access following the least privilege principal.</a:t>
            </a:r>
          </a:p>
          <a:p>
            <a:r>
              <a:rPr lang="en-US" dirty="0"/>
              <a:t>Operational security to protect stored data .</a:t>
            </a:r>
          </a:p>
        </p:txBody>
      </p:sp>
    </p:spTree>
    <p:extLst>
      <p:ext uri="{BB962C8B-B14F-4D97-AF65-F5344CB8AC3E}">
        <p14:creationId xmlns:p14="http://schemas.microsoft.com/office/powerpoint/2010/main" val="1613048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DDB7-C224-9510-0A00-8B312557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check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CF4F-E8B2-5B9C-B6FF-33BB7B00B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development security is checking integrity of assets. These assets include  tarin/test/validation data and model parameters, source code and binaries.</a:t>
            </a:r>
          </a:p>
          <a:p>
            <a:r>
              <a:rPr lang="en-US" dirty="0"/>
              <a:t>Integrity checks can be performed at various stages including build, deploy, and supply chain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03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D8E7-090C-FD59-0A8C-567F2611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checks –build stage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2148A-D34E-5AFF-A0C3-06E53EF4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stage  when writing code , prepare datasets and assembling components before the training model 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3E126E-755A-2E05-97D7-CFB5434B3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21" y="2724021"/>
            <a:ext cx="1107237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 Signing: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digital signatures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Checksums: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Detect file tampering (e.g., SHA256)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Dependency Checks: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Avoid vulnerable libraries (e.g., via SCA tools)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 Testing: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Run automated tests for functionality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2242910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C3F2-F331-6F4D-B432-16D69FBB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Checks – Deploy Stage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2E9B2-2D18-FB5B-12C4-C0298DED0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 move the trained model and system to production environment.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Secure Config:</a:t>
            </a:r>
            <a:r>
              <a:rPr lang="en-US" altLang="en-US" dirty="0"/>
              <a:t> Use Terraform, Ansible, </a:t>
            </a:r>
            <a:r>
              <a:rPr lang="en-US" altLang="en-US" dirty="0" err="1"/>
              <a:t>IaC</a:t>
            </a:r>
            <a:r>
              <a:rPr lang="en-US" altLang="en-US" dirty="0"/>
              <a:t> tools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Controlled Deployment:</a:t>
            </a:r>
            <a:r>
              <a:rPr lang="en-US" altLang="en-US" dirty="0"/>
              <a:t> CI/CD with rollback support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Runtime Monitoring:</a:t>
            </a:r>
            <a:r>
              <a:rPr lang="en-US" altLang="en-US" dirty="0"/>
              <a:t> Use tools like RASP, Falco for alerts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Track deployed versions and access logs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3930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B6111-9DFE-92DB-21F8-BBBBC1CD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15138-6815-A792-F218-24F4F37A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chain threats come from </a:t>
            </a:r>
            <a:r>
              <a:rPr lang="en-US" b="1" dirty="0"/>
              <a:t>external components</a:t>
            </a:r>
            <a:r>
              <a:rPr lang="en-US" dirty="0"/>
              <a:t> (models, datasets, libraries).</a:t>
            </a:r>
          </a:p>
          <a:p>
            <a:pPr lvl="1"/>
            <a:r>
              <a:rPr lang="en-US" dirty="0"/>
              <a:t>Component Authenticity</a:t>
            </a:r>
          </a:p>
          <a:p>
            <a:pPr lvl="0"/>
            <a:r>
              <a:rPr lang="en-US" dirty="0"/>
              <a:t>Making sure the data/models/code you got from third parties are legit.</a:t>
            </a:r>
          </a:p>
          <a:p>
            <a:pPr lvl="0"/>
            <a:r>
              <a:rPr lang="en-US" b="1" dirty="0"/>
              <a:t>How to do it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Require </a:t>
            </a:r>
            <a:r>
              <a:rPr lang="en-US" b="1" dirty="0"/>
              <a:t>cryptographic signatures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Ask for </a:t>
            </a:r>
            <a:r>
              <a:rPr lang="en-US" b="1" dirty="0"/>
              <a:t>security documentation or attestation</a:t>
            </a:r>
            <a:r>
              <a:rPr lang="en-US" dirty="0"/>
              <a:t> from vendors.</a:t>
            </a:r>
          </a:p>
          <a:p>
            <a:r>
              <a:rPr lang="en-US" dirty="0"/>
              <a:t> </a:t>
            </a:r>
            <a:r>
              <a:rPr lang="en-US" b="1" dirty="0"/>
              <a:t>Example</a:t>
            </a:r>
            <a:r>
              <a:rPr lang="en-US" dirty="0"/>
              <a:t>: You use a pre-trained model from Hugging Face. You verify its SHA256 hash matches the official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76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DA6B-6042-3E38-8C84-EC6EB023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Controls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A2259F-4ABB-E8D2-0A5D-E8A03764D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8610" y="1690688"/>
            <a:ext cx="1157478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#SUPPLYCHAINMANAGE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Verify component authenticity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SBOM / AIBOM for traceability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Integrity checks: hashes, signatures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regular security patching</a:t>
            </a:r>
          </a:p>
        </p:txBody>
      </p:sp>
    </p:spTree>
    <p:extLst>
      <p:ext uri="{BB962C8B-B14F-4D97-AF65-F5344CB8AC3E}">
        <p14:creationId xmlns:p14="http://schemas.microsoft.com/office/powerpoint/2010/main" val="1163197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7FE3-6281-549A-DE33-E13D4AF3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Segregation for 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634D83-AFC2-55EC-832B-CABAE79ED2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0040" y="1690688"/>
            <a:ext cx="1019556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Isolate data across secured zones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External zone → Data engineering zone → Model training zone → App zone → Operations zone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Access controls for each stage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#SEGREGATEDATA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9413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2A17-604F-0291-9EFF-1E876F58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 Compute &amp; Federated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EE96CB-B1E0-81AC-EDA3-4420B8E38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4214" y="2115680"/>
            <a:ext cx="1124357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Confidential Compute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Protects data during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Federated Learning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Trains models locally, no raw data transfer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Improves privacy, compliance, and bandwidth use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#CONFCOMPUTE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|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#FEDERATEDLEARNING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593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B5A8-CFAB-3B7A-8982-E74C4964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B13E-5E70-9B76-34A5-393977CFF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 refers to systems that simulate human intelligence to perform tasks like:</a:t>
            </a:r>
          </a:p>
          <a:p>
            <a:r>
              <a:rPr lang="en-US" dirty="0"/>
              <a:t>Learning from data( Machine Learning)</a:t>
            </a:r>
          </a:p>
          <a:p>
            <a:r>
              <a:rPr lang="en-US" dirty="0"/>
              <a:t>Understanding Language (NLP)</a:t>
            </a:r>
          </a:p>
          <a:p>
            <a:r>
              <a:rPr lang="en-US" dirty="0"/>
              <a:t>Recognizing images or speech </a:t>
            </a:r>
          </a:p>
          <a:p>
            <a:r>
              <a:rPr lang="en-US" dirty="0"/>
              <a:t>Making decision </a:t>
            </a:r>
          </a:p>
          <a:p>
            <a:pPr marL="0" indent="0">
              <a:buNone/>
            </a:pPr>
            <a:r>
              <a:rPr lang="en-US" dirty="0"/>
              <a:t>Examples: ChatGPT, Cloud , Manus ….</a:t>
            </a:r>
          </a:p>
        </p:txBody>
      </p:sp>
    </p:spTree>
    <p:extLst>
      <p:ext uri="{BB962C8B-B14F-4D97-AF65-F5344CB8AC3E}">
        <p14:creationId xmlns:p14="http://schemas.microsoft.com/office/powerpoint/2010/main" val="3557754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26A4-7503-23E7-893A-87B5E476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Learning – Benefits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E185B6-FFC8-C76D-6E70-98F0B56F2C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542800"/>
              </p:ext>
            </p:extLst>
          </p:nvPr>
        </p:nvGraphicFramePr>
        <p:xfrm>
          <a:off x="838200" y="1485900"/>
          <a:ext cx="10515600" cy="46634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70391083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18845718"/>
                    </a:ext>
                  </a:extLst>
                </a:gridCol>
              </a:tblGrid>
              <a:tr h="9326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Benefit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Explanation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617162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Regulatory Compliance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/>
                        <a:t>No raw data transfer (e.g., GDPR)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575263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Confidentiality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Only updates shared, not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072097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Scalability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Less bandwidth, local computation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366282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 Diversity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Models trained on diverse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026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921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0763-20C9-0A77-44D3-B46A80BF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Type1 :Broad Model Poisoning Threats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83BD13-616D-207A-B911-9EA6EA4D37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500" y="2148658"/>
            <a:ext cx="107823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Poisoning: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Inject bad training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Environment Poisoning: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Modify code/configs during 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Supply Chain Poisoning: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pre-poisoned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Goal: Change model behavior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 Integrity of model output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3507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AC131-6835-EF35-AB8F-161BF9F7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Poisoning – Types &amp; Controls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62B608-9BD7-07EC-2DEA-8D3FBEE7F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769256"/>
              </p:ext>
            </p:extLst>
          </p:nvPr>
        </p:nvGraphicFramePr>
        <p:xfrm>
          <a:off x="838200" y="1690688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6706951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02738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788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Backdoor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Attack works on specific 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08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Sabotage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General decrease in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6502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E6E73E-6A6E-2171-5C9B-0E39302916AC}"/>
              </a:ext>
            </a:extLst>
          </p:cNvPr>
          <p:cNvSpPr txBox="1"/>
          <p:nvPr/>
        </p:nvSpPr>
        <p:spPr>
          <a:xfrm>
            <a:off x="838200" y="3429000"/>
            <a:ext cx="609219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Controls: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#MORETRAINDATA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#DATAQUALITYCONTROL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#TRAINDATADISTORTION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#POISONROBUSTMODEL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#MODELENSEMBLE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#TRAINADVERSARIAL</a:t>
            </a:r>
          </a:p>
        </p:txBody>
      </p:sp>
    </p:spTree>
    <p:extLst>
      <p:ext uri="{BB962C8B-B14F-4D97-AF65-F5344CB8AC3E}">
        <p14:creationId xmlns:p14="http://schemas.microsoft.com/office/powerpoint/2010/main" val="3436812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2656-9BD7-E593-EF53-08FA9871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 Poisoning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2FD99B-E1F9-6D0D-8BC5-ED0EB2AA8E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32505"/>
            <a:ext cx="921339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Attack targets model code, configs, or 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Happens during training, not through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Modify script to skip fraud detection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Controls: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General + Data integrity + Robust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900627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3F73-18EE-9B56-DBB1-127514D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Chain Poisoning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350FC9-1ADF-6996-94CA-327DDCC0F4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9"/>
            <a:ext cx="1083546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Importing poisoned pre-trained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Hidden backdoors in open-source models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Controls: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#POISONROBUSTMODEL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 origin (checksums, AIBOM)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models with edge/adversarial cases</a:t>
            </a:r>
          </a:p>
        </p:txBody>
      </p:sp>
    </p:spTree>
    <p:extLst>
      <p:ext uri="{BB962C8B-B14F-4D97-AF65-F5344CB8AC3E}">
        <p14:creationId xmlns:p14="http://schemas.microsoft.com/office/powerpoint/2010/main" val="3116242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A89A7-2239-E09C-6973-106A5628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: Sensitive Data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192D7-77EF-E799-D6EA-D71325FBF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Train/Test Data Leak:</a:t>
            </a:r>
            <a:r>
              <a:rPr lang="en-US" dirty="0"/>
              <a:t> Leaked personal/sensitive data</a:t>
            </a:r>
          </a:p>
          <a:p>
            <a:r>
              <a:rPr lang="en-US" b="1" dirty="0"/>
              <a:t>Model Parameter Leak:</a:t>
            </a:r>
            <a:r>
              <a:rPr lang="en-US" dirty="0"/>
              <a:t> Clone or misuse the model</a:t>
            </a:r>
          </a:p>
          <a:p>
            <a:r>
              <a:rPr lang="en-US" b="1" dirty="0"/>
              <a:t>Code Leak:</a:t>
            </a:r>
            <a:r>
              <a:rPr lang="en-US" dirty="0"/>
              <a:t> Reveal algorithms or flaws</a:t>
            </a:r>
          </a:p>
          <a:p>
            <a:r>
              <a:rPr lang="en-US" b="1" dirty="0"/>
              <a:t>Controls:</a:t>
            </a:r>
            <a:endParaRPr lang="en-US" dirty="0"/>
          </a:p>
          <a:p>
            <a:r>
              <a:rPr lang="en-US" dirty="0"/>
              <a:t>Encrypt data</a:t>
            </a:r>
          </a:p>
          <a:p>
            <a:r>
              <a:rPr lang="en-US" dirty="0"/>
              <a:t>#DATAMINIMIZE</a:t>
            </a:r>
          </a:p>
          <a:p>
            <a:r>
              <a:rPr lang="en-US" dirty="0"/>
              <a:t>Access monitoring</a:t>
            </a:r>
          </a:p>
          <a:p>
            <a:r>
              <a:rPr lang="en-US" dirty="0"/>
              <a:t>Use confidential compute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73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5D164-564D-49ED-58A4-9093F134D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9AD69D-5D4F-CB0C-1C0C-2FDC8565D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5559756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3.3.</a:t>
            </a:r>
            <a:r>
              <a:rPr lang="en-US" dirty="0"/>
              <a:t> Runtime</a:t>
            </a:r>
            <a:r>
              <a:rPr lang="en-US" spc="-180" dirty="0"/>
              <a:t> </a:t>
            </a:r>
            <a:r>
              <a:rPr lang="en-US" spc="-10" dirty="0"/>
              <a:t>Application</a:t>
            </a:r>
            <a:r>
              <a:rPr lang="en-US" spc="-140" dirty="0"/>
              <a:t> </a:t>
            </a:r>
            <a:r>
              <a:rPr lang="en-US" dirty="0"/>
              <a:t>Security</a:t>
            </a:r>
            <a:r>
              <a:rPr lang="en-US" spc="-170" dirty="0"/>
              <a:t> </a:t>
            </a:r>
            <a:r>
              <a:rPr lang="en-US" dirty="0"/>
              <a:t>Threats</a:t>
            </a:r>
            <a:r>
              <a:rPr lang="en-US" spc="-175" dirty="0"/>
              <a:t> </a:t>
            </a:r>
            <a:r>
              <a:rPr lang="en-US" spc="-25" dirty="0"/>
              <a:t>(AI </a:t>
            </a:r>
            <a:r>
              <a:rPr lang="en-US" spc="-10" dirty="0"/>
              <a:t>Systems)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0B4063A-7B17-A683-8D0C-8342C8C0F2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193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F9BE-42BA-1FF4-E5D2-C80CDDCD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Application Security Threats (AI Systems)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52DBA-FD82-7AA2-E931-47AF2B076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systems are IT systems → exposed to conventional app threats</a:t>
            </a:r>
          </a:p>
          <a:p>
            <a:r>
              <a:rPr lang="en-US" dirty="0"/>
              <a:t>Runtime threats impact confidentiality, integrity, and availability</a:t>
            </a:r>
          </a:p>
          <a:p>
            <a:r>
              <a:rPr lang="en-US" dirty="0"/>
              <a:t>Unique AI threats also emerge at inference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83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AB7E-37A0-94E7-9140-3CF50ED7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Non-AI Specific Security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8B45-E5D3-F3A9-37A5-64377B37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Traditional security flaws (e.g., SQL injection, XSS) still apply</a:t>
            </a:r>
          </a:p>
          <a:p>
            <a:r>
              <a:rPr lang="en-US" dirty="0"/>
              <a:t>Cloud-hosted models increase attack surface</a:t>
            </a:r>
          </a:p>
          <a:p>
            <a:r>
              <a:rPr lang="en-US" b="1" dirty="0"/>
              <a:t>Impact:</a:t>
            </a:r>
            <a:r>
              <a:rPr lang="en-US" dirty="0"/>
              <a:t> Breach of data, model behavior manipulation</a:t>
            </a:r>
          </a:p>
          <a:p>
            <a:r>
              <a:rPr lang="en-US" b="1" dirty="0"/>
              <a:t>Controls:</a:t>
            </a:r>
            <a:endParaRPr lang="en-US" dirty="0"/>
          </a:p>
          <a:p>
            <a:r>
              <a:rPr lang="en-US" dirty="0"/>
              <a:t>#SECDEVPROGRAM: Secure development lifecycle</a:t>
            </a:r>
          </a:p>
          <a:p>
            <a:r>
              <a:rPr lang="en-US" dirty="0"/>
              <a:t>#SECPROGRAM: Org-wide security policy</a:t>
            </a:r>
          </a:p>
          <a:p>
            <a:r>
              <a:rPr lang="en-US" dirty="0"/>
              <a:t>OWASP ASVS, ISO/IEC 27002, ISO 15408</a:t>
            </a:r>
          </a:p>
          <a:p>
            <a:r>
              <a:rPr lang="en-US" dirty="0"/>
              <a:t>Operational Security:</a:t>
            </a:r>
          </a:p>
          <a:p>
            <a:pPr lvl="1"/>
            <a:r>
              <a:rPr lang="en-US" dirty="0"/>
              <a:t>Encrypt model data</a:t>
            </a:r>
          </a:p>
          <a:p>
            <a:pPr lvl="1"/>
            <a:r>
              <a:rPr lang="en-US" dirty="0"/>
              <a:t>Restrict access</a:t>
            </a:r>
          </a:p>
          <a:p>
            <a:pPr lvl="1"/>
            <a:r>
              <a:rPr lang="en-US" dirty="0"/>
              <a:t>Monitor cloud logs</a:t>
            </a:r>
          </a:p>
          <a:p>
            <a:pPr lvl="1"/>
            <a:r>
              <a:rPr lang="en-US" dirty="0"/>
              <a:t>Disable telemetry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7620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0096-195E-A99B-7EC3-514BB3615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Model Poisoning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06D2-CF6F-7C5F-ACCC-3BF283916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Threat:</a:t>
            </a:r>
            <a:r>
              <a:rPr lang="en-US" dirty="0"/>
              <a:t> Attacker alters model files or I/O logic during runtime</a:t>
            </a:r>
          </a:p>
          <a:p>
            <a:r>
              <a:rPr lang="en-US" b="1" dirty="0"/>
              <a:t>Impact:</a:t>
            </a:r>
            <a:r>
              <a:rPr lang="en-US" dirty="0"/>
              <a:t> Model gives false outputs, potentially harmful or misleading</a:t>
            </a:r>
          </a:p>
          <a:p>
            <a:r>
              <a:rPr lang="en-US" b="1" dirty="0"/>
              <a:t>Controls:</a:t>
            </a:r>
            <a:endParaRPr lang="en-US" dirty="0"/>
          </a:p>
          <a:p>
            <a:r>
              <a:rPr lang="en-US" dirty="0"/>
              <a:t>#RUNTIMEMODELINTEGRITY</a:t>
            </a:r>
          </a:p>
          <a:p>
            <a:pPr lvl="1"/>
            <a:r>
              <a:rPr lang="en-US" dirty="0"/>
              <a:t>Protect model files: access control, encryption, checksums</a:t>
            </a:r>
          </a:p>
          <a:p>
            <a:pPr lvl="1"/>
            <a:r>
              <a:rPr lang="en-US" dirty="0"/>
              <a:t>Use Trusted Execution Environments (TEEs)</a:t>
            </a:r>
          </a:p>
          <a:p>
            <a:r>
              <a:rPr lang="en-US" dirty="0"/>
              <a:t>#RUNTIMEMODELIOINTEGRITY</a:t>
            </a:r>
          </a:p>
          <a:p>
            <a:pPr lvl="1"/>
            <a:r>
              <a:rPr lang="en-US" dirty="0"/>
              <a:t>Secure input/output channels</a:t>
            </a:r>
          </a:p>
          <a:p>
            <a:pPr lvl="1"/>
            <a:r>
              <a:rPr lang="en-US" dirty="0"/>
              <a:t>Prevent man-in-the-middle attacks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0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E2FA-B910-D0AC-0B4C-6A5A2031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E60F2-4DA5-0B22-A980-660CBA0C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3" y="1522183"/>
            <a:ext cx="5941142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ea typeface="Noto Sans" pitchFamily="34" charset="-122"/>
                <a:cs typeface="Noto Sans" pitchFamily="34" charset="-120"/>
              </a:rPr>
              <a:t>AI Security is the application of cybersecurity principles and practices to Artificial Intelligence systems. It involves protecting AI models, data, and infrastructure from malicious attacks, vulnerabilities, and unintended behaviors.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99CE3C-982D-6C3A-69FC-D52F900663FA}"/>
              </a:ext>
            </a:extLst>
          </p:cNvPr>
          <p:cNvSpPr txBox="1">
            <a:spLocks/>
          </p:cNvSpPr>
          <p:nvPr/>
        </p:nvSpPr>
        <p:spPr>
          <a:xfrm>
            <a:off x="326923" y="2957052"/>
            <a:ext cx="11865077" cy="373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Key Aspects of AI Security:</a:t>
            </a:r>
          </a:p>
          <a:p>
            <a:r>
              <a:rPr lang="en-US" dirty="0"/>
              <a:t>Data security : Protecting Training data , input data , output data from unauthorized access, tampering or leakage.</a:t>
            </a:r>
          </a:p>
          <a:p>
            <a:r>
              <a:rPr lang="en-US" dirty="0"/>
              <a:t>Model security :Safeguarding Ai model from adversarial  attacks </a:t>
            </a:r>
          </a:p>
          <a:p>
            <a:r>
              <a:rPr lang="en-US" dirty="0"/>
              <a:t>IT security :Secure the underlying software, hardware and network infrastructure that support AI system.</a:t>
            </a:r>
          </a:p>
          <a:p>
            <a:r>
              <a:rPr lang="en-US" dirty="0"/>
              <a:t>Privacy security: Addressing ethical implementations such as bias , fairness, transparency  and accountability in Ai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12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7FCAE-5225-CD9D-0F33-1D9A8BE1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Model Theft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F6776-0D50-1F3C-D39F-48A4AE53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Threat:</a:t>
            </a:r>
            <a:r>
              <a:rPr lang="en-US" dirty="0"/>
              <a:t> Stealing model weights, logic, or structure at runtime</a:t>
            </a:r>
          </a:p>
          <a:p>
            <a:r>
              <a:rPr lang="en-US" b="1" dirty="0"/>
              <a:t>Impact:</a:t>
            </a:r>
            <a:r>
              <a:rPr lang="en-US" dirty="0"/>
              <a:t> Intellectual property loss, cloning, or misuse of model</a:t>
            </a:r>
          </a:p>
          <a:p>
            <a:r>
              <a:rPr lang="en-US" b="1" dirty="0"/>
              <a:t>Controls:</a:t>
            </a:r>
            <a:endParaRPr lang="en-US" dirty="0"/>
          </a:p>
          <a:p>
            <a:r>
              <a:rPr lang="en-US" dirty="0"/>
              <a:t>#RUNTIMEMODELCONFIDENTIALITY</a:t>
            </a:r>
          </a:p>
          <a:p>
            <a:pPr lvl="1"/>
            <a:r>
              <a:rPr lang="en-US" dirty="0"/>
              <a:t>Encrypt model files</a:t>
            </a:r>
          </a:p>
          <a:p>
            <a:pPr lvl="1"/>
            <a:r>
              <a:rPr lang="en-US" dirty="0"/>
              <a:t>Use TEE (e.g., Intel SGX, ARM </a:t>
            </a:r>
            <a:r>
              <a:rPr lang="en-US" dirty="0" err="1"/>
              <a:t>TrustZone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Apply access control</a:t>
            </a:r>
          </a:p>
          <a:p>
            <a:pPr lvl="1"/>
            <a:r>
              <a:rPr lang="en-US" dirty="0"/>
              <a:t>Prevent side-channel attacks:</a:t>
            </a:r>
          </a:p>
          <a:p>
            <a:pPr lvl="2"/>
            <a:r>
              <a:rPr lang="en-US" b="1" dirty="0"/>
              <a:t>Masking:</a:t>
            </a:r>
            <a:r>
              <a:rPr lang="en-US" dirty="0"/>
              <a:t> Add noise or delay</a:t>
            </a:r>
          </a:p>
          <a:p>
            <a:pPr lvl="2"/>
            <a:r>
              <a:rPr lang="en-US" b="1" dirty="0"/>
              <a:t>Shielding:</a:t>
            </a:r>
            <a:r>
              <a:rPr lang="en-US" dirty="0"/>
              <a:t> Hardware-level protection</a:t>
            </a:r>
          </a:p>
          <a:p>
            <a:r>
              <a:rPr lang="en-US" dirty="0"/>
              <a:t>#MODELOBFUSCATION</a:t>
            </a:r>
          </a:p>
          <a:p>
            <a:pPr lvl="1"/>
            <a:r>
              <a:rPr lang="en-US" dirty="0"/>
              <a:t>Hide internal structure to resist reverse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655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A99C-E8E6-79A4-0104-0E60C127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Insecure Output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ED62-9B7B-1476-E2C7-26280183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Threat:</a:t>
            </a:r>
            <a:r>
              <a:rPr lang="en-US" dirty="0"/>
              <a:t> Model outputs may include malicious code (e.g., JavaScript)</a:t>
            </a:r>
          </a:p>
          <a:p>
            <a:r>
              <a:rPr lang="en-US" b="1" dirty="0"/>
              <a:t>Impact:</a:t>
            </a:r>
            <a:r>
              <a:rPr lang="en-US" dirty="0"/>
              <a:t> Cross-site scripting (XSS), content injection</a:t>
            </a:r>
          </a:p>
          <a:p>
            <a:r>
              <a:rPr lang="en-US" b="1" dirty="0"/>
              <a:t>Control:</a:t>
            </a:r>
            <a:endParaRPr lang="en-US" dirty="0"/>
          </a:p>
          <a:p>
            <a:r>
              <a:rPr lang="en-US" dirty="0"/>
              <a:t>#ENCODEMODELOUTPUT</a:t>
            </a:r>
          </a:p>
          <a:p>
            <a:pPr lvl="1"/>
            <a:r>
              <a:rPr lang="en-US" dirty="0"/>
              <a:t>Sanitize and encode all model outputs</a:t>
            </a:r>
          </a:p>
          <a:p>
            <a:pPr lvl="1"/>
            <a:r>
              <a:rPr lang="en-US" dirty="0"/>
              <a:t>Especially when output is inserted into HTML or user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901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0F40-97D6-28E3-4E31-8682C6F5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Sensitive Input Data Leak (Especially GenAI)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66E9-07C1-02B8-9902-08ABE961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Prompt = Input = Sensitive</a:t>
            </a:r>
            <a:endParaRPr lang="en-US" dirty="0"/>
          </a:p>
          <a:p>
            <a:pPr lvl="1"/>
            <a:r>
              <a:rPr lang="en-US" dirty="0"/>
              <a:t>May include personal or legal data</a:t>
            </a:r>
          </a:p>
          <a:p>
            <a:pPr lvl="1"/>
            <a:r>
              <a:rPr lang="en-US" dirty="0"/>
              <a:t>Often logged, creating risk</a:t>
            </a:r>
          </a:p>
          <a:p>
            <a:r>
              <a:rPr lang="en-US" b="1" dirty="0"/>
              <a:t>RAG-based Context Leakage</a:t>
            </a:r>
            <a:endParaRPr lang="en-US" dirty="0"/>
          </a:p>
          <a:p>
            <a:pPr lvl="1"/>
            <a:r>
              <a:rPr lang="en-US" dirty="0"/>
              <a:t>Documents retrieved for one user may leak into another's response</a:t>
            </a:r>
          </a:p>
          <a:p>
            <a:r>
              <a:rPr lang="en-US" b="1" dirty="0"/>
              <a:t>Controls:</a:t>
            </a:r>
            <a:endParaRPr lang="en-US" dirty="0"/>
          </a:p>
          <a:p>
            <a:r>
              <a:rPr lang="en-US" dirty="0"/>
              <a:t>#MODELINPUTCONFIDENTIALITY</a:t>
            </a:r>
          </a:p>
          <a:p>
            <a:pPr lvl="1"/>
            <a:r>
              <a:rPr lang="en-US" dirty="0"/>
              <a:t>Encrypt input (in transit &amp; at rest)</a:t>
            </a:r>
          </a:p>
          <a:p>
            <a:pPr lvl="1"/>
            <a:r>
              <a:rPr lang="en-US" dirty="0"/>
              <a:t>Apply access control on input and retrieved context</a:t>
            </a:r>
          </a:p>
          <a:p>
            <a:pPr lvl="1"/>
            <a:r>
              <a:rPr lang="en-US" dirty="0"/>
              <a:t>Data minimization: Only send needed info</a:t>
            </a:r>
          </a:p>
          <a:p>
            <a:pPr lvl="1"/>
            <a:r>
              <a:rPr lang="en-US" dirty="0"/>
              <a:t>Apply retention limits</a:t>
            </a:r>
          </a:p>
          <a:p>
            <a:pPr lvl="1"/>
            <a:r>
              <a:rPr lang="en-US" dirty="0"/>
              <a:t>Contextual access filtering (e.g., by department)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27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1741C-980F-088B-A000-D8ADCAC1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0AAF2A-BB89-5125-5410-9B2CAD3B9E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5559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4.AI Security Testing 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4C8D7E8-8412-A2C2-8050-59A61DA045D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39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FF67-42FB-DB05-8C8B-4824CF349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Security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DABE-906A-514D-F0E1-B5A1ACC9B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1" dirty="0"/>
              <a:t>AI security testing involves 3 key strategies:</a:t>
            </a:r>
            <a:endParaRPr lang="en-US" dirty="0"/>
          </a:p>
          <a:p>
            <a:r>
              <a:rPr lang="en-US" b="1" dirty="0"/>
              <a:t>Conventional Testing</a:t>
            </a:r>
            <a:br>
              <a:rPr lang="en-US" dirty="0"/>
            </a:br>
            <a:r>
              <a:rPr lang="en-US" dirty="0"/>
              <a:t>– Traditional methods like penetration testing</a:t>
            </a:r>
          </a:p>
          <a:p>
            <a:r>
              <a:rPr lang="en-US" b="1" dirty="0"/>
              <a:t>Model Performance Validation</a:t>
            </a:r>
            <a:br>
              <a:rPr lang="en-US" dirty="0"/>
            </a:br>
            <a:r>
              <a:rPr lang="en-US" dirty="0"/>
              <a:t>– Test for poisoned or misbehaving models</a:t>
            </a:r>
          </a:p>
          <a:p>
            <a:r>
              <a:rPr lang="en-US" b="1" dirty="0"/>
              <a:t>AI Security Testing</a:t>
            </a:r>
            <a:br>
              <a:rPr lang="en-US" dirty="0"/>
            </a:br>
            <a:r>
              <a:rPr lang="en-US" dirty="0"/>
              <a:t>– Part of AI Red Teaming</a:t>
            </a:r>
            <a:br>
              <a:rPr lang="en-US" dirty="0"/>
            </a:br>
            <a:r>
              <a:rPr lang="en-US" dirty="0"/>
              <a:t>– Simulates real attacks to test model robustness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445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631F-3BB4-8398-B859-59ABAB81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Red Teaming – What Is It?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6DF318-015B-CE49-8528-A1034BEFE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324" y="2028616"/>
            <a:ext cx="1107335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Simulates real-world attacks against AI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Identifies vulnerabilities and weaknesses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Applies to both Predictive and Generative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Involves offensive testing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413361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A5B7-49A5-57C5-18B4-A58F9BEB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Teaming –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FFF9-D6AC-FF47-42E2-F4840652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Define Objectives &amp; Scope</a:t>
            </a:r>
            <a:br>
              <a:rPr lang="en-US" dirty="0"/>
            </a:br>
            <a:r>
              <a:rPr lang="en-US" dirty="0"/>
              <a:t>– What threats are we testing for?</a:t>
            </a:r>
          </a:p>
          <a:p>
            <a:r>
              <a:rPr lang="en-US" b="1" dirty="0"/>
              <a:t>Understand the AI System</a:t>
            </a:r>
            <a:br>
              <a:rPr lang="en-US" dirty="0"/>
            </a:br>
            <a:r>
              <a:rPr lang="en-US" dirty="0"/>
              <a:t>– Model type, purpose, environment</a:t>
            </a:r>
          </a:p>
          <a:p>
            <a:r>
              <a:rPr lang="en-US" b="1" dirty="0"/>
              <a:t>Identify Threats</a:t>
            </a:r>
            <a:br>
              <a:rPr lang="en-US" dirty="0"/>
            </a:br>
            <a:r>
              <a:rPr lang="en-US" dirty="0"/>
              <a:t>– Use threat modeling techniques</a:t>
            </a:r>
          </a:p>
          <a:p>
            <a:r>
              <a:rPr lang="en-US" b="1" dirty="0"/>
              <a:t>Develop Attack Scenarios</a:t>
            </a:r>
            <a:br>
              <a:rPr lang="en-US" dirty="0"/>
            </a:br>
            <a:r>
              <a:rPr lang="en-US" dirty="0"/>
              <a:t>– Simulate attacker behavior</a:t>
            </a:r>
          </a:p>
          <a:p>
            <a:r>
              <a:rPr lang="en-US" b="1" dirty="0"/>
              <a:t>Execute Tests</a:t>
            </a:r>
            <a:br>
              <a:rPr lang="en-US" dirty="0"/>
            </a:br>
            <a:r>
              <a:rPr lang="en-US" dirty="0"/>
              <a:t>– Manual or automated testing</a:t>
            </a:r>
          </a:p>
          <a:p>
            <a:r>
              <a:rPr lang="en-US" b="1" dirty="0"/>
              <a:t>Assess Risks</a:t>
            </a:r>
            <a:br>
              <a:rPr lang="en-US" dirty="0"/>
            </a:br>
            <a:r>
              <a:rPr lang="en-US" dirty="0"/>
              <a:t>– Document findings and vulnerabilities</a:t>
            </a:r>
          </a:p>
          <a:p>
            <a:r>
              <a:rPr lang="en-US" b="1" dirty="0"/>
              <a:t>Apply Fixes &amp; Controls</a:t>
            </a:r>
            <a:br>
              <a:rPr lang="en-US" dirty="0"/>
            </a:br>
            <a:r>
              <a:rPr lang="en-US" dirty="0"/>
              <a:t>– Prioritize and mitigate</a:t>
            </a:r>
          </a:p>
          <a:p>
            <a:r>
              <a:rPr lang="en-US" b="1" dirty="0"/>
              <a:t>Validate Fixes</a:t>
            </a:r>
            <a:br>
              <a:rPr lang="en-US" dirty="0"/>
            </a:br>
            <a:r>
              <a:rPr lang="en-US" dirty="0"/>
              <a:t>– Retest to confirm improvements</a:t>
            </a:r>
          </a:p>
        </p:txBody>
      </p:sp>
    </p:spTree>
    <p:extLst>
      <p:ext uri="{BB962C8B-B14F-4D97-AF65-F5344CB8AC3E}">
        <p14:creationId xmlns:p14="http://schemas.microsoft.com/office/powerpoint/2010/main" val="41606032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FF93-EDFA-F612-4C89-FC6F3C380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Test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9DCEC-09A4-4BFE-1940-F2148D0CA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Predictive AI Threats:</a:t>
            </a:r>
            <a:endParaRPr lang="en-US" dirty="0"/>
          </a:p>
          <a:p>
            <a:r>
              <a:rPr lang="en-US" dirty="0"/>
              <a:t>Evasion Attacks</a:t>
            </a:r>
          </a:p>
          <a:p>
            <a:r>
              <a:rPr lang="en-US" dirty="0"/>
              <a:t>Model Theft</a:t>
            </a:r>
          </a:p>
          <a:p>
            <a:r>
              <a:rPr lang="en-US" dirty="0"/>
              <a:t>Model Poisoning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Generative AI Threats:</a:t>
            </a:r>
            <a:endParaRPr lang="en-US" dirty="0"/>
          </a:p>
          <a:p>
            <a:r>
              <a:rPr lang="en-US" dirty="0"/>
              <a:t>Prompt Injection</a:t>
            </a:r>
          </a:p>
          <a:p>
            <a:r>
              <a:rPr lang="en-US" dirty="0"/>
              <a:t>Runtime Model Theft</a:t>
            </a:r>
          </a:p>
          <a:p>
            <a:r>
              <a:rPr lang="en-US" dirty="0"/>
              <a:t>Insecure Output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3036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26EE-6B4E-7028-ACCD-8977BE75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Red Teaming AI Systems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1AA7D-5030-926B-EDA7-D07D38823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1825625"/>
            <a:ext cx="10126979" cy="4351338"/>
          </a:xfrm>
        </p:spPr>
      </p:pic>
    </p:spTree>
    <p:extLst>
      <p:ext uri="{BB962C8B-B14F-4D97-AF65-F5344CB8AC3E}">
        <p14:creationId xmlns:p14="http://schemas.microsoft.com/office/powerpoint/2010/main" val="33574142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2294E-E6F0-798A-D713-CBC40254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262E1EC-6F7D-DE36-025D-44E05F3F52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5559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5. AI Privacy 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C39E7A4-4209-9238-77C6-2777F791ED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8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AD24C-FB50-1AFC-F9D4-522FD0950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86839D1-4943-2FDA-46B6-088C5A6058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3995928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2.Why AI need security???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05460C8-AA5C-F6C3-DB6C-F86FD76788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04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B0BE-44FB-CBEE-613A-1E8F5DF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Privacy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E140-9A5A-420C-3328-655A250BA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Two Key Areas</a:t>
            </a:r>
          </a:p>
          <a:p>
            <a:r>
              <a:rPr lang="en-US" b="1" dirty="0"/>
              <a:t>1. Privacy-Related Security Threats</a:t>
            </a:r>
            <a:endParaRPr lang="en-US" dirty="0"/>
          </a:p>
          <a:p>
            <a:r>
              <a:rPr lang="en-US" dirty="0"/>
              <a:t>Protect personal data (train/test, input, output)</a:t>
            </a:r>
          </a:p>
          <a:p>
            <a:r>
              <a:rPr lang="en-US" dirty="0"/>
              <a:t>Apply conventional security + AI-specific controls</a:t>
            </a:r>
          </a:p>
          <a:p>
            <a:r>
              <a:rPr lang="en-US" dirty="0"/>
              <a:t>Minimize personal data</a:t>
            </a:r>
          </a:p>
          <a:p>
            <a:r>
              <a:rPr lang="en-US" dirty="0"/>
              <a:t>Ensure model behavior doesn’t hurt individual privacy</a:t>
            </a:r>
          </a:p>
          <a:p>
            <a:r>
              <a:rPr lang="en-US" dirty="0"/>
              <a:t> </a:t>
            </a:r>
            <a:r>
              <a:rPr lang="en-US" b="1" dirty="0"/>
              <a:t>2. Privacy Rights &amp; Regulations (e.g., GDPR)</a:t>
            </a:r>
            <a:endParaRPr lang="en-US" dirty="0"/>
          </a:p>
          <a:p>
            <a:r>
              <a:rPr lang="en-US" dirty="0"/>
              <a:t>Rights: consent, access, erasure, transparency</a:t>
            </a:r>
          </a:p>
          <a:p>
            <a:r>
              <a:rPr lang="en-US" dirty="0"/>
              <a:t>Principles: purpose limitation, fairness, data minimization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83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E5BD-0C16-4AF4-35F5-72E4DC78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Limitation &amp; Purpose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FAEB-E05B-F758-75A3-3BBDF2D69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access to sensitive data</a:t>
            </a:r>
          </a:p>
          <a:p>
            <a:r>
              <a:rPr lang="en-US" dirty="0"/>
              <a:t>Use anonymized copies for analytics</a:t>
            </a:r>
          </a:p>
          <a:p>
            <a:r>
              <a:rPr lang="en-US" dirty="0"/>
              <a:t>Always define and document the </a:t>
            </a:r>
            <a:r>
              <a:rPr lang="en-US" b="1" dirty="0"/>
              <a:t>lawful purpose</a:t>
            </a:r>
            <a:endParaRPr lang="en-US" dirty="0"/>
          </a:p>
          <a:p>
            <a:r>
              <a:rPr lang="en-US" dirty="0"/>
              <a:t>Communicate purpose clearly to users</a:t>
            </a:r>
          </a:p>
          <a:p>
            <a:r>
              <a:rPr lang="en-US" b="1" dirty="0"/>
              <a:t>Techniques:</a:t>
            </a:r>
            <a:br>
              <a:rPr lang="en-US" dirty="0"/>
            </a:br>
            <a:r>
              <a:rPr lang="en-US" dirty="0"/>
              <a:t>✅ Data enclaves</a:t>
            </a:r>
            <a:br>
              <a:rPr lang="en-US" dirty="0"/>
            </a:br>
            <a:r>
              <a:rPr lang="en-US" dirty="0"/>
              <a:t>✅ Federated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77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85A1-6A68-7065-6FE6-B115FBE6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in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D1C11-64D4-3710-D237-645C7806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biased or unfair decisions (e.g., race, gender, age)</a:t>
            </a:r>
          </a:p>
          <a:p>
            <a:r>
              <a:rPr lang="en-US" dirty="0"/>
              <a:t>Indirect discrimination can still occur</a:t>
            </a:r>
          </a:p>
          <a:p>
            <a:r>
              <a:rPr lang="en-US" dirty="0"/>
              <a:t> Trade-off: Improving accuracy may increase bias</a:t>
            </a:r>
          </a:p>
          <a:p>
            <a:r>
              <a:rPr lang="en-US" dirty="0"/>
              <a:t> Tip: Audit datasets and model behavior regularly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820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707A-5682-AD91-93CE-01A3970B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Minimization &amp; Storage Limitation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8E7EAD-267F-FA73-8AB1-0172F4029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24024"/>
            <a:ext cx="938545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 only the data you need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Anonymize / aggregate when possible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 expiration for old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Restrict access to necessary personnel only</a:t>
            </a:r>
          </a:p>
        </p:txBody>
      </p:sp>
    </p:spTree>
    <p:extLst>
      <p:ext uri="{BB962C8B-B14F-4D97-AF65-F5344CB8AC3E}">
        <p14:creationId xmlns:p14="http://schemas.microsoft.com/office/powerpoint/2010/main" val="324946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9B31-843E-2E90-37D7-601EAF1D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CBF6-6885-9C79-9525-6D0D77AAD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how user data is used</a:t>
            </a:r>
          </a:p>
          <a:p>
            <a:r>
              <a:rPr lang="en-US" dirty="0"/>
              <a:t>Clarify AI decision-making logic</a:t>
            </a:r>
          </a:p>
          <a:p>
            <a:r>
              <a:rPr lang="en-US" dirty="0"/>
              <a:t>GDPR Article 22: Users can</a:t>
            </a:r>
            <a:br>
              <a:rPr lang="en-US" dirty="0"/>
            </a:br>
            <a:r>
              <a:rPr lang="en-US" dirty="0"/>
              <a:t> Request human review</a:t>
            </a:r>
            <a:br>
              <a:rPr lang="en-US" dirty="0"/>
            </a:br>
            <a:r>
              <a:rPr lang="en-US" dirty="0"/>
              <a:t>Contest AI decisions</a:t>
            </a:r>
            <a:br>
              <a:rPr lang="en-US" dirty="0"/>
            </a:br>
            <a:r>
              <a:rPr lang="en-US" dirty="0"/>
              <a:t>Get explanation of logic</a:t>
            </a:r>
          </a:p>
          <a:p>
            <a:r>
              <a:rPr lang="en-US" dirty="0"/>
              <a:t> Tip: Keep documentation of datasets &amp;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233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9717-5F52-350A-F690-B1923DF8C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Rights (GDPR)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407CF-424E-4878-4FB7-5FEAA5BE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have the right to:</a:t>
            </a:r>
            <a:br>
              <a:rPr lang="en-US" dirty="0"/>
            </a:br>
            <a:r>
              <a:rPr lang="en-US" dirty="0"/>
              <a:t> Access their data</a:t>
            </a:r>
            <a:br>
              <a:rPr lang="en-US" dirty="0"/>
            </a:br>
            <a:r>
              <a:rPr lang="en-US" dirty="0"/>
              <a:t> Delete their data</a:t>
            </a:r>
            <a:br>
              <a:rPr lang="en-US" dirty="0"/>
            </a:br>
            <a:r>
              <a:rPr lang="en-US" dirty="0"/>
              <a:t> Correct errors</a:t>
            </a:r>
            <a:br>
              <a:rPr lang="en-US" dirty="0"/>
            </a:br>
            <a:r>
              <a:rPr lang="en-US" dirty="0"/>
              <a:t>Object to usage</a:t>
            </a:r>
            <a:br>
              <a:rPr lang="en-US" dirty="0"/>
            </a:br>
            <a:r>
              <a:rPr lang="en-US" dirty="0"/>
              <a:t> Request data portability</a:t>
            </a:r>
          </a:p>
          <a:p>
            <a:r>
              <a:rPr lang="en-US" dirty="0"/>
              <a:t> Build systems that </a:t>
            </a:r>
            <a:r>
              <a:rPr lang="en-US" b="1" dirty="0"/>
              <a:t>respect and enable</a:t>
            </a:r>
            <a:r>
              <a:rPr lang="en-US" dirty="0"/>
              <a:t> these rights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306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AB29-778B-6662-7527-6ED4315B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Accuracy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21F4BE-1663-A744-8BC5-04E095CA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4838"/>
            <a:ext cx="96894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Wrong data leads to wrong decisions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Validate and update regularly</a:t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“Garbage in = Garbage out”</a:t>
            </a:r>
          </a:p>
        </p:txBody>
      </p:sp>
    </p:spTree>
    <p:extLst>
      <p:ext uri="{BB962C8B-B14F-4D97-AF65-F5344CB8AC3E}">
        <p14:creationId xmlns:p14="http://schemas.microsoft.com/office/powerpoint/2010/main" val="16597170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9C07-BA32-5D74-BF18-F3BF22AE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D9CF-A085-3690-8DF2-E7D7CD735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be:</a:t>
            </a:r>
            <a:br>
              <a:rPr lang="en-US" dirty="0"/>
            </a:br>
            <a:r>
              <a:rPr lang="en-US" dirty="0"/>
              <a:t> Informed</a:t>
            </a:r>
            <a:br>
              <a:rPr lang="en-US" dirty="0"/>
            </a:br>
            <a:r>
              <a:rPr lang="en-US" dirty="0"/>
              <a:t> Specific</a:t>
            </a:r>
            <a:br>
              <a:rPr lang="en-US" dirty="0"/>
            </a:br>
            <a:r>
              <a:rPr lang="en-US" dirty="0"/>
              <a:t> Auditable</a:t>
            </a:r>
            <a:br>
              <a:rPr lang="en-US" dirty="0"/>
            </a:br>
            <a:r>
              <a:rPr lang="en-US" dirty="0"/>
              <a:t> Withdrawable anytime</a:t>
            </a:r>
          </a:p>
          <a:p>
            <a:r>
              <a:rPr lang="en-US" dirty="0"/>
              <a:t> If withdrawn: delete data + retrain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13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ABAC-B2C7-91EC-677B-E7913658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Privacy Attacks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58AE-8BE4-4BFF-12EB-1916EFEA3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Attack types:</a:t>
            </a:r>
          </a:p>
          <a:p>
            <a:r>
              <a:rPr lang="en-US" b="1" dirty="0"/>
              <a:t>Model Inversion</a:t>
            </a:r>
            <a:r>
              <a:rPr lang="en-US" dirty="0"/>
              <a:t>: Guess training data</a:t>
            </a:r>
          </a:p>
          <a:p>
            <a:r>
              <a:rPr lang="en-US" b="1" dirty="0"/>
              <a:t>Membership Inference</a:t>
            </a:r>
            <a:r>
              <a:rPr lang="en-US" dirty="0"/>
              <a:t>: Know if someone was in training</a:t>
            </a:r>
          </a:p>
          <a:p>
            <a:r>
              <a:rPr lang="en-US" b="1" dirty="0"/>
              <a:t>Unintended Memorization</a:t>
            </a:r>
            <a:r>
              <a:rPr lang="en-US" dirty="0"/>
              <a:t>: Model leaks personal info</a:t>
            </a:r>
          </a:p>
          <a:p>
            <a:pPr marL="0" indent="0">
              <a:buNone/>
            </a:pPr>
            <a:r>
              <a:rPr lang="en-US" b="1" dirty="0"/>
              <a:t>Controls:</a:t>
            </a:r>
            <a:endParaRPr lang="en-US" dirty="0"/>
          </a:p>
          <a:p>
            <a:r>
              <a:rPr lang="en-US" dirty="0"/>
              <a:t>Differential Privacy</a:t>
            </a:r>
          </a:p>
          <a:p>
            <a:r>
              <a:rPr lang="en-US" dirty="0"/>
              <a:t>Federated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280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328B-8297-DF36-AD06-3D49AD8F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 –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E9D10-B44F-D91C-F4BD-63FB0510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General Data Protection Regulation</a:t>
            </a:r>
            <a:br>
              <a:rPr lang="en-US" dirty="0"/>
            </a:br>
            <a:r>
              <a:rPr lang="en-US" dirty="0"/>
              <a:t>Effective since: </a:t>
            </a:r>
            <a:r>
              <a:rPr lang="en-US" b="1" dirty="0"/>
              <a:t>May 25, 2018</a:t>
            </a:r>
            <a:br>
              <a:rPr lang="en-US" dirty="0"/>
            </a:br>
            <a:r>
              <a:rPr lang="en-US" dirty="0"/>
              <a:t>Applies even to non-EU companies handling EU citizens' data</a:t>
            </a:r>
          </a:p>
          <a:p>
            <a:r>
              <a:rPr lang="en-US" b="1" dirty="0"/>
              <a:t>Protects:</a:t>
            </a:r>
            <a:endParaRPr lang="en-US" dirty="0"/>
          </a:p>
          <a:p>
            <a:r>
              <a:rPr lang="en-US" dirty="0"/>
              <a:t>Names, emails, IPs</a:t>
            </a:r>
          </a:p>
          <a:p>
            <a:r>
              <a:rPr lang="en-US" dirty="0"/>
              <a:t>Location data</a:t>
            </a:r>
          </a:p>
          <a:p>
            <a:r>
              <a:rPr lang="en-US" dirty="0"/>
              <a:t>Sensitive info (health, religion,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39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3B0B-7628-C735-1636-3F9B6DA0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 needs Security?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BAD7E-6E2D-2E24-0CF9-DB90CC9FC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Noto Sans" pitchFamily="34" charset="-122"/>
                <a:cs typeface="Noto Sans" pitchFamily="34" charset="-120"/>
              </a:rPr>
              <a:t> The increasing adoption of AI across various industries brings significant benefits but also introduces new and complex security challenges. </a:t>
            </a:r>
          </a:p>
          <a:p>
            <a:r>
              <a:rPr lang="en-US" b="1" dirty="0"/>
              <a:t>AI models are vulnerable to various attacks:</a:t>
            </a:r>
          </a:p>
          <a:p>
            <a:r>
              <a:rPr lang="en-US" b="1" dirty="0"/>
              <a:t>Adversarial inputs</a:t>
            </a:r>
            <a:r>
              <a:rPr lang="en-US" dirty="0"/>
              <a:t>: Maliciously crafted data can trick AI into making wrong decisions.</a:t>
            </a:r>
            <a:br>
              <a:rPr lang="en-US" dirty="0"/>
            </a:br>
            <a:r>
              <a:rPr lang="en-US" i="1" dirty="0"/>
              <a:t>(e.g. a slightly modified image misclassified by a vision model)</a:t>
            </a:r>
            <a:endParaRPr lang="en-US" dirty="0"/>
          </a:p>
          <a:p>
            <a:r>
              <a:rPr lang="en-US" b="1" dirty="0"/>
              <a:t>Model poisoning</a:t>
            </a:r>
            <a:r>
              <a:rPr lang="en-US" dirty="0"/>
              <a:t>: Attackers can manipulate training data to embed backdoors.</a:t>
            </a:r>
          </a:p>
          <a:p>
            <a:r>
              <a:rPr lang="en-US" b="1" dirty="0"/>
              <a:t>Model extraction</a:t>
            </a:r>
            <a:r>
              <a:rPr lang="en-US" dirty="0"/>
              <a:t>: Attackers can steal proprietary models via APIs.</a:t>
            </a:r>
          </a:p>
          <a:p>
            <a:r>
              <a:rPr lang="en-US" b="1" dirty="0"/>
              <a:t>Model inversion</a:t>
            </a:r>
            <a:r>
              <a:rPr lang="en-US" dirty="0"/>
              <a:t>: Attackers can recover sensitive training data from the model.</a:t>
            </a:r>
          </a:p>
          <a:p>
            <a:pPr marL="0" indent="0">
              <a:buNone/>
            </a:pPr>
            <a:r>
              <a:rPr lang="en-US" dirty="0"/>
              <a:t>These risk affect the confidentiality , integrity , availability of AI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4805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930E-810C-AE10-DCC7-941EBF3E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 - </a:t>
            </a:r>
            <a:r>
              <a:rPr lang="en-US" dirty="0" err="1"/>
              <a:t>Principales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EAEA18-40BA-FFA1-5947-E6528600BC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538254"/>
          <a:ext cx="10515600" cy="2926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48635181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52045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Principle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What It Means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55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Lawfulness, Fairness, Transparency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Collect legally &amp; explain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226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Purpose Limitation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 only for the original reason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496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 Minimization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Collect only what’s needed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068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Keep data correct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632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Storage Limitation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Delete when no longer needed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72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Integrity &amp; Confidentiality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Protect from leaks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050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Accountability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Prove compliance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47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6314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D771-E1C2-6A67-FA34-A399CABB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GDPR –User Rights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D95809-14A5-EC9F-3C04-7C171092C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6378967"/>
              </p:ext>
            </p:extLst>
          </p:nvPr>
        </p:nvGraphicFramePr>
        <p:xfrm>
          <a:off x="838200" y="2721134"/>
          <a:ext cx="10515600" cy="25603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754962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537398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What It Allows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489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✅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See their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0231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🧹 Erasure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Ask for deletion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122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✏️ Correction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Fix wrong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782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🙅‍♂️ Objection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Say no to 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618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📤 Portability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Transfer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026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🤖 No Automated Decisions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Ask for human review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041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1631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24D9-7A33-7538-A2C0-3D3FCFCE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Grounds for Using Data (GDPR)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2E6A-1386-675E-855B-DE44EAB80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have a </a:t>
            </a:r>
            <a:r>
              <a:rPr lang="en-US" b="1" dirty="0"/>
              <a:t>lawful basis</a:t>
            </a:r>
            <a:r>
              <a:rPr lang="en-US" dirty="0"/>
              <a:t>:</a:t>
            </a:r>
          </a:p>
          <a:p>
            <a:r>
              <a:rPr lang="en-US" dirty="0"/>
              <a:t>✅ Consent</a:t>
            </a:r>
          </a:p>
          <a:p>
            <a:r>
              <a:rPr lang="en-US" dirty="0"/>
              <a:t>🤝 Contract</a:t>
            </a:r>
          </a:p>
          <a:p>
            <a:r>
              <a:rPr lang="en-US" dirty="0"/>
              <a:t>⚖️ Legal obligation</a:t>
            </a:r>
          </a:p>
          <a:p>
            <a:r>
              <a:rPr lang="en-US" dirty="0"/>
              <a:t>❤️ Vital interests</a:t>
            </a:r>
          </a:p>
          <a:p>
            <a:r>
              <a:rPr lang="en-US" dirty="0"/>
              <a:t>🏛️ Public task</a:t>
            </a:r>
          </a:p>
          <a:p>
            <a:r>
              <a:rPr lang="en-US" dirty="0"/>
              <a:t>🧠 Legitimate interest</a:t>
            </a:r>
          </a:p>
          <a:p>
            <a:r>
              <a:rPr lang="en-US" dirty="0"/>
              <a:t>📌 Must </a:t>
            </a:r>
            <a:r>
              <a:rPr lang="en-US" b="1" dirty="0"/>
              <a:t>balance with user rights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630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322-4309-9FEC-CF91-228CCAB39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pic>
        <p:nvPicPr>
          <p:cNvPr id="22530" name="Picture 2" descr="Why I Always Say Thank You To AI Chatbots">
            <a:extLst>
              <a:ext uri="{FF2B5EF4-FFF2-40B4-BE49-F238E27FC236}">
                <a16:creationId xmlns:a16="http://schemas.microsoft.com/office/drawing/2014/main" id="{B4668679-6FDB-1AD1-9270-9C62F37D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27" y="3509963"/>
            <a:ext cx="6234545" cy="290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272DE-2415-4E6F-320D-2A1E365A9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1EB26D-DED2-2477-9AAC-9606FC6870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244" y="2693619"/>
            <a:ext cx="555975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3.</a:t>
            </a:r>
            <a:r>
              <a:rPr lang="en-US" dirty="0"/>
              <a:t> Threat</a:t>
            </a:r>
            <a:r>
              <a:rPr lang="en-US" spc="-140" dirty="0"/>
              <a:t> </a:t>
            </a:r>
            <a:r>
              <a:rPr lang="en-US" dirty="0"/>
              <a:t>modeling</a:t>
            </a:r>
            <a:r>
              <a:rPr lang="en-US" spc="-140" dirty="0"/>
              <a:t> </a:t>
            </a:r>
            <a:r>
              <a:rPr lang="en-US" dirty="0"/>
              <a:t>for</a:t>
            </a:r>
            <a:r>
              <a:rPr lang="en-US" spc="-195" dirty="0"/>
              <a:t> </a:t>
            </a:r>
            <a:r>
              <a:rPr lang="en-US" spc="-25" dirty="0"/>
              <a:t>AI</a:t>
            </a:r>
            <a:endParaRPr spc="-10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7BE3933-3AA0-3B79-A9CA-086605D8EA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1695" y="1799339"/>
            <a:ext cx="3995928" cy="25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5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81000" y="299625"/>
            <a:ext cx="5209439" cy="6771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4400" dirty="0">
                <a:latin typeface="+mj-lt"/>
              </a:rPr>
              <a:t>Threat modeling for AI </a:t>
            </a:r>
          </a:p>
        </p:txBody>
      </p:sp>
      <p:sp>
        <p:nvSpPr>
          <p:cNvPr id="4" name="Text 1"/>
          <p:cNvSpPr/>
          <p:nvPr/>
        </p:nvSpPr>
        <p:spPr>
          <a:xfrm>
            <a:off x="381001" y="1202979"/>
            <a:ext cx="5524500" cy="138499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dirty="0">
                <a:ea typeface="Noto Sans" pitchFamily="34" charset="-122"/>
                <a:cs typeface="Noto Sans" pitchFamily="34" charset="-120"/>
              </a:rPr>
              <a:t> Threat modeling is a structured approach to identify, quantify, and address potential threats to AI systems. It helps organizations proactively identify vulnerabilities and design appropriate security controls throughout the AI system lifecycle. </a:t>
            </a: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420385" y="2638758"/>
            <a:ext cx="4376198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dirty="0">
                <a:ea typeface="Noto Sans" pitchFamily="34" charset="-122"/>
                <a:cs typeface="Noto Sans" pitchFamily="34" charset="-120"/>
              </a:rPr>
              <a:t>Key Steps in AI Threat Modeling:</a:t>
            </a:r>
            <a:endParaRPr lang="en-US" sz="26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352800"/>
            <a:ext cx="171451" cy="152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47700" y="3205133"/>
            <a:ext cx="2125005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b="1" dirty="0">
                <a:ea typeface="Noto Sans" pitchFamily="34" charset="-122"/>
                <a:cs typeface="Noto Sans" pitchFamily="34" charset="-120"/>
              </a:rPr>
              <a:t>Identify Assets:</a:t>
            </a:r>
            <a:endParaRPr lang="en-US" sz="2600" dirty="0"/>
          </a:p>
        </p:txBody>
      </p:sp>
      <p:sp>
        <p:nvSpPr>
          <p:cNvPr id="8" name="Text 4"/>
          <p:cNvSpPr/>
          <p:nvPr/>
        </p:nvSpPr>
        <p:spPr>
          <a:xfrm>
            <a:off x="2772705" y="3205133"/>
            <a:ext cx="6626045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dirty="0">
                <a:ea typeface="Noto Sans" pitchFamily="34" charset="-122"/>
                <a:cs typeface="Noto Sans" pitchFamily="34" charset="-120"/>
              </a:rPr>
              <a:t> Determine valuable components including data, </a:t>
            </a:r>
            <a:endParaRPr lang="en-US" sz="2600" dirty="0"/>
          </a:p>
        </p:txBody>
      </p:sp>
      <p:sp>
        <p:nvSpPr>
          <p:cNvPr id="9" name="Text 5"/>
          <p:cNvSpPr/>
          <p:nvPr/>
        </p:nvSpPr>
        <p:spPr>
          <a:xfrm>
            <a:off x="647700" y="3491409"/>
            <a:ext cx="5278689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dirty="0">
                <a:ea typeface="Noto Sans" pitchFamily="34" charset="-122"/>
                <a:cs typeface="Noto Sans" pitchFamily="34" charset="-120"/>
              </a:rPr>
              <a:t>models, algorithms, and infrastructure.</a:t>
            </a:r>
            <a:endParaRPr lang="en-US" sz="26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947145"/>
            <a:ext cx="152400" cy="1524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28651" y="3799478"/>
            <a:ext cx="2280817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b="1" dirty="0">
                <a:ea typeface="Noto Sans" pitchFamily="34" charset="-122"/>
                <a:cs typeface="Noto Sans" pitchFamily="34" charset="-120"/>
              </a:rPr>
              <a:t>Identify Threats:</a:t>
            </a:r>
            <a:endParaRPr lang="en-US" sz="2600" dirty="0"/>
          </a:p>
        </p:txBody>
      </p:sp>
      <p:sp>
        <p:nvSpPr>
          <p:cNvPr id="12" name="Text 7"/>
          <p:cNvSpPr/>
          <p:nvPr/>
        </p:nvSpPr>
        <p:spPr>
          <a:xfrm>
            <a:off x="3100850" y="3788582"/>
            <a:ext cx="6525504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dirty="0">
                <a:ea typeface="Noto Sans" pitchFamily="34" charset="-122"/>
                <a:cs typeface="Noto Sans" pitchFamily="34" charset="-120"/>
              </a:rPr>
              <a:t> Enumerate potential attacks and vulnerabilities </a:t>
            </a:r>
            <a:endParaRPr lang="en-US" sz="2600" dirty="0"/>
          </a:p>
        </p:txBody>
      </p:sp>
      <p:sp>
        <p:nvSpPr>
          <p:cNvPr id="13" name="Text 8"/>
          <p:cNvSpPr/>
          <p:nvPr/>
        </p:nvSpPr>
        <p:spPr>
          <a:xfrm>
            <a:off x="628651" y="4113237"/>
            <a:ext cx="4115166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dirty="0">
                <a:ea typeface="Noto Sans" pitchFamily="34" charset="-122"/>
                <a:cs typeface="Noto Sans" pitchFamily="34" charset="-120"/>
              </a:rPr>
              <a:t>that could compromise assets.</a:t>
            </a:r>
            <a:endParaRPr lang="en-US" sz="26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4541491"/>
            <a:ext cx="152400" cy="15240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28651" y="4393822"/>
            <a:ext cx="3239092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b="1" dirty="0">
                <a:ea typeface="Noto Sans" pitchFamily="34" charset="-122"/>
                <a:cs typeface="Noto Sans" pitchFamily="34" charset="-120"/>
              </a:rPr>
              <a:t>Identify Vulnerabilities:</a:t>
            </a:r>
            <a:endParaRPr lang="en-US" sz="2600" dirty="0"/>
          </a:p>
        </p:txBody>
      </p:sp>
      <p:sp>
        <p:nvSpPr>
          <p:cNvPr id="16" name="Text 10"/>
          <p:cNvSpPr/>
          <p:nvPr/>
        </p:nvSpPr>
        <p:spPr>
          <a:xfrm>
            <a:off x="3825648" y="4393822"/>
            <a:ext cx="3241850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dirty="0">
                <a:ea typeface="Noto Sans" pitchFamily="34" charset="-122"/>
                <a:cs typeface="Noto Sans" pitchFamily="34" charset="-120"/>
              </a:rPr>
              <a:t> Analyze system design, </a:t>
            </a:r>
            <a:endParaRPr lang="en-US" sz="2600" dirty="0"/>
          </a:p>
        </p:txBody>
      </p:sp>
      <p:sp>
        <p:nvSpPr>
          <p:cNvPr id="17" name="Text 11"/>
          <p:cNvSpPr/>
          <p:nvPr/>
        </p:nvSpPr>
        <p:spPr>
          <a:xfrm>
            <a:off x="628651" y="4721620"/>
            <a:ext cx="7886454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dirty="0">
                <a:ea typeface="Noto Sans" pitchFamily="34" charset="-122"/>
                <a:cs typeface="Noto Sans" pitchFamily="34" charset="-120"/>
              </a:rPr>
              <a:t>implementation, and deployment to pinpoint weaknesses.</a:t>
            </a:r>
            <a:endParaRPr lang="en-US" sz="260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5135836"/>
            <a:ext cx="152400" cy="15240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628651" y="4988167"/>
            <a:ext cx="2334485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b="1" dirty="0">
                <a:ea typeface="Noto Sans" pitchFamily="34" charset="-122"/>
                <a:cs typeface="Noto Sans" pitchFamily="34" charset="-120"/>
              </a:rPr>
              <a:t>Determine Risks:</a:t>
            </a:r>
            <a:endParaRPr lang="en-US" sz="2600" dirty="0"/>
          </a:p>
        </p:txBody>
      </p:sp>
      <p:sp>
        <p:nvSpPr>
          <p:cNvPr id="20" name="Text 13"/>
          <p:cNvSpPr/>
          <p:nvPr/>
        </p:nvSpPr>
        <p:spPr>
          <a:xfrm>
            <a:off x="2985719" y="4988167"/>
            <a:ext cx="6451061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dirty="0">
                <a:ea typeface="Noto Sans" pitchFamily="34" charset="-122"/>
                <a:cs typeface="Noto Sans" pitchFamily="34" charset="-120"/>
              </a:rPr>
              <a:t> Assess likelihood and impact of each identified </a:t>
            </a:r>
            <a:endParaRPr lang="en-US" sz="2600" dirty="0"/>
          </a:p>
        </p:txBody>
      </p:sp>
      <p:sp>
        <p:nvSpPr>
          <p:cNvPr id="21" name="Text 14"/>
          <p:cNvSpPr/>
          <p:nvPr/>
        </p:nvSpPr>
        <p:spPr>
          <a:xfrm>
            <a:off x="628651" y="5326860"/>
            <a:ext cx="3238579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dirty="0">
                <a:ea typeface="Noto Sans" pitchFamily="34" charset="-122"/>
                <a:cs typeface="Noto Sans" pitchFamily="34" charset="-120"/>
              </a:rPr>
              <a:t>threat and vulnerability.</a:t>
            </a:r>
            <a:endParaRPr lang="en-US" sz="2600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5730180"/>
            <a:ext cx="152400" cy="152400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628651" y="5582513"/>
            <a:ext cx="3749937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b="1" dirty="0">
                <a:ea typeface="Noto Sans" pitchFamily="34" charset="-122"/>
                <a:cs typeface="Noto Sans" pitchFamily="34" charset="-120"/>
              </a:rPr>
              <a:t>Develop Countermeasures:</a:t>
            </a:r>
            <a:endParaRPr lang="en-US" sz="2600" dirty="0"/>
          </a:p>
        </p:txBody>
      </p:sp>
      <p:sp>
        <p:nvSpPr>
          <p:cNvPr id="24" name="Text 16"/>
          <p:cNvSpPr/>
          <p:nvPr/>
        </p:nvSpPr>
        <p:spPr>
          <a:xfrm>
            <a:off x="4378588" y="5562482"/>
            <a:ext cx="4337854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dirty="0">
                <a:ea typeface="Noto Sans" pitchFamily="34" charset="-122"/>
                <a:cs typeface="Noto Sans" pitchFamily="34" charset="-120"/>
              </a:rPr>
              <a:t> Design and implement security </a:t>
            </a:r>
            <a:endParaRPr lang="en-US" sz="2600" dirty="0"/>
          </a:p>
        </p:txBody>
      </p:sp>
      <p:sp>
        <p:nvSpPr>
          <p:cNvPr id="25" name="Text 17"/>
          <p:cNvSpPr/>
          <p:nvPr/>
        </p:nvSpPr>
        <p:spPr>
          <a:xfrm>
            <a:off x="628651" y="6031574"/>
            <a:ext cx="4777142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2600" dirty="0">
                <a:ea typeface="Noto Sans" pitchFamily="34" charset="-122"/>
                <a:cs typeface="Noto Sans" pitchFamily="34" charset="-120"/>
              </a:rPr>
              <a:t>controls to mitigate identified risks.</a:t>
            </a:r>
            <a:endParaRPr lang="en-US" sz="2600" dirty="0"/>
          </a:p>
        </p:txBody>
      </p:sp>
      <p:sp>
        <p:nvSpPr>
          <p:cNvPr id="26" name="Text 18"/>
          <p:cNvSpPr/>
          <p:nvPr/>
        </p:nvSpPr>
        <p:spPr>
          <a:xfrm>
            <a:off x="381000" y="6353072"/>
            <a:ext cx="65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endParaRPr lang="en-US" sz="2600" dirty="0"/>
          </a:p>
        </p:txBody>
      </p:sp>
      <p:sp>
        <p:nvSpPr>
          <p:cNvPr id="28" name="Text 19"/>
          <p:cNvSpPr/>
          <p:nvPr/>
        </p:nvSpPr>
        <p:spPr>
          <a:xfrm>
            <a:off x="628651" y="6786458"/>
            <a:ext cx="65" cy="40011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endParaRPr lang="en-US" sz="2600" dirty="0"/>
          </a:p>
        </p:txBody>
      </p:sp>
      <p:pic>
        <p:nvPicPr>
          <p:cNvPr id="39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1799" y="-187683"/>
            <a:ext cx="47625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3598</Words>
  <Application>Microsoft Office PowerPoint</Application>
  <PresentationFormat>Widescreen</PresentationFormat>
  <Paragraphs>554</Paragraphs>
  <Slides>73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Noto Sans</vt:lpstr>
      <vt:lpstr>Office Theme</vt:lpstr>
      <vt:lpstr>AI Security </vt:lpstr>
      <vt:lpstr>Presentation Plan</vt:lpstr>
      <vt:lpstr>1.INTRODUCTION</vt:lpstr>
      <vt:lpstr>What is AI?</vt:lpstr>
      <vt:lpstr>What is AI Security?</vt:lpstr>
      <vt:lpstr>2.Why AI need security???</vt:lpstr>
      <vt:lpstr>Why AI needs Security? </vt:lpstr>
      <vt:lpstr>3. Threat modeling for AI</vt:lpstr>
      <vt:lpstr>PowerPoint Presentation</vt:lpstr>
      <vt:lpstr>Threat modeling for AI </vt:lpstr>
      <vt:lpstr>3.1. Threat Through use</vt:lpstr>
      <vt:lpstr>Threat through use </vt:lpstr>
      <vt:lpstr>Threat Type1 : Evasion Attacks</vt:lpstr>
      <vt:lpstr>Key Controls: </vt:lpstr>
      <vt:lpstr>How detect the odd input???</vt:lpstr>
      <vt:lpstr>PowerPoint Presentation</vt:lpstr>
      <vt:lpstr>PowerPoint Presentation</vt:lpstr>
      <vt:lpstr>PowerPoint Presentation</vt:lpstr>
      <vt:lpstr>Methodes of Evasion Attack</vt:lpstr>
      <vt:lpstr>Evasion after Poisoning </vt:lpstr>
      <vt:lpstr>Type2: Prompt injection</vt:lpstr>
      <vt:lpstr>Direct prompt injection</vt:lpstr>
      <vt:lpstr>Indirect prompt injection</vt:lpstr>
      <vt:lpstr>Type3 : Sensitive data disclosure through use</vt:lpstr>
      <vt:lpstr>Type 4 : Model inversion and Membership inference</vt:lpstr>
      <vt:lpstr>Model theft through use </vt:lpstr>
      <vt:lpstr>Type 5: Failure or malfunction of AI-specific elements through use</vt:lpstr>
      <vt:lpstr>3.2.Development time Threat </vt:lpstr>
      <vt:lpstr>Development-time threats </vt:lpstr>
      <vt:lpstr>Particularities of AI Development Environments</vt:lpstr>
      <vt:lpstr>Development Security Controls</vt:lpstr>
      <vt:lpstr>Protection Strategie</vt:lpstr>
      <vt:lpstr>Integrity check  </vt:lpstr>
      <vt:lpstr>Integrity checks –build stage  </vt:lpstr>
      <vt:lpstr>Integrity Checks – Deploy Stage</vt:lpstr>
      <vt:lpstr>Supply Chain Management</vt:lpstr>
      <vt:lpstr>Supply Chain Controls</vt:lpstr>
      <vt:lpstr>Data Segregation for Security</vt:lpstr>
      <vt:lpstr>Confidential Compute &amp; Federated Learning</vt:lpstr>
      <vt:lpstr>Federated Learning – Benefits</vt:lpstr>
      <vt:lpstr>Type1 :Broad Model Poisoning Threats</vt:lpstr>
      <vt:lpstr>Data Poisoning – Types &amp; Controls</vt:lpstr>
      <vt:lpstr>Development Environment Poisoning</vt:lpstr>
      <vt:lpstr>Supply Chain Poisoning</vt:lpstr>
      <vt:lpstr>Type 2 : Sensitive Data Leaks</vt:lpstr>
      <vt:lpstr>3.3. Runtime Application Security Threats (AI Systems)</vt:lpstr>
      <vt:lpstr>Runtime Application Security Threats (AI Systems)</vt:lpstr>
      <vt:lpstr>Non-AI Specific Security Threats</vt:lpstr>
      <vt:lpstr>Runtime Model Poisoning</vt:lpstr>
      <vt:lpstr>Runtime Model Theft</vt:lpstr>
      <vt:lpstr>Insecure Output Handling</vt:lpstr>
      <vt:lpstr>Sensitive Input Data Leak (Especially GenAI) </vt:lpstr>
      <vt:lpstr>4.AI Security Testing </vt:lpstr>
      <vt:lpstr>AI Security Testing </vt:lpstr>
      <vt:lpstr>AI Red Teaming – What Is It?</vt:lpstr>
      <vt:lpstr>Red Teaming – Steps</vt:lpstr>
      <vt:lpstr>Threats to Test For</vt:lpstr>
      <vt:lpstr>Tools for Red Teaming AI Systems</vt:lpstr>
      <vt:lpstr>5. AI Privacy </vt:lpstr>
      <vt:lpstr>AI Privacy </vt:lpstr>
      <vt:lpstr>Use Limitation &amp; Purpose Specification</vt:lpstr>
      <vt:lpstr>Fairness in AI</vt:lpstr>
      <vt:lpstr>Data Minimization &amp; Storage Limitation</vt:lpstr>
      <vt:lpstr>Transparency</vt:lpstr>
      <vt:lpstr>Privacy Rights (GDPR)</vt:lpstr>
      <vt:lpstr>Data Accuracy</vt:lpstr>
      <vt:lpstr>Consent</vt:lpstr>
      <vt:lpstr>Model Privacy Attacks </vt:lpstr>
      <vt:lpstr>GDPR – Overview</vt:lpstr>
      <vt:lpstr>GDPR - Principales</vt:lpstr>
      <vt:lpstr>GDPR –User Rights</vt:lpstr>
      <vt:lpstr>Legal Grounds for Using Data (GDPR)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2025-09-15T17:53:40Z</dcterms:created>
  <dcterms:modified xsi:type="dcterms:W3CDTF">2025-09-15T18:01:54Z</dcterms:modified>
</cp:coreProperties>
</file>