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m AL-ZOUHBY" userId="4b25ca9901f2cee8" providerId="LiveId" clId="{6210FB6A-8FEA-4F32-B1E9-3AB473F89AE1}"/>
    <pc:docChg chg="delSld modSld">
      <pc:chgData name="Reem AL-ZOUHBY" userId="4b25ca9901f2cee8" providerId="LiveId" clId="{6210FB6A-8FEA-4F32-B1E9-3AB473F89AE1}" dt="2025-09-17T20:04:31.516" v="3" actId="1036"/>
      <pc:docMkLst>
        <pc:docMk/>
      </pc:docMkLst>
      <pc:sldChg chg="modSp del mod">
        <pc:chgData name="Reem AL-ZOUHBY" userId="4b25ca9901f2cee8" providerId="LiveId" clId="{6210FB6A-8FEA-4F32-B1E9-3AB473F89AE1}" dt="2025-09-17T20:02:34.080" v="1" actId="47"/>
        <pc:sldMkLst>
          <pc:docMk/>
          <pc:sldMk cId="0" sldId="273"/>
        </pc:sldMkLst>
        <pc:picChg chg="mod">
          <ac:chgData name="Reem AL-ZOUHBY" userId="4b25ca9901f2cee8" providerId="LiveId" clId="{6210FB6A-8FEA-4F32-B1E9-3AB473F89AE1}" dt="2025-09-17T20:02:30.320" v="0" actId="1076"/>
          <ac:picMkLst>
            <pc:docMk/>
            <pc:sldMk cId="0" sldId="273"/>
            <ac:picMk id="2" creationId="{00000000-0000-0000-0000-000000000000}"/>
          </ac:picMkLst>
        </pc:picChg>
      </pc:sldChg>
      <pc:sldChg chg="modSp mod">
        <pc:chgData name="Reem AL-ZOUHBY" userId="4b25ca9901f2cee8" providerId="LiveId" clId="{6210FB6A-8FEA-4F32-B1E9-3AB473F89AE1}" dt="2025-09-17T20:04:31.516" v="3" actId="1036"/>
        <pc:sldMkLst>
          <pc:docMk/>
          <pc:sldMk cId="0" sldId="282"/>
        </pc:sldMkLst>
        <pc:picChg chg="mod">
          <ac:chgData name="Reem AL-ZOUHBY" userId="4b25ca9901f2cee8" providerId="LiveId" clId="{6210FB6A-8FEA-4F32-B1E9-3AB473F89AE1}" dt="2025-09-17T20:04:31.516" v="3" actId="1036"/>
          <ac:picMkLst>
            <pc:docMk/>
            <pc:sldMk cId="0" sldId="282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8590"/>
            <a:ext cx="7439249" cy="66494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56501" y="549402"/>
            <a:ext cx="362330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4877" y="308228"/>
            <a:ext cx="9972446" cy="19890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2681096"/>
            <a:ext cx="7165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00AFEF"/>
                </a:solidFill>
              </a:rPr>
              <a:t>Adversarial</a:t>
            </a:r>
            <a:r>
              <a:rPr sz="4800" spc="-165" dirty="0">
                <a:solidFill>
                  <a:srgbClr val="00AFEF"/>
                </a:solidFill>
              </a:rPr>
              <a:t> </a:t>
            </a:r>
            <a:r>
              <a:rPr sz="4800" spc="-10" dirty="0">
                <a:solidFill>
                  <a:srgbClr val="00AFEF"/>
                </a:solidFill>
              </a:rPr>
              <a:t>Attacks</a:t>
            </a:r>
            <a:r>
              <a:rPr sz="4800" spc="-165" dirty="0">
                <a:solidFill>
                  <a:srgbClr val="00AFEF"/>
                </a:solidFill>
              </a:rPr>
              <a:t> </a:t>
            </a:r>
            <a:r>
              <a:rPr sz="4800" dirty="0">
                <a:solidFill>
                  <a:srgbClr val="00AFEF"/>
                </a:solidFill>
              </a:rPr>
              <a:t>on</a:t>
            </a:r>
            <a:r>
              <a:rPr sz="4800" spc="-175" dirty="0">
                <a:solidFill>
                  <a:srgbClr val="00AFEF"/>
                </a:solidFill>
              </a:rPr>
              <a:t> </a:t>
            </a:r>
            <a:r>
              <a:rPr sz="4800" spc="-10" dirty="0">
                <a:solidFill>
                  <a:srgbClr val="00AFEF"/>
                </a:solidFill>
              </a:rPr>
              <a:t>MNIST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435477" y="3347084"/>
            <a:ext cx="5665470" cy="115824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  <a:tabLst>
                <a:tab pos="1287780" algn="l"/>
              </a:tabLst>
            </a:pPr>
            <a:r>
              <a:rPr sz="2400" spc="-10" dirty="0">
                <a:solidFill>
                  <a:srgbClr val="B4C6E7"/>
                </a:solidFill>
                <a:latin typeface="Calibri"/>
                <a:cs typeface="Calibri"/>
              </a:rPr>
              <a:t>Exploring</a:t>
            </a:r>
            <a:r>
              <a:rPr sz="2400" dirty="0">
                <a:solidFill>
                  <a:srgbClr val="B4C6E7"/>
                </a:solidFill>
                <a:latin typeface="Calibri"/>
                <a:cs typeface="Calibri"/>
              </a:rPr>
              <a:t>	Poisoning</a:t>
            </a:r>
            <a:r>
              <a:rPr sz="2400" spc="-60" dirty="0">
                <a:solidFill>
                  <a:srgbClr val="B4C6E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4C6E7"/>
                </a:solidFill>
                <a:latin typeface="Calibri"/>
                <a:cs typeface="Calibri"/>
              </a:rPr>
              <a:t>Attacks</a:t>
            </a:r>
            <a:r>
              <a:rPr sz="2400" spc="-75" dirty="0">
                <a:solidFill>
                  <a:srgbClr val="B4C6E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4C6E7"/>
                </a:solidFill>
                <a:latin typeface="Calibri"/>
                <a:cs typeface="Calibri"/>
              </a:rPr>
              <a:t>using</a:t>
            </a:r>
            <a:r>
              <a:rPr sz="2400" spc="-65" dirty="0">
                <a:solidFill>
                  <a:srgbClr val="B4C6E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4C6E7"/>
                </a:solidFill>
                <a:latin typeface="Calibri"/>
                <a:cs typeface="Calibri"/>
              </a:rPr>
              <a:t>ART</a:t>
            </a:r>
            <a:r>
              <a:rPr sz="2400" spc="-55" dirty="0">
                <a:solidFill>
                  <a:srgbClr val="B4C6E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4C6E7"/>
                </a:solidFill>
                <a:latin typeface="Calibri"/>
                <a:cs typeface="Calibri"/>
              </a:rPr>
              <a:t>Library</a:t>
            </a:r>
            <a:endParaRPr sz="2400">
              <a:latin typeface="Calibri"/>
              <a:cs typeface="Calibri"/>
            </a:endParaRPr>
          </a:p>
          <a:p>
            <a:pPr marL="1314450" marR="1306195" algn="ctr">
              <a:lnSpc>
                <a:spcPts val="1950"/>
              </a:lnSpc>
              <a:spcBef>
                <a:spcPts val="1065"/>
              </a:spcBef>
            </a:pPr>
            <a:r>
              <a:rPr sz="1800" spc="-10" dirty="0">
                <a:latin typeface="Calibri"/>
                <a:cs typeface="Calibri"/>
              </a:rPr>
              <a:t>Presented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AL-ZOUHBY </a:t>
            </a:r>
            <a:r>
              <a:rPr sz="1800" dirty="0">
                <a:latin typeface="Calibri"/>
                <a:cs typeface="Calibri"/>
              </a:rPr>
              <a:t>August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2025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"/>
            <a:ext cx="1091374" cy="1091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6863" y="16001"/>
            <a:ext cx="1265136" cy="1358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0144" y="665987"/>
            <a:ext cx="4130294" cy="3286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2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Craft</a:t>
            </a:r>
            <a:r>
              <a:rPr sz="2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Poison?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8590"/>
            <a:ext cx="7439249" cy="66494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53225" y="453644"/>
            <a:ext cx="279082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1" spc="-10" dirty="0">
                <a:latin typeface="Calibri"/>
                <a:cs typeface="Calibri"/>
              </a:rPr>
              <a:t>Targeted </a:t>
            </a:r>
            <a:r>
              <a:rPr sz="5400" b="1" spc="-20" dirty="0">
                <a:latin typeface="Calibri"/>
                <a:cs typeface="Calibri"/>
              </a:rPr>
              <a:t>Poisoning </a:t>
            </a:r>
            <a:r>
              <a:rPr sz="5400" b="1" spc="-10" dirty="0">
                <a:latin typeface="Calibri"/>
                <a:cs typeface="Calibri"/>
              </a:rPr>
              <a:t>Attacks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915" y="1185307"/>
            <a:ext cx="1231900" cy="11715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b="1" dirty="0">
                <a:latin typeface="Georgia"/>
                <a:cs typeface="Georgia"/>
              </a:rPr>
              <a:t>Target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</a:t>
            </a:r>
            <a:endParaRPr sz="1400">
              <a:latin typeface="Georgia"/>
              <a:cs typeface="Georgia"/>
            </a:endParaRPr>
          </a:p>
          <a:p>
            <a:pPr marL="1175385">
              <a:lnSpc>
                <a:spcPct val="100000"/>
              </a:lnSpc>
              <a:spcBef>
                <a:spcPts val="555"/>
              </a:spcBef>
            </a:pP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R="299720" algn="r">
              <a:lnSpc>
                <a:spcPct val="100000"/>
              </a:lnSpc>
              <a:spcBef>
                <a:spcPts val="585"/>
              </a:spcBef>
            </a:pPr>
            <a:r>
              <a:rPr sz="1250" spc="-50" dirty="0">
                <a:solidFill>
                  <a:srgbClr val="252525"/>
                </a:solidFill>
                <a:latin typeface="Book Antiqua"/>
                <a:cs typeface="Book Antiqua"/>
              </a:rPr>
              <a:t>B</a:t>
            </a:r>
            <a:endParaRPr sz="1250">
              <a:latin typeface="Book Antiqua"/>
              <a:cs typeface="Book Antiqua"/>
            </a:endParaRPr>
          </a:p>
          <a:p>
            <a:pPr marL="1175385">
              <a:lnSpc>
                <a:spcPct val="100000"/>
              </a:lnSpc>
              <a:spcBef>
                <a:spcPts val="795"/>
              </a:spcBef>
            </a:pP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6344" y="562101"/>
            <a:ext cx="12573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35" dirty="0">
                <a:solidFill>
                  <a:srgbClr val="252525"/>
                </a:solidFill>
                <a:latin typeface="Book Antiqua"/>
                <a:cs typeface="Book Antiqua"/>
              </a:rPr>
              <a:t>A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0210" y="421378"/>
            <a:ext cx="2434590" cy="5937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b="1" dirty="0">
                <a:latin typeface="Georgia"/>
                <a:cs typeface="Georgia"/>
              </a:rPr>
              <a:t>Explore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Poisoning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Attacks</a:t>
            </a:r>
            <a:endParaRPr sz="14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82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5"/>
              </a:spcBef>
            </a:pPr>
            <a:r>
              <a:rPr dirty="0"/>
              <a:t>Clean</a:t>
            </a:r>
            <a:r>
              <a:rPr spc="-10" dirty="0"/>
              <a:t> </a:t>
            </a:r>
            <a:r>
              <a:rPr dirty="0"/>
              <a:t>Label </a:t>
            </a:r>
            <a:r>
              <a:rPr spc="-10" dirty="0"/>
              <a:t>Backdoor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378" y="1512442"/>
            <a:ext cx="2173732" cy="217373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178427" y="2347341"/>
            <a:ext cx="1841500" cy="504190"/>
            <a:chOff x="4178427" y="2347341"/>
            <a:chExt cx="1841500" cy="504190"/>
          </a:xfrm>
        </p:grpSpPr>
        <p:sp>
          <p:nvSpPr>
            <p:cNvPr id="6" name="object 6"/>
            <p:cNvSpPr/>
            <p:nvPr/>
          </p:nvSpPr>
          <p:spPr>
            <a:xfrm>
              <a:off x="4184777" y="2353691"/>
              <a:ext cx="1828800" cy="491490"/>
            </a:xfrm>
            <a:custGeom>
              <a:avLst/>
              <a:gdLst/>
              <a:ahLst/>
              <a:cxnLst/>
              <a:rect l="l" t="t" r="r" b="b"/>
              <a:pathLst>
                <a:path w="1828800" h="491489">
                  <a:moveTo>
                    <a:pt x="1583182" y="0"/>
                  </a:moveTo>
                  <a:lnTo>
                    <a:pt x="1583182" y="122809"/>
                  </a:lnTo>
                  <a:lnTo>
                    <a:pt x="0" y="122809"/>
                  </a:lnTo>
                  <a:lnTo>
                    <a:pt x="0" y="368300"/>
                  </a:lnTo>
                  <a:lnTo>
                    <a:pt x="1583182" y="368300"/>
                  </a:lnTo>
                  <a:lnTo>
                    <a:pt x="1583182" y="491109"/>
                  </a:lnTo>
                  <a:lnTo>
                    <a:pt x="1828800" y="245618"/>
                  </a:lnTo>
                  <a:lnTo>
                    <a:pt x="158318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4777" y="2353691"/>
              <a:ext cx="1828800" cy="491490"/>
            </a:xfrm>
            <a:custGeom>
              <a:avLst/>
              <a:gdLst/>
              <a:ahLst/>
              <a:cxnLst/>
              <a:rect l="l" t="t" r="r" b="b"/>
              <a:pathLst>
                <a:path w="1828800" h="491489">
                  <a:moveTo>
                    <a:pt x="0" y="122809"/>
                  </a:moveTo>
                  <a:lnTo>
                    <a:pt x="1583182" y="122809"/>
                  </a:lnTo>
                  <a:lnTo>
                    <a:pt x="1583182" y="0"/>
                  </a:lnTo>
                  <a:lnTo>
                    <a:pt x="1828800" y="245618"/>
                  </a:lnTo>
                  <a:lnTo>
                    <a:pt x="1583182" y="491109"/>
                  </a:lnTo>
                  <a:lnTo>
                    <a:pt x="1583182" y="368300"/>
                  </a:lnTo>
                  <a:lnTo>
                    <a:pt x="0" y="368300"/>
                  </a:lnTo>
                  <a:lnTo>
                    <a:pt x="0" y="12280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98538" y="242658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3043" y="4313301"/>
            <a:ext cx="885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4631" y="3737165"/>
            <a:ext cx="2017084" cy="201361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414000" y="4796396"/>
            <a:ext cx="914400" cy="369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spc="-5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07806" y="4412234"/>
            <a:ext cx="1841500" cy="504190"/>
            <a:chOff x="8107806" y="4412234"/>
            <a:chExt cx="1841500" cy="504190"/>
          </a:xfrm>
        </p:grpSpPr>
        <p:sp>
          <p:nvSpPr>
            <p:cNvPr id="13" name="object 13"/>
            <p:cNvSpPr/>
            <p:nvPr/>
          </p:nvSpPr>
          <p:spPr>
            <a:xfrm>
              <a:off x="8114156" y="4418584"/>
              <a:ext cx="1828800" cy="491490"/>
            </a:xfrm>
            <a:custGeom>
              <a:avLst/>
              <a:gdLst/>
              <a:ahLst/>
              <a:cxnLst/>
              <a:rect l="l" t="t" r="r" b="b"/>
              <a:pathLst>
                <a:path w="1828800" h="491489">
                  <a:moveTo>
                    <a:pt x="1583309" y="0"/>
                  </a:moveTo>
                  <a:lnTo>
                    <a:pt x="1583309" y="122682"/>
                  </a:lnTo>
                  <a:lnTo>
                    <a:pt x="0" y="122682"/>
                  </a:lnTo>
                  <a:lnTo>
                    <a:pt x="0" y="368300"/>
                  </a:lnTo>
                  <a:lnTo>
                    <a:pt x="1583309" y="368300"/>
                  </a:lnTo>
                  <a:lnTo>
                    <a:pt x="1583309" y="490982"/>
                  </a:lnTo>
                  <a:lnTo>
                    <a:pt x="1828800" y="245491"/>
                  </a:lnTo>
                  <a:lnTo>
                    <a:pt x="15833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14156" y="4418584"/>
              <a:ext cx="1828800" cy="491490"/>
            </a:xfrm>
            <a:custGeom>
              <a:avLst/>
              <a:gdLst/>
              <a:ahLst/>
              <a:cxnLst/>
              <a:rect l="l" t="t" r="r" b="b"/>
              <a:pathLst>
                <a:path w="1828800" h="491489">
                  <a:moveTo>
                    <a:pt x="0" y="122682"/>
                  </a:moveTo>
                  <a:lnTo>
                    <a:pt x="1583309" y="122682"/>
                  </a:lnTo>
                  <a:lnTo>
                    <a:pt x="1583309" y="0"/>
                  </a:lnTo>
                  <a:lnTo>
                    <a:pt x="1828800" y="245491"/>
                  </a:lnTo>
                  <a:lnTo>
                    <a:pt x="1583309" y="490982"/>
                  </a:lnTo>
                  <a:lnTo>
                    <a:pt x="1583309" y="368300"/>
                  </a:lnTo>
                  <a:lnTo>
                    <a:pt x="0" y="368300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795" y="423113"/>
            <a:ext cx="2968560" cy="64348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0250" y="19157"/>
            <a:ext cx="6967952" cy="53879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879" y="620648"/>
            <a:ext cx="6127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Clean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accuracy: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0.9919999837875366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0879" y="1132712"/>
            <a:ext cx="8663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Backdoor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(ASR):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0.13336306868867082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780" y="2017178"/>
            <a:ext cx="6806391" cy="3382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6694" rIns="0" bIns="0" rtlCol="0">
            <a:spAutoFit/>
          </a:bodyPr>
          <a:lstStyle/>
          <a:p>
            <a:pPr marL="150241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Calibri"/>
                <a:cs typeface="Calibri"/>
              </a:rPr>
              <a:t>Clean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accuracy: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0.9908999800682068</a:t>
            </a:r>
            <a:endParaRPr sz="2800">
              <a:latin typeface="Calibri"/>
              <a:cs typeface="Calibri"/>
            </a:endParaRPr>
          </a:p>
          <a:p>
            <a:pPr marL="1502410" marR="5080">
              <a:lnSpc>
                <a:spcPct val="119600"/>
              </a:lnSpc>
              <a:spcBef>
                <a:spcPts val="15"/>
              </a:spcBef>
            </a:pPr>
            <a:r>
              <a:rPr sz="2800" spc="-10" dirty="0">
                <a:latin typeface="Calibri"/>
                <a:cs typeface="Calibri"/>
              </a:rPr>
              <a:t>Backdoor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(ASR):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0.6570026761819804 </a:t>
            </a:r>
            <a:r>
              <a:rPr sz="2800" dirty="0">
                <a:latin typeface="Calibri"/>
                <a:cs typeface="Calibri"/>
              </a:rPr>
              <a:t>Now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patch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robust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656" y="2444387"/>
            <a:ext cx="7692938" cy="38229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spc="-200" dirty="0"/>
              <a:t> </a:t>
            </a:r>
            <a:r>
              <a:rPr spc="-10" dirty="0"/>
              <a:t>collision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381125"/>
            <a:ext cx="975360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510" y="523726"/>
            <a:ext cx="10382954" cy="16573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0639" y="2313810"/>
            <a:ext cx="7311747" cy="36782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643" y="303793"/>
            <a:ext cx="10392102" cy="18427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6754" y="2260952"/>
            <a:ext cx="9605897" cy="18906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5931" y="4252212"/>
            <a:ext cx="9078431" cy="15379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8590"/>
            <a:ext cx="7486015" cy="66494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06344" y="562101"/>
            <a:ext cx="12573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35" dirty="0">
                <a:solidFill>
                  <a:srgbClr val="252525"/>
                </a:solidFill>
                <a:latin typeface="Book Antiqua"/>
                <a:cs typeface="Book Antiqua"/>
              </a:rPr>
              <a:t>A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877" y="1824989"/>
            <a:ext cx="12509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50" dirty="0">
                <a:solidFill>
                  <a:srgbClr val="252525"/>
                </a:solidFill>
                <a:latin typeface="Book Antiqua"/>
                <a:cs typeface="Book Antiqua"/>
              </a:rPr>
              <a:t>B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5671" y="1860550"/>
            <a:ext cx="21717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50" dirty="0">
                <a:solidFill>
                  <a:srgbClr val="252525"/>
                </a:solidFill>
                <a:latin typeface="Book Antiqua"/>
                <a:cs typeface="Book Antiqua"/>
              </a:rPr>
              <a:t>C</a:t>
            </a:r>
            <a:endParaRPr sz="21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6654" y="3183127"/>
            <a:ext cx="2641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0" dirty="0">
                <a:solidFill>
                  <a:srgbClr val="252525"/>
                </a:solidFill>
                <a:latin typeface="Book Antiqua"/>
                <a:cs typeface="Book Antiqua"/>
              </a:rPr>
              <a:t>D</a:t>
            </a:r>
            <a:endParaRPr sz="25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0916" y="4288916"/>
            <a:ext cx="25336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dirty="0">
                <a:solidFill>
                  <a:srgbClr val="252525"/>
                </a:solidFill>
                <a:latin typeface="Book Antiqua"/>
                <a:cs typeface="Book Antiqua"/>
              </a:rPr>
              <a:t>E</a:t>
            </a:r>
            <a:endParaRPr sz="285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29676" y="817245"/>
            <a:ext cx="14046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latin typeface="Calibri"/>
                <a:cs typeface="Calibri"/>
              </a:rPr>
              <a:t>Plan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8135" y="3923538"/>
            <a:ext cx="22371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Explore</a:t>
            </a:r>
            <a:r>
              <a:rPr sz="1400" b="1" spc="-1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the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Demo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APP!!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359" y="1320546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Taxonomy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7090" y="365887"/>
            <a:ext cx="2643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Explore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the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poisoning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4329" y="1669542"/>
            <a:ext cx="1259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Target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6455" y="2734818"/>
            <a:ext cx="14789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Untarget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82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5"/>
              </a:spcBef>
            </a:pPr>
            <a:r>
              <a:rPr dirty="0"/>
              <a:t>Gradient</a:t>
            </a:r>
            <a:r>
              <a:rPr spc="-120" dirty="0"/>
              <a:t> </a:t>
            </a:r>
            <a:r>
              <a:rPr dirty="0"/>
              <a:t>Matching</a:t>
            </a:r>
            <a:r>
              <a:rPr spc="-114" dirty="0"/>
              <a:t> </a:t>
            </a:r>
            <a:r>
              <a:rPr dirty="0"/>
              <a:t>or</a:t>
            </a:r>
            <a:r>
              <a:rPr spc="-145" dirty="0"/>
              <a:t> </a:t>
            </a:r>
            <a:r>
              <a:rPr spc="-25" dirty="0"/>
              <a:t>witche’s</a:t>
            </a:r>
            <a:r>
              <a:rPr spc="-120" dirty="0"/>
              <a:t> </a:t>
            </a:r>
            <a:r>
              <a:rPr spc="-20" dirty="0"/>
              <a:t>Brew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874" y="2044632"/>
            <a:ext cx="8201963" cy="30535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957" y="1219593"/>
            <a:ext cx="10378380" cy="37039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468" y="1439796"/>
            <a:ext cx="9364208" cy="42460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1757"/>
            <a:ext cx="7452185" cy="65662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06344" y="562101"/>
            <a:ext cx="12573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35" dirty="0">
                <a:solidFill>
                  <a:srgbClr val="252525"/>
                </a:solidFill>
                <a:latin typeface="Book Antiqua"/>
                <a:cs typeface="Book Antiqua"/>
              </a:rPr>
              <a:t>A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877" y="1824989"/>
            <a:ext cx="12509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50" dirty="0">
                <a:solidFill>
                  <a:srgbClr val="252525"/>
                </a:solidFill>
                <a:latin typeface="Book Antiqua"/>
                <a:cs typeface="Book Antiqua"/>
              </a:rPr>
              <a:t>B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5671" y="1860550"/>
            <a:ext cx="21717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50" dirty="0">
                <a:solidFill>
                  <a:srgbClr val="252525"/>
                </a:solidFill>
                <a:latin typeface="Book Antiqua"/>
                <a:cs typeface="Book Antiqua"/>
              </a:rPr>
              <a:t>C</a:t>
            </a:r>
            <a:endParaRPr sz="21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1100" y="828877"/>
            <a:ext cx="300037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we</a:t>
            </a:r>
            <a:r>
              <a:rPr sz="4400" b="1" spc="-5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just</a:t>
            </a:r>
            <a:r>
              <a:rPr sz="4400" b="1" spc="-45" dirty="0">
                <a:latin typeface="Calibri"/>
                <a:cs typeface="Calibri"/>
              </a:rPr>
              <a:t> </a:t>
            </a:r>
            <a:r>
              <a:rPr sz="4400" b="1" spc="-35" dirty="0">
                <a:latin typeface="Calibri"/>
                <a:cs typeface="Calibri"/>
              </a:rPr>
              <a:t>want </a:t>
            </a:r>
            <a:r>
              <a:rPr sz="4400" b="1" dirty="0">
                <a:latin typeface="Calibri"/>
                <a:cs typeface="Calibri"/>
              </a:rPr>
              <a:t>the</a:t>
            </a:r>
            <a:r>
              <a:rPr sz="4400" b="1" spc="-3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AI</a:t>
            </a:r>
            <a:r>
              <a:rPr sz="4400" b="1" spc="-2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to</a:t>
            </a:r>
            <a:r>
              <a:rPr sz="4400" b="1" spc="-20" dirty="0">
                <a:latin typeface="Calibri"/>
                <a:cs typeface="Calibri"/>
              </a:rPr>
              <a:t> </a:t>
            </a:r>
            <a:r>
              <a:rPr sz="4400" b="1" spc="-25" dirty="0">
                <a:latin typeface="Calibri"/>
                <a:cs typeface="Calibri"/>
              </a:rPr>
              <a:t>be </a:t>
            </a:r>
            <a:r>
              <a:rPr sz="4400" b="1" spc="-10" dirty="0">
                <a:latin typeface="Calibri"/>
                <a:cs typeface="Calibri"/>
              </a:rPr>
              <a:t>wrong!!!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4913" y="134467"/>
            <a:ext cx="2434590" cy="5924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400" b="1" dirty="0">
                <a:latin typeface="Georgia"/>
                <a:cs typeface="Georgia"/>
              </a:rPr>
              <a:t>Explore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Poisoning</a:t>
            </a:r>
            <a:r>
              <a:rPr sz="1400" b="1" spc="-5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Attacks</a:t>
            </a:r>
            <a:endParaRPr sz="14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589" y="1452499"/>
            <a:ext cx="1229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Target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4401" y="1735963"/>
            <a:ext cx="68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6654" y="3183127"/>
            <a:ext cx="2641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0" dirty="0">
                <a:solidFill>
                  <a:srgbClr val="252525"/>
                </a:solidFill>
                <a:latin typeface="Book Antiqua"/>
                <a:cs typeface="Book Antiqua"/>
              </a:rPr>
              <a:t>D</a:t>
            </a:r>
            <a:endParaRPr sz="25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0988" y="2193772"/>
            <a:ext cx="1609090" cy="6959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060"/>
              </a:spcBef>
            </a:pP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Georgia"/>
                <a:cs typeface="Georgia"/>
              </a:rPr>
              <a:t>Untarget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359" y="1320546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Taxonomy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82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5"/>
              </a:spcBef>
            </a:pPr>
            <a:r>
              <a:rPr dirty="0"/>
              <a:t>Poisoning</a:t>
            </a:r>
            <a:r>
              <a:rPr spc="-130" dirty="0"/>
              <a:t> </a:t>
            </a:r>
            <a:r>
              <a:rPr spc="-2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8732" y="1717229"/>
            <a:ext cx="5119400" cy="40992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752" y="2197100"/>
            <a:ext cx="4005922" cy="29795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6893" y="2063057"/>
            <a:ext cx="4409238" cy="31900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707" y="348247"/>
            <a:ext cx="3913398" cy="62049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8247"/>
            <a:ext cx="7500570" cy="65997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06344" y="562101"/>
            <a:ext cx="12573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35" dirty="0">
                <a:solidFill>
                  <a:srgbClr val="252525"/>
                </a:solidFill>
                <a:latin typeface="Book Antiqua"/>
                <a:cs typeface="Book Antiqua"/>
              </a:rPr>
              <a:t>A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877" y="1824989"/>
            <a:ext cx="12509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50" dirty="0">
                <a:solidFill>
                  <a:srgbClr val="252525"/>
                </a:solidFill>
                <a:latin typeface="Book Antiqua"/>
                <a:cs typeface="Book Antiqua"/>
              </a:rPr>
              <a:t>B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5671" y="1860550"/>
            <a:ext cx="21717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50" dirty="0">
                <a:solidFill>
                  <a:srgbClr val="252525"/>
                </a:solidFill>
                <a:latin typeface="Book Antiqua"/>
                <a:cs typeface="Book Antiqua"/>
              </a:rPr>
              <a:t>C</a:t>
            </a:r>
            <a:endParaRPr sz="21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0807" y="828877"/>
            <a:ext cx="310197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1309370" algn="l"/>
              </a:tabLst>
            </a:pPr>
            <a:r>
              <a:rPr sz="4400" b="1" spc="-10" dirty="0">
                <a:latin typeface="Calibri"/>
                <a:cs typeface="Calibri"/>
              </a:rPr>
              <a:t>Let’s</a:t>
            </a:r>
            <a:r>
              <a:rPr sz="4400" b="1" dirty="0">
                <a:latin typeface="Calibri"/>
                <a:cs typeface="Calibri"/>
              </a:rPr>
              <a:t>	See</a:t>
            </a:r>
            <a:r>
              <a:rPr sz="4400" b="1" spc="-15" dirty="0">
                <a:latin typeface="Calibri"/>
                <a:cs typeface="Calibri"/>
              </a:rPr>
              <a:t> </a:t>
            </a:r>
            <a:r>
              <a:rPr sz="4400" b="1" spc="-25" dirty="0">
                <a:latin typeface="Calibri"/>
                <a:cs typeface="Calibri"/>
              </a:rPr>
              <a:t>ALL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400" b="1" spc="-10" dirty="0">
                <a:latin typeface="Calibri"/>
                <a:cs typeface="Calibri"/>
              </a:rPr>
              <a:t>ATTACKS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2992" y="134467"/>
            <a:ext cx="2556510" cy="5924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400" b="1" dirty="0">
                <a:latin typeface="Georgia"/>
                <a:cs typeface="Georgia"/>
              </a:rPr>
              <a:t>Explore</a:t>
            </a:r>
            <a:r>
              <a:rPr sz="1400" b="1" spc="-5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Poisonning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Attacks</a:t>
            </a:r>
            <a:endParaRPr sz="14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</a:pP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6654" y="3183127"/>
            <a:ext cx="2641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0" dirty="0">
                <a:solidFill>
                  <a:srgbClr val="252525"/>
                </a:solidFill>
                <a:latin typeface="Book Antiqua"/>
                <a:cs typeface="Book Antiqua"/>
              </a:rPr>
              <a:t>D</a:t>
            </a:r>
            <a:endParaRPr sz="25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0916" y="4288916"/>
            <a:ext cx="25336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dirty="0">
                <a:solidFill>
                  <a:srgbClr val="252525"/>
                </a:solidFill>
                <a:latin typeface="Book Antiqua"/>
                <a:cs typeface="Book Antiqua"/>
              </a:rPr>
              <a:t>E</a:t>
            </a:r>
            <a:endParaRPr sz="285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746" y="3931665"/>
            <a:ext cx="1000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Georgia"/>
                <a:cs typeface="Georgia"/>
              </a:rPr>
              <a:t>Demo</a:t>
            </a:r>
            <a:r>
              <a:rPr sz="1400" b="1" spc="-35" dirty="0">
                <a:latin typeface="Georgia"/>
                <a:cs typeface="Georgia"/>
              </a:rPr>
              <a:t> </a:t>
            </a:r>
            <a:r>
              <a:rPr sz="1400" b="1" spc="-20" dirty="0">
                <a:latin typeface="Georgia"/>
                <a:cs typeface="Georgia"/>
              </a:rPr>
              <a:t>Live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359" y="1320546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Taxonomy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1589" y="1452499"/>
            <a:ext cx="1229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Target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4401" y="1735963"/>
            <a:ext cx="68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0988" y="2193772"/>
            <a:ext cx="1609090" cy="6959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060"/>
              </a:spcBef>
            </a:pP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Georgia"/>
                <a:cs typeface="Georgia"/>
              </a:rPr>
              <a:t>Untarget</a:t>
            </a:r>
            <a:r>
              <a:rPr sz="1400" b="1" spc="-6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812"/>
            <a:ext cx="12191999" cy="679284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460" y="1944751"/>
            <a:ext cx="11027029" cy="26531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8590"/>
            <a:ext cx="7439249" cy="66494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06344" y="562101"/>
            <a:ext cx="12573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35" dirty="0">
                <a:solidFill>
                  <a:srgbClr val="252525"/>
                </a:solidFill>
                <a:latin typeface="Book Antiqua"/>
                <a:cs typeface="Book Antiqua"/>
              </a:rPr>
              <a:t>A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9385" y="817245"/>
            <a:ext cx="350520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latin typeface="Calibri"/>
                <a:cs typeface="Calibri"/>
              </a:rPr>
              <a:t>What’s </a:t>
            </a:r>
            <a:r>
              <a:rPr sz="6000" b="1" spc="-20" dirty="0">
                <a:latin typeface="Calibri"/>
                <a:cs typeface="Calibri"/>
              </a:rPr>
              <a:t>Poisonning </a:t>
            </a:r>
            <a:r>
              <a:rPr sz="6000" b="1" spc="-10" dirty="0">
                <a:latin typeface="Calibri"/>
                <a:cs typeface="Calibri"/>
              </a:rPr>
              <a:t>Attacks???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8478" y="126738"/>
            <a:ext cx="2434590" cy="59372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b="1" dirty="0">
                <a:latin typeface="Georgia"/>
                <a:cs typeface="Georgia"/>
              </a:rPr>
              <a:t>Explore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Poisoning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Attacks</a:t>
            </a:r>
            <a:endParaRPr sz="14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455" y="1118742"/>
            <a:ext cx="9438132" cy="42848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Attack</a:t>
            </a:r>
            <a:r>
              <a:rPr sz="4000" b="1" spc="-170" dirty="0">
                <a:latin typeface="Calibri"/>
                <a:cs typeface="Calibri"/>
              </a:rPr>
              <a:t> </a:t>
            </a:r>
            <a:r>
              <a:rPr sz="4000" b="1" spc="-55" dirty="0">
                <a:latin typeface="Calibri"/>
                <a:cs typeface="Calibri"/>
              </a:rPr>
              <a:t>Taxonomy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6344" y="562101"/>
            <a:ext cx="12573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135" dirty="0">
                <a:solidFill>
                  <a:srgbClr val="252525"/>
                </a:solidFill>
                <a:latin typeface="Book Antiqua"/>
                <a:cs typeface="Book Antiqua"/>
              </a:rPr>
              <a:t>A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359" y="1320546"/>
            <a:ext cx="125920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eorgia"/>
                <a:cs typeface="Georgia"/>
              </a:rPr>
              <a:t>Taxonomy</a:t>
            </a:r>
            <a:endParaRPr sz="1800">
              <a:latin typeface="Georgia"/>
              <a:cs typeface="Georgia"/>
            </a:endParaRPr>
          </a:p>
          <a:p>
            <a:pPr marR="69215" algn="r">
              <a:lnSpc>
                <a:spcPct val="100000"/>
              </a:lnSpc>
              <a:spcBef>
                <a:spcPts val="1820"/>
              </a:spcBef>
            </a:pPr>
            <a:r>
              <a:rPr sz="1250" spc="-50" dirty="0">
                <a:solidFill>
                  <a:srgbClr val="252525"/>
                </a:solidFill>
                <a:latin typeface="Book Antiqua"/>
                <a:cs typeface="Book Antiqua"/>
              </a:rPr>
              <a:t>B</a:t>
            </a:r>
            <a:endParaRPr sz="12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090" y="365887"/>
            <a:ext cx="2643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Georgia"/>
                <a:cs typeface="Georgia"/>
              </a:rPr>
              <a:t>Explore</a:t>
            </a:r>
            <a:r>
              <a:rPr sz="1400" b="1" spc="-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the</a:t>
            </a:r>
            <a:r>
              <a:rPr sz="1400" b="1" spc="-45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poisoning</a:t>
            </a:r>
            <a:r>
              <a:rPr sz="1400" b="1" spc="-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attack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70" y="1859102"/>
            <a:ext cx="12063951" cy="31762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308" y="971222"/>
            <a:ext cx="3360544" cy="26261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18684" y="4513529"/>
            <a:ext cx="5631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Targeted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attacks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aim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implant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"backdoor"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7415" y="1255267"/>
            <a:ext cx="2173732" cy="217373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296909" y="3183254"/>
            <a:ext cx="1965960" cy="635635"/>
          </a:xfrm>
          <a:custGeom>
            <a:avLst/>
            <a:gdLst/>
            <a:ahLst/>
            <a:cxnLst/>
            <a:rect l="l" t="t" r="r" b="b"/>
            <a:pathLst>
              <a:path w="1965959" h="635635">
                <a:moveTo>
                  <a:pt x="1889760" y="559435"/>
                </a:moveTo>
                <a:lnTo>
                  <a:pt x="1889760" y="635635"/>
                </a:lnTo>
                <a:lnTo>
                  <a:pt x="1959610" y="600710"/>
                </a:lnTo>
                <a:lnTo>
                  <a:pt x="1902460" y="600710"/>
                </a:lnTo>
                <a:lnTo>
                  <a:pt x="1902460" y="594360"/>
                </a:lnTo>
                <a:lnTo>
                  <a:pt x="1959610" y="594360"/>
                </a:lnTo>
                <a:lnTo>
                  <a:pt x="1889760" y="559435"/>
                </a:lnTo>
                <a:close/>
              </a:path>
              <a:path w="1965959" h="635635">
                <a:moveTo>
                  <a:pt x="979805" y="3175"/>
                </a:moveTo>
                <a:lnTo>
                  <a:pt x="979805" y="600710"/>
                </a:lnTo>
                <a:lnTo>
                  <a:pt x="1889760" y="600710"/>
                </a:lnTo>
                <a:lnTo>
                  <a:pt x="1889760" y="597535"/>
                </a:lnTo>
                <a:lnTo>
                  <a:pt x="986155" y="597535"/>
                </a:lnTo>
                <a:lnTo>
                  <a:pt x="982980" y="594360"/>
                </a:lnTo>
                <a:lnTo>
                  <a:pt x="986155" y="594360"/>
                </a:lnTo>
                <a:lnTo>
                  <a:pt x="986155" y="6350"/>
                </a:lnTo>
                <a:lnTo>
                  <a:pt x="982980" y="6350"/>
                </a:lnTo>
                <a:lnTo>
                  <a:pt x="979805" y="3175"/>
                </a:lnTo>
                <a:close/>
              </a:path>
              <a:path w="1965959" h="635635">
                <a:moveTo>
                  <a:pt x="1959610" y="594360"/>
                </a:moveTo>
                <a:lnTo>
                  <a:pt x="1902460" y="594360"/>
                </a:lnTo>
                <a:lnTo>
                  <a:pt x="1902460" y="600710"/>
                </a:lnTo>
                <a:lnTo>
                  <a:pt x="1959610" y="600710"/>
                </a:lnTo>
                <a:lnTo>
                  <a:pt x="1965960" y="597535"/>
                </a:lnTo>
                <a:lnTo>
                  <a:pt x="1959610" y="594360"/>
                </a:lnTo>
                <a:close/>
              </a:path>
              <a:path w="1965959" h="635635">
                <a:moveTo>
                  <a:pt x="986155" y="594360"/>
                </a:moveTo>
                <a:lnTo>
                  <a:pt x="982980" y="594360"/>
                </a:lnTo>
                <a:lnTo>
                  <a:pt x="986155" y="597535"/>
                </a:lnTo>
                <a:lnTo>
                  <a:pt x="986155" y="594360"/>
                </a:lnTo>
                <a:close/>
              </a:path>
              <a:path w="1965959" h="635635">
                <a:moveTo>
                  <a:pt x="1889760" y="594360"/>
                </a:moveTo>
                <a:lnTo>
                  <a:pt x="986155" y="594360"/>
                </a:lnTo>
                <a:lnTo>
                  <a:pt x="986155" y="597535"/>
                </a:lnTo>
                <a:lnTo>
                  <a:pt x="1889760" y="597535"/>
                </a:lnTo>
                <a:lnTo>
                  <a:pt x="1889760" y="594360"/>
                </a:lnTo>
                <a:close/>
              </a:path>
              <a:path w="1965959" h="635635">
                <a:moveTo>
                  <a:pt x="986155" y="0"/>
                </a:moveTo>
                <a:lnTo>
                  <a:pt x="0" y="0"/>
                </a:lnTo>
                <a:lnTo>
                  <a:pt x="0" y="6350"/>
                </a:lnTo>
                <a:lnTo>
                  <a:pt x="979805" y="6350"/>
                </a:lnTo>
                <a:lnTo>
                  <a:pt x="979805" y="3175"/>
                </a:lnTo>
                <a:lnTo>
                  <a:pt x="986155" y="3175"/>
                </a:lnTo>
                <a:lnTo>
                  <a:pt x="986155" y="0"/>
                </a:lnTo>
                <a:close/>
              </a:path>
              <a:path w="1965959" h="635635">
                <a:moveTo>
                  <a:pt x="986155" y="3175"/>
                </a:moveTo>
                <a:lnTo>
                  <a:pt x="979805" y="3175"/>
                </a:lnTo>
                <a:lnTo>
                  <a:pt x="982980" y="6350"/>
                </a:lnTo>
                <a:lnTo>
                  <a:pt x="986155" y="6350"/>
                </a:lnTo>
                <a:lnTo>
                  <a:pt x="986155" y="31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62209" y="3398646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TRigger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82" y="256045"/>
            <a:ext cx="6100589" cy="5506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8468" y="1073530"/>
            <a:ext cx="2173731" cy="21737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91068" y="3615308"/>
            <a:ext cx="1355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Predict=2 Attack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0" y="1524000"/>
            <a:ext cx="4324350" cy="2366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202</Words>
  <Application>Microsoft Office PowerPoint</Application>
  <PresentationFormat>Widescreen</PresentationFormat>
  <Paragraphs>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Book Antiqua</vt:lpstr>
      <vt:lpstr>Calibri</vt:lpstr>
      <vt:lpstr>Calibri Light</vt:lpstr>
      <vt:lpstr>Georgia</vt:lpstr>
      <vt:lpstr>Times New Roman</vt:lpstr>
      <vt:lpstr>Office Theme</vt:lpstr>
      <vt:lpstr>Adversarial Attacks on MNIST</vt:lpstr>
      <vt:lpstr>Plan</vt:lpstr>
      <vt:lpstr>PowerPoint Presentation</vt:lpstr>
      <vt:lpstr>PowerPoint Presentation</vt:lpstr>
      <vt:lpstr>Attack Taxonomy</vt:lpstr>
      <vt:lpstr>PowerPoint Presentation</vt:lpstr>
      <vt:lpstr>PowerPoint Presentation</vt:lpstr>
      <vt:lpstr>PowerPoint Presentation</vt:lpstr>
      <vt:lpstr>PowerPoint Presentation</vt:lpstr>
      <vt:lpstr>How to Craft Poison?</vt:lpstr>
      <vt:lpstr>Targeted Poisoning Attacks</vt:lpstr>
      <vt:lpstr>Clean Label Backdoor</vt:lpstr>
      <vt:lpstr>PowerPoint Presentation</vt:lpstr>
      <vt:lpstr>PowerPoint Presentation</vt:lpstr>
      <vt:lpstr>Clean test accuracy: 0.9919999837875366</vt:lpstr>
      <vt:lpstr>Clean test accuracy: 0.9908999800682068 Backdoor Attack Success Rate (ASR): 0.6570026761819804 Now we do another patch more robust</vt:lpstr>
      <vt:lpstr>Feature collision</vt:lpstr>
      <vt:lpstr>PowerPoint Presentation</vt:lpstr>
      <vt:lpstr>PowerPoint Presentation</vt:lpstr>
      <vt:lpstr>Gradient Matching or witche’s Brew</vt:lpstr>
      <vt:lpstr>PowerPoint Presentation</vt:lpstr>
      <vt:lpstr>PowerPoint Presentation</vt:lpstr>
      <vt:lpstr>PowerPoint Presentation</vt:lpstr>
      <vt:lpstr>Poisoning SVM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Reem AL-ZOUHBY</dc:creator>
  <cp:lastModifiedBy>Reem AL-ZOUHBY</cp:lastModifiedBy>
  <cp:revision>1</cp:revision>
  <dcterms:created xsi:type="dcterms:W3CDTF">2025-08-28T11:03:42Z</dcterms:created>
  <dcterms:modified xsi:type="dcterms:W3CDTF">2025-09-17T20:05:27Z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2025-08-25T00:00:00Z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2025-08-28T00:00:00Z</vt:filetime>
  </property>
  <property fmtid="{D5CDD505-2E9C-101B-9397-08002B2CF9AE}" pid="5" name="Producer">
    <vt:lpwstr>3-Heights(TM) PDF Security Shell 4.8.25.2 (http://www.pdf-tools.com)</vt:lpwstr>
  </property>
</Properties>
</file>