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76" r:id="rId5"/>
    <p:sldId id="260" r:id="rId6"/>
    <p:sldId id="256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431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FD9AD-93A3-491B-8488-330C7EA596A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A21FC-4FF7-4A35-BA9D-E7626B67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4655-2DFC-4940-B30C-53A5D2E2F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8EE10-00F7-0360-61AB-337ED7838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A22B8-482C-7C1B-593D-6FEB86396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D4D65-0066-7C94-6501-5FB6D97E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E552B-E8B8-A6C8-129C-E19E10900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00A-0C67-491E-95CA-D38526B527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the attacker trying to do?"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they achieve those goal??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21FC-4FF7-4A35-BA9D-E7626B6788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DDCF-CCDF-81E2-94AE-5BE8EDC8D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98E4C-03FA-3729-20C6-847156394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C2FF-A652-55D3-D22E-237527D5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C666-F6BF-4CD5-A2D6-1A7F20865BE1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54F0-77BC-3A38-2B38-D01D5E0A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662D-65EC-DCD8-D6E5-7D79F6D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C463-7707-B2EC-909D-E08B1B1D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F19F-DC8F-92A7-BEF2-7B5DFDFEA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4DC6-D62F-E0AE-8806-F6506C3B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B20C-7C3C-4292-BB00-BCCD26FEECE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245-2BBF-E62E-F695-CC188315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60B8-CC1B-2088-66D6-4FD4D397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59E2-C8F6-AE92-FA4F-12EF6AD32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B9EBE-C5CD-6187-14B1-0969DB3D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F10D-233E-381E-39D6-117FD559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5449-3917-4333-B51D-E397CD7F6337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0813-A723-7AD5-1AF7-D6E7635B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3A2C-3CA4-E802-9EEB-FE09B5C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C072-A61D-3DD9-1879-32900E8B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096E-FCC9-70F4-477D-D19858A2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5A3A-C233-6A50-4967-0493D6CB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16F5-6B94-4BC6-BB28-EF4CB123F3F2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01A3-35D5-690A-016D-8CC2DD49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E46D-1BE5-9DCD-4489-B57734C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B527-3F26-12AE-D004-B8BE7372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4E80-1B56-0872-ADDD-22099805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ED69-67A6-7AB1-E2B5-B2D73335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B142-81C5-4B65-9B37-8A4426003E88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C591-A7F5-3679-AF63-DFD0050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F483-DEDA-866D-BC2B-0BA6B61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968C-9782-28F7-2C15-3DBC2FC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3F46-CACF-4ED3-BCC5-F31C9B951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00697-E966-9B5C-9D14-2EC186932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838D-A979-0DE6-4F66-09E864C6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44E8-919C-4B28-8E27-2DFF88853F9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9FDA8-2BD0-A202-2721-095D111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AB54-513F-CE27-9F18-88BD8096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BCBA-F776-8E42-2621-E77697FC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364B-2C25-47B1-DFC8-54D8C323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4E42A-BFBF-AEB0-EA38-5ED92EA6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65351-6711-4E89-1FD5-EBB51BF43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9154B-2D60-B3EC-3CC4-625DB072B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D5F9E-CF2A-1A75-F52D-35575B9C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5D2D-873B-4CDA-B7B0-A92C08CF02CE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B1571-DD51-EC01-29DF-505DCB5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89971-8CEA-02AD-9D75-D0FBE242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10AD-6FC4-818C-D8E4-5CF22466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3A1CF-024B-5A09-A9A5-FBCF26D3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2FB8-B306-40BE-9E8A-DBD25B8DF712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86B35-E777-4AB7-F672-83C9D4C4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1948-8E83-DFBE-C2B3-C22FB0B3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28BEE-9628-463C-DBCE-A396BC4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06AE-6AD6-4CC9-8FCB-ADCC22F325CE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5868E-9E52-5765-A0C9-9D65249F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55710-1999-497D-1540-27C5DE1A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3AC3-9A3E-B08D-4979-6D60CDAA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81E6-49F3-1BC9-E65A-C2DAA92C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79DCE-CD6E-5BE6-1BD4-F4845A2D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7E73-E307-53FD-BAE2-36845A67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CFD9-F507-46CB-9F16-C64304B688F5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CDABA-E6FF-891D-CAB6-1ACD4767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49F7-3C73-14E8-1F37-80101B8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D9A0-CEDD-F61D-9252-1BC3A4DC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9C724-4990-66EA-3171-9DA56F61A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ED671-658B-FE25-9EF0-346BE08B5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6438D-1194-2CC0-8EAC-7A7B1F6F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F51B-16C9-495D-9E5C-4DE8B8DDC26C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67F5-F2ED-C051-5F97-A533EB96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6F50-4A9D-C982-1829-0B6E88DC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7C2E7-ED0B-90CF-84D6-26DCBCB3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E2AC-A448-6B93-7187-134370F1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FF54-B3DF-D034-0065-FB5B9E8D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23C-679E-4672-9A01-D21F0F1A50B7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0B1B-70C2-51AC-F62B-CC1227C19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4AF0-1E55-E333-97DD-2A8542CA7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31BF-D35A-40DA-B9AD-59662C9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681096"/>
            <a:ext cx="7165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AFEF"/>
                </a:solidFill>
              </a:rPr>
              <a:t>Adversarial</a:t>
            </a:r>
            <a:r>
              <a:rPr sz="4800" spc="-165" dirty="0">
                <a:solidFill>
                  <a:srgbClr val="00AFEF"/>
                </a:solidFill>
              </a:rPr>
              <a:t> </a:t>
            </a:r>
            <a:r>
              <a:rPr sz="4800" spc="-10" dirty="0">
                <a:solidFill>
                  <a:srgbClr val="00AFEF"/>
                </a:solidFill>
              </a:rPr>
              <a:t>Attacks</a:t>
            </a:r>
            <a:r>
              <a:rPr sz="4800" spc="-165" dirty="0">
                <a:solidFill>
                  <a:srgbClr val="00AFEF"/>
                </a:solidFill>
              </a:rPr>
              <a:t> </a:t>
            </a:r>
            <a:r>
              <a:rPr sz="4800" dirty="0">
                <a:solidFill>
                  <a:srgbClr val="00AFEF"/>
                </a:solidFill>
              </a:rPr>
              <a:t>on</a:t>
            </a:r>
            <a:r>
              <a:rPr sz="4800" spc="-175" dirty="0">
                <a:solidFill>
                  <a:srgbClr val="00AFEF"/>
                </a:solidFill>
              </a:rPr>
              <a:t> </a:t>
            </a:r>
            <a:r>
              <a:rPr sz="4800" spc="-10" dirty="0">
                <a:solidFill>
                  <a:srgbClr val="00AFEF"/>
                </a:solidFill>
              </a:rPr>
              <a:t>MNIST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435477" y="3347084"/>
            <a:ext cx="5665470" cy="154721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  <a:tabLst>
                <a:tab pos="1287780" algn="l"/>
              </a:tabLst>
            </a:pPr>
            <a:r>
              <a:rPr sz="2400" spc="-10" dirty="0">
                <a:solidFill>
                  <a:srgbClr val="B4C6E7"/>
                </a:solidFill>
                <a:latin typeface="Calibri"/>
                <a:cs typeface="Calibri"/>
              </a:rPr>
              <a:t>Exploring</a:t>
            </a:r>
            <a:r>
              <a:rPr lang="en-US" sz="2400" dirty="0">
                <a:solidFill>
                  <a:srgbClr val="B4C6E7"/>
                </a:solidFill>
                <a:latin typeface="Calibri"/>
                <a:cs typeface="Calibri"/>
              </a:rPr>
              <a:t>	Extraction </a:t>
            </a:r>
            <a:r>
              <a:rPr sz="2400" spc="-60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4C6E7"/>
                </a:solidFill>
                <a:latin typeface="Calibri"/>
                <a:cs typeface="Calibri"/>
              </a:rPr>
              <a:t>Attacks</a:t>
            </a:r>
            <a:r>
              <a:rPr sz="2400" spc="-75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4C6E7"/>
                </a:solidFill>
                <a:latin typeface="Calibri"/>
                <a:cs typeface="Calibri"/>
              </a:rPr>
              <a:t>using</a:t>
            </a:r>
            <a:r>
              <a:rPr sz="2400" spc="-65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4C6E7"/>
                </a:solidFill>
                <a:latin typeface="Calibri"/>
                <a:cs typeface="Calibri"/>
              </a:rPr>
              <a:t>ART</a:t>
            </a:r>
            <a:r>
              <a:rPr sz="2400" spc="-55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4C6E7"/>
                </a:solidFill>
                <a:latin typeface="Calibri"/>
                <a:cs typeface="Calibri"/>
              </a:rPr>
              <a:t>Library</a:t>
            </a:r>
            <a:endParaRPr sz="2400" dirty="0">
              <a:latin typeface="Calibri"/>
              <a:cs typeface="Calibri"/>
            </a:endParaRPr>
          </a:p>
          <a:p>
            <a:pPr marL="1314450" marR="1306195" algn="ctr">
              <a:lnSpc>
                <a:spcPts val="1950"/>
              </a:lnSpc>
              <a:spcBef>
                <a:spcPts val="1065"/>
              </a:spcBef>
            </a:pPr>
            <a:r>
              <a:rPr sz="1800" spc="-10" dirty="0">
                <a:latin typeface="Calibri"/>
                <a:cs typeface="Calibri"/>
              </a:rPr>
              <a:t>Presented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AL-ZOUHBY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September 8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2025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"/>
            <a:ext cx="1091374" cy="1091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6863" y="16001"/>
            <a:ext cx="1265136" cy="1358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F2B0-10D1-C69A-2E2C-5F49C945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0C72-5123-CBFE-DBB3-70F066C5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Copycat 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5E8B-4F28-55C5-2C91-02465CE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PDF] Copycat CNN: Stealing Knowledge by Persuading Confession with Random  Non-Labeled Data | Semantic Scholar">
            <a:extLst>
              <a:ext uri="{FF2B5EF4-FFF2-40B4-BE49-F238E27FC236}">
                <a16:creationId xmlns:a16="http://schemas.microsoft.com/office/drawing/2014/main" id="{FFC05799-42ED-F320-B45F-583C55D4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1393054"/>
            <a:ext cx="8658226" cy="51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25001-7B20-87DF-0B0F-651CDDCADB88}"/>
              </a:ext>
            </a:extLst>
          </p:cNvPr>
          <p:cNvCxnSpPr/>
          <p:nvPr/>
        </p:nvCxnSpPr>
        <p:spPr>
          <a:xfrm>
            <a:off x="838200" y="3801057"/>
            <a:ext cx="766927" cy="9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9035C8-748B-2B91-915C-3D9B6D32FCC1}"/>
              </a:ext>
            </a:extLst>
          </p:cNvPr>
          <p:cNvSpPr txBox="1"/>
          <p:nvPr/>
        </p:nvSpPr>
        <p:spPr>
          <a:xfrm>
            <a:off x="299545" y="4281121"/>
            <a:ext cx="130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First 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CEAF7-BF35-BA48-51A3-8B7AF535359F}"/>
              </a:ext>
            </a:extLst>
          </p:cNvPr>
          <p:cNvSpPr txBox="1"/>
          <p:nvPr/>
        </p:nvSpPr>
        <p:spPr>
          <a:xfrm>
            <a:off x="9457914" y="3698581"/>
            <a:ext cx="225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Second Step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8E1270-163A-1106-B3E1-15E058E6DFB7}"/>
              </a:ext>
            </a:extLst>
          </p:cNvPr>
          <p:cNvSpPr/>
          <p:nvPr/>
        </p:nvSpPr>
        <p:spPr>
          <a:xfrm>
            <a:off x="3064916" y="1540019"/>
            <a:ext cx="1916988" cy="8355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F953C-B358-02CC-335D-2005C3FFB6AA}"/>
              </a:ext>
            </a:extLst>
          </p:cNvPr>
          <p:cNvSpPr/>
          <p:nvPr/>
        </p:nvSpPr>
        <p:spPr>
          <a:xfrm>
            <a:off x="2949301" y="2567948"/>
            <a:ext cx="1916988" cy="8355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AB99A0-6871-927E-1325-F2CCAEABB71F}"/>
              </a:ext>
            </a:extLst>
          </p:cNvPr>
          <p:cNvSpPr/>
          <p:nvPr/>
        </p:nvSpPr>
        <p:spPr>
          <a:xfrm>
            <a:off x="8499420" y="1446531"/>
            <a:ext cx="1968554" cy="18581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9F5842-8EA4-287C-D44C-5AEC0BE74841}"/>
              </a:ext>
            </a:extLst>
          </p:cNvPr>
          <p:cNvSpPr/>
          <p:nvPr/>
        </p:nvSpPr>
        <p:spPr>
          <a:xfrm>
            <a:off x="6621517" y="4481176"/>
            <a:ext cx="3105807" cy="1625408"/>
          </a:xfrm>
          <a:prstGeom prst="round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C25FDD7E-44D7-03FB-6765-AC9A0FBF2C02}"/>
              </a:ext>
            </a:extLst>
          </p:cNvPr>
          <p:cNvSpPr/>
          <p:nvPr/>
        </p:nvSpPr>
        <p:spPr>
          <a:xfrm>
            <a:off x="4866289" y="4761186"/>
            <a:ext cx="1500352" cy="132556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50653-6B3A-C77A-48DB-DEA5B8CB0012}"/>
              </a:ext>
            </a:extLst>
          </p:cNvPr>
          <p:cNvSpPr txBox="1"/>
          <p:nvPr/>
        </p:nvSpPr>
        <p:spPr>
          <a:xfrm>
            <a:off x="5321157" y="4120897"/>
            <a:ext cx="1731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54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42E8F-91D2-6C4C-8A22-12EA377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11</a:t>
            </a:fld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469D52F-F6F8-ACD8-48FE-3C5C22FE9CF8}"/>
              </a:ext>
            </a:extLst>
          </p:cNvPr>
          <p:cNvSpPr/>
          <p:nvPr/>
        </p:nvSpPr>
        <p:spPr>
          <a:xfrm>
            <a:off x="3171496" y="2578429"/>
            <a:ext cx="3168869" cy="16553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Query target model</a:t>
            </a:r>
            <a:r>
              <a:rPr lang="en-US"/>
              <a:t> with substitute data to get predictions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F0C85D6-E9F1-1307-D83D-3A8CEA392B95}"/>
              </a:ext>
            </a:extLst>
          </p:cNvPr>
          <p:cNvSpPr/>
          <p:nvPr/>
        </p:nvSpPr>
        <p:spPr>
          <a:xfrm>
            <a:off x="4296891" y="-20718"/>
            <a:ext cx="3598218" cy="165537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we do it??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89CC9E0-C6F2-14FA-49EC-70CDBD5683B0}"/>
              </a:ext>
            </a:extLst>
          </p:cNvPr>
          <p:cNvSpPr/>
          <p:nvPr/>
        </p:nvSpPr>
        <p:spPr>
          <a:xfrm>
            <a:off x="5922579" y="3769492"/>
            <a:ext cx="3168869" cy="16553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 substitute CNN</a:t>
            </a:r>
            <a:r>
              <a:rPr lang="en-US" dirty="0"/>
              <a:t> on (data, prediction) pairs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3B16684B-8C88-FAB1-2E55-C838F883A81E}"/>
              </a:ext>
            </a:extLst>
          </p:cNvPr>
          <p:cNvSpPr/>
          <p:nvPr/>
        </p:nvSpPr>
        <p:spPr>
          <a:xfrm>
            <a:off x="8881240" y="4597181"/>
            <a:ext cx="3168869" cy="16553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Evaluate stolen model</a:t>
            </a:r>
            <a:r>
              <a:rPr lang="en-US" dirty="0"/>
              <a:t> accuracy on target task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EC7C6981-7E89-E311-CF8E-4D7ACB3DC9E8}"/>
              </a:ext>
            </a:extLst>
          </p:cNvPr>
          <p:cNvSpPr/>
          <p:nvPr/>
        </p:nvSpPr>
        <p:spPr>
          <a:xfrm>
            <a:off x="168954" y="806971"/>
            <a:ext cx="3168869" cy="16553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 substitute dataset</a:t>
            </a:r>
            <a:r>
              <a:rPr lang="en-US" dirty="0"/>
              <a:t> (different from original training data)</a:t>
            </a:r>
          </a:p>
        </p:txBody>
      </p:sp>
    </p:spTree>
    <p:extLst>
      <p:ext uri="{BB962C8B-B14F-4D97-AF65-F5344CB8AC3E}">
        <p14:creationId xmlns:p14="http://schemas.microsoft.com/office/powerpoint/2010/main" val="31672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495F-DB92-BAB1-CAED-A9CF19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44091-08AD-988C-FB21-81B3633D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4" t="35563" r="3018" b="19064"/>
          <a:stretch>
            <a:fillRect/>
          </a:stretch>
        </p:blipFill>
        <p:spPr>
          <a:xfrm>
            <a:off x="846081" y="1705758"/>
            <a:ext cx="10773105" cy="41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0A0F1-D807-E4AA-FB6C-80F371F8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DB5DA-8EC6-C89C-C0CF-249511F8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862"/>
            <a:ext cx="1219200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610-F8B3-A932-5369-9910BF13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Knockoff Nets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607AF-81CB-A914-62E7-32FC94EB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 descr="Knockoff Nets: Stealing Functionality of Black-Box Models">
            <a:extLst>
              <a:ext uri="{FF2B5EF4-FFF2-40B4-BE49-F238E27FC236}">
                <a16:creationId xmlns:a16="http://schemas.microsoft.com/office/drawing/2014/main" id="{AE06167B-64A1-5B07-DE71-C2E74402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4013"/>
            <a:ext cx="12192000" cy="4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1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67E-764A-042E-6B87-EBA5A906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Knockoff Nets &gt; CopyCat CNN?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3A25-2AF3-F999-8E5D-49F00889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15</a:t>
            </a:fld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D0B8019-E382-6F9A-F80E-28631E27C82B}"/>
              </a:ext>
            </a:extLst>
          </p:cNvPr>
          <p:cNvSpPr/>
          <p:nvPr/>
        </p:nvSpPr>
        <p:spPr>
          <a:xfrm>
            <a:off x="838200" y="1748713"/>
            <a:ext cx="2128345" cy="1008993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Many queries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70B0E6E-63CF-7C4F-60C0-EBCC3AC75EEA}"/>
              </a:ext>
            </a:extLst>
          </p:cNvPr>
          <p:cNvSpPr/>
          <p:nvPr/>
        </p:nvSpPr>
        <p:spPr>
          <a:xfrm>
            <a:off x="838200" y="2908737"/>
            <a:ext cx="2128345" cy="1008993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Random sampling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9C2599-56AC-9AF9-939F-BE61B57432FA}"/>
              </a:ext>
            </a:extLst>
          </p:cNvPr>
          <p:cNvSpPr/>
          <p:nvPr/>
        </p:nvSpPr>
        <p:spPr>
          <a:xfrm>
            <a:off x="943302" y="4275410"/>
            <a:ext cx="2128345" cy="1008993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to detect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66B41164-6F94-4BE0-615E-464D9D990B18}"/>
              </a:ext>
            </a:extLst>
          </p:cNvPr>
          <p:cNvSpPr/>
          <p:nvPr/>
        </p:nvSpPr>
        <p:spPr>
          <a:xfrm>
            <a:off x="964323" y="5712482"/>
            <a:ext cx="2128345" cy="1008993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Fixed strategy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DAB93B8-10C3-18B2-5C64-BE9FEE9C62C1}"/>
              </a:ext>
            </a:extLst>
          </p:cNvPr>
          <p:cNvSpPr/>
          <p:nvPr/>
        </p:nvSpPr>
        <p:spPr>
          <a:xfrm>
            <a:off x="7031420" y="1616432"/>
            <a:ext cx="2601311" cy="78449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Fewer queries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B88F3AD-8312-432D-B076-151A7EBE7C8C}"/>
              </a:ext>
            </a:extLst>
          </p:cNvPr>
          <p:cNvSpPr/>
          <p:nvPr/>
        </p:nvSpPr>
        <p:spPr>
          <a:xfrm>
            <a:off x="7309944" y="2941995"/>
            <a:ext cx="2601311" cy="78449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sampling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42CCB50-F566-9D72-CAE0-C51298FCB723}"/>
              </a:ext>
            </a:extLst>
          </p:cNvPr>
          <p:cNvSpPr/>
          <p:nvPr/>
        </p:nvSpPr>
        <p:spPr>
          <a:xfrm>
            <a:off x="7309943" y="4183771"/>
            <a:ext cx="2601311" cy="78449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Harder to detect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366BD81-5FAD-0752-604B-C7F54F654F4E}"/>
              </a:ext>
            </a:extLst>
          </p:cNvPr>
          <p:cNvSpPr/>
          <p:nvPr/>
        </p:nvSpPr>
        <p:spPr>
          <a:xfrm>
            <a:off x="7415047" y="5754414"/>
            <a:ext cx="2601311" cy="78449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strategy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9A9588-A0F4-2A9D-9B5A-60616860A751}"/>
              </a:ext>
            </a:extLst>
          </p:cNvPr>
          <p:cNvSpPr/>
          <p:nvPr/>
        </p:nvSpPr>
        <p:spPr>
          <a:xfrm>
            <a:off x="3468414" y="1748713"/>
            <a:ext cx="3389586" cy="652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D989CE-3A18-4219-F4DF-B84BB674D0C1}"/>
              </a:ext>
            </a:extLst>
          </p:cNvPr>
          <p:cNvSpPr/>
          <p:nvPr/>
        </p:nvSpPr>
        <p:spPr>
          <a:xfrm>
            <a:off x="3468414" y="2996636"/>
            <a:ext cx="3389586" cy="652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1602C3-384F-025E-CF28-382C3F382EE5}"/>
              </a:ext>
            </a:extLst>
          </p:cNvPr>
          <p:cNvSpPr/>
          <p:nvPr/>
        </p:nvSpPr>
        <p:spPr>
          <a:xfrm>
            <a:off x="3468414" y="4331818"/>
            <a:ext cx="3389586" cy="652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9F8A9D2-0E02-357D-6861-BA8D1A8EEF05}"/>
              </a:ext>
            </a:extLst>
          </p:cNvPr>
          <p:cNvSpPr/>
          <p:nvPr/>
        </p:nvSpPr>
        <p:spPr>
          <a:xfrm>
            <a:off x="3468414" y="5820554"/>
            <a:ext cx="3389586" cy="652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B6BF-F479-71D4-1A6C-48780DBD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Knockoff Nets: Smart Query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7D8C19-8476-145D-0CD8-4A6374377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" y="2377948"/>
            <a:ext cx="10515600" cy="30259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41E8B-5364-C3A4-DF65-FD5CED9A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A11D-D47C-87A3-80F0-BEDB016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Functionally Equivalent Extraction (FEE)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4528-48E7-0F0E-AAE8-527A8E2A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17</a:t>
            </a:fld>
            <a:endParaRPr lang="en-US"/>
          </a:p>
        </p:txBody>
      </p:sp>
      <p:sp>
        <p:nvSpPr>
          <p:cNvPr id="5" name="Dodecagon 4">
            <a:extLst>
              <a:ext uri="{FF2B5EF4-FFF2-40B4-BE49-F238E27FC236}">
                <a16:creationId xmlns:a16="http://schemas.microsoft.com/office/drawing/2014/main" id="{522D4F11-8BE0-487E-B499-D810A8EF886F}"/>
              </a:ext>
            </a:extLst>
          </p:cNvPr>
          <p:cNvSpPr/>
          <p:nvPr/>
        </p:nvSpPr>
        <p:spPr>
          <a:xfrm>
            <a:off x="3704896" y="1860331"/>
            <a:ext cx="4162097" cy="4101881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 FEE Approach</a:t>
            </a:r>
          </a:p>
          <a:p>
            <a:r>
              <a:rPr lang="en-US"/>
              <a:t>Different architecture</a:t>
            </a:r>
          </a:p>
          <a:p>
            <a:r>
              <a:rPr lang="en-US"/>
              <a:t>Mathematical reconstruction</a:t>
            </a:r>
          </a:p>
          <a:p>
            <a:r>
              <a:rPr lang="en-US"/>
              <a:t>Perfect equivalence</a:t>
            </a:r>
          </a:p>
          <a:p>
            <a:r>
              <a:rPr lang="en-US"/>
              <a:t>100% identical outputs</a:t>
            </a:r>
          </a:p>
        </p:txBody>
      </p:sp>
    </p:spTree>
    <p:extLst>
      <p:ext uri="{BB962C8B-B14F-4D97-AF65-F5344CB8AC3E}">
        <p14:creationId xmlns:p14="http://schemas.microsoft.com/office/powerpoint/2010/main" val="255795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32B24-F8FA-AA25-82DB-ADCA4B89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88484-4727-E33D-7890-4D656810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33"/>
            <a:ext cx="121920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5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6C9E0-261F-AA8E-2BFE-25EACE89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F6A3C-A721-2443-A07B-8C9F26A62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45" y="0"/>
            <a:ext cx="6295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6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8590"/>
            <a:ext cx="7486015" cy="66494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877" y="1824989"/>
            <a:ext cx="125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0" dirty="0">
                <a:solidFill>
                  <a:srgbClr val="252525"/>
                </a:solidFill>
                <a:latin typeface="Book Antiqua"/>
                <a:cs typeface="Book Antiqua"/>
              </a:rPr>
              <a:t>B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671" y="1860550"/>
            <a:ext cx="2171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0" dirty="0">
                <a:solidFill>
                  <a:srgbClr val="252525"/>
                </a:solidFill>
                <a:latin typeface="Book Antiqua"/>
                <a:cs typeface="Book Antiqua"/>
              </a:rPr>
              <a:t>C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654" y="3183127"/>
            <a:ext cx="2641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solidFill>
                  <a:srgbClr val="252525"/>
                </a:solidFill>
                <a:latin typeface="Book Antiqua"/>
                <a:cs typeface="Book Antiqua"/>
              </a:rPr>
              <a:t>D</a:t>
            </a:r>
            <a:endParaRPr sz="25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916" y="4288916"/>
            <a:ext cx="25336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dirty="0">
                <a:solidFill>
                  <a:srgbClr val="252525"/>
                </a:solidFill>
                <a:latin typeface="Book Antiqua"/>
                <a:cs typeface="Book Antiqua"/>
              </a:rPr>
              <a:t>E</a:t>
            </a:r>
            <a:endParaRPr sz="28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29676" y="817245"/>
            <a:ext cx="1404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latin typeface="Calibri"/>
                <a:cs typeface="Calibri"/>
              </a:rPr>
              <a:t>Plan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8135" y="3923538"/>
            <a:ext cx="2237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the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Demo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APP!!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359" y="1320546"/>
            <a:ext cx="1742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Georgia"/>
                <a:cs typeface="Georgia"/>
              </a:rPr>
              <a:t>CopyCat CNN</a:t>
            </a:r>
            <a:endParaRPr sz="1800" b="1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7090" y="365887"/>
            <a:ext cx="26435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lang="en-US" sz="1400" b="1" spc="-45" dirty="0">
                <a:latin typeface="Georgia"/>
                <a:cs typeface="Georgia"/>
              </a:rPr>
              <a:t>Etraction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4329" y="1669542"/>
            <a:ext cx="12592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latin typeface="Georgia" panose="02040502050405020303" pitchFamily="18" charset="0"/>
              </a:rPr>
              <a:t>Knockoff Nets</a:t>
            </a:r>
            <a:endParaRPr sz="1400" b="1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6455" y="2734818"/>
            <a:ext cx="26435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latin typeface="Georgia" panose="02040502050405020303" pitchFamily="18" charset="0"/>
              </a:rPr>
              <a:t>Functionally Equivalent Extraction (FEE)</a:t>
            </a:r>
            <a:endParaRPr sz="1400" b="1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01EFC-AAB5-A9E2-D90A-5D30CE50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7669" y="1020400"/>
            <a:ext cx="3275965" cy="852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spcBef>
                <a:spcPts val="475"/>
              </a:spcBef>
            </a:pPr>
            <a:r>
              <a:rPr sz="2400" dirty="0">
                <a:latin typeface="Calibri"/>
                <a:cs typeface="Calibri"/>
              </a:rPr>
              <a:t>(1)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1067435">
              <a:spcBef>
                <a:spcPts val="375"/>
              </a:spcBef>
              <a:tabLst>
                <a:tab pos="2349500" algn="l"/>
              </a:tabLst>
            </a:pP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dirty="0">
                <a:latin typeface="Calibri"/>
                <a:cs typeface="Calibri"/>
              </a:rPr>
              <a:t>(1)</a:t>
            </a:r>
            <a:r>
              <a:rPr sz="3600" baseline="-16203" dirty="0">
                <a:latin typeface="Calibri"/>
                <a:cs typeface="Calibri"/>
              </a:rPr>
              <a:t>, </a:t>
            </a:r>
            <a:r>
              <a:rPr sz="3600" spc="-30" baseline="-16203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(1)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baseline="-16203" dirty="0">
                <a:latin typeface="Calibri"/>
                <a:cs typeface="Calibri"/>
              </a:rPr>
              <a:t>x</a:t>
            </a:r>
            <a:r>
              <a:rPr sz="1600" dirty="0">
                <a:latin typeface="Calibri"/>
                <a:cs typeface="Calibri"/>
              </a:rPr>
              <a:t>(2)</a:t>
            </a:r>
            <a:r>
              <a:rPr sz="3600" baseline="-16203" dirty="0">
                <a:latin typeface="Calibri"/>
                <a:cs typeface="Calibri"/>
              </a:rPr>
              <a:t>,</a:t>
            </a:r>
            <a:r>
              <a:rPr sz="3600" spc="-142" baseline="-16203" dirty="0">
                <a:latin typeface="Calibri"/>
                <a:cs typeface="Calibri"/>
              </a:rPr>
              <a:t> </a:t>
            </a:r>
            <a:r>
              <a:rPr sz="3600" spc="-30" baseline="-16203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(2)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8134" y="1570596"/>
            <a:ext cx="23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978" y="2256381"/>
            <a:ext cx="2413000" cy="335348"/>
          </a:xfrm>
          <a:prstGeom prst="rect">
            <a:avLst/>
          </a:prstGeom>
          <a:ln w="12700">
            <a:solidFill>
              <a:srgbClr val="4F81BD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5090">
              <a:spcBef>
                <a:spcPts val="215"/>
              </a:spcBef>
            </a:pPr>
            <a:r>
              <a:rPr sz="2000" dirty="0">
                <a:latin typeface="Calibri"/>
                <a:cs typeface="Calibri"/>
              </a:rPr>
              <a:t>Dependent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460" y="2027756"/>
            <a:ext cx="167452" cy="2301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9578" y="2307181"/>
            <a:ext cx="1917700" cy="643766"/>
          </a:xfrm>
          <a:prstGeom prst="rect">
            <a:avLst/>
          </a:prstGeom>
          <a:ln w="12700">
            <a:solidFill>
              <a:srgbClr val="4F81B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170" marR="197485">
              <a:spcBef>
                <a:spcPts val="220"/>
              </a:spcBef>
            </a:pPr>
            <a:r>
              <a:rPr sz="2000" dirty="0">
                <a:latin typeface="Calibri"/>
                <a:cs typeface="Calibri"/>
              </a:rPr>
              <a:t>n-</a:t>
            </a:r>
            <a:r>
              <a:rPr sz="2000" spc="-10" dirty="0">
                <a:latin typeface="Calibri"/>
                <a:cs typeface="Calibri"/>
              </a:rPr>
              <a:t>dimensional </a:t>
            </a:r>
            <a:r>
              <a:rPr sz="2000" dirty="0">
                <a:latin typeface="Calibri"/>
                <a:cs typeface="Calibri"/>
              </a:rPr>
              <a:t>feature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vector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0875" y="2027754"/>
            <a:ext cx="140970" cy="280670"/>
          </a:xfrm>
          <a:custGeom>
            <a:avLst/>
            <a:gdLst/>
            <a:ahLst/>
            <a:cxnLst/>
            <a:rect l="l" t="t" r="r" b="b"/>
            <a:pathLst>
              <a:path w="140969" h="280669">
                <a:moveTo>
                  <a:pt x="129286" y="0"/>
                </a:moveTo>
                <a:lnTo>
                  <a:pt x="46052" y="60008"/>
                </a:lnTo>
                <a:lnTo>
                  <a:pt x="45410" y="63977"/>
                </a:lnTo>
                <a:lnTo>
                  <a:pt x="49512" y="69665"/>
                </a:lnTo>
                <a:lnTo>
                  <a:pt x="53480" y="70309"/>
                </a:lnTo>
                <a:lnTo>
                  <a:pt x="108831" y="30403"/>
                </a:lnTo>
                <a:lnTo>
                  <a:pt x="0" y="275381"/>
                </a:lnTo>
                <a:lnTo>
                  <a:pt x="11605" y="280537"/>
                </a:lnTo>
                <a:lnTo>
                  <a:pt x="120436" y="35560"/>
                </a:lnTo>
                <a:lnTo>
                  <a:pt x="127928" y="103383"/>
                </a:lnTo>
                <a:lnTo>
                  <a:pt x="131066" y="105897"/>
                </a:lnTo>
                <a:lnTo>
                  <a:pt x="138038" y="105126"/>
                </a:lnTo>
                <a:lnTo>
                  <a:pt x="140552" y="101989"/>
                </a:lnTo>
                <a:lnTo>
                  <a:pt x="129286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9300" y="2035885"/>
            <a:ext cx="889000" cy="8900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58026" y="1649957"/>
            <a:ext cx="1113155" cy="6737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spcBef>
                <a:spcPts val="355"/>
              </a:spcBef>
              <a:tabLst>
                <a:tab pos="751840" algn="l"/>
              </a:tabLst>
            </a:pPr>
            <a:r>
              <a:rPr spc="-25" dirty="0">
                <a:latin typeface="Calibri"/>
                <a:cs typeface="Calibri"/>
              </a:rPr>
              <a:t>Bob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25" dirty="0">
                <a:latin typeface="Calibri"/>
                <a:cs typeface="Calibri"/>
              </a:rPr>
              <a:t>Tim</a:t>
            </a:r>
            <a:endParaRPr>
              <a:latin typeface="Calibri"/>
              <a:cs typeface="Calibri"/>
            </a:endParaRPr>
          </a:p>
          <a:p>
            <a:pPr marL="594360">
              <a:spcBef>
                <a:spcPts val="28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43834" y="1685880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Jake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75819" y="989106"/>
            <a:ext cx="629285" cy="748665"/>
            <a:chOff x="6251818" y="989105"/>
            <a:chExt cx="629285" cy="7486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1818" y="989105"/>
              <a:ext cx="502232" cy="6085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5233" y="1027205"/>
              <a:ext cx="489676" cy="6085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8818" y="1128805"/>
              <a:ext cx="502232" cy="60854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483600" y="979405"/>
            <a:ext cx="654050" cy="758190"/>
            <a:chOff x="6959600" y="979405"/>
            <a:chExt cx="654050" cy="75819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9600" y="979405"/>
              <a:ext cx="501128" cy="61820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5800" y="1017505"/>
              <a:ext cx="513656" cy="6182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2000" y="1119105"/>
              <a:ext cx="501128" cy="61820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197210" y="989106"/>
            <a:ext cx="642620" cy="748665"/>
            <a:chOff x="7673210" y="989105"/>
            <a:chExt cx="642620" cy="74866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3210" y="989105"/>
              <a:ext cx="489676" cy="6085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9410" y="1039905"/>
              <a:ext cx="489676" cy="6085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5610" y="1128805"/>
              <a:ext cx="489676" cy="60854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63068" y="5469663"/>
            <a:ext cx="527812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1078865" algn="l"/>
                <a:tab pos="1307465" algn="l"/>
              </a:tabLst>
            </a:pPr>
            <a:r>
              <a:rPr sz="2400" dirty="0">
                <a:latin typeface="Calibri"/>
                <a:cs typeface="Calibri"/>
              </a:rPr>
              <a:t>(3)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	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publish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use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83600" y="2882900"/>
            <a:ext cx="660400" cy="774700"/>
            <a:chOff x="6959600" y="2882900"/>
            <a:chExt cx="660400" cy="7747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2000" y="2882900"/>
              <a:ext cx="355600" cy="774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30846" y="2933700"/>
              <a:ext cx="118110" cy="534035"/>
            </a:xfrm>
            <a:custGeom>
              <a:avLst/>
              <a:gdLst/>
              <a:ahLst/>
              <a:cxnLst/>
              <a:rect l="l" t="t" r="r" b="b"/>
              <a:pathLst>
                <a:path w="118109" h="534035">
                  <a:moveTo>
                    <a:pt x="71654" y="0"/>
                  </a:moveTo>
                  <a:lnTo>
                    <a:pt x="46254" y="0"/>
                  </a:lnTo>
                  <a:lnTo>
                    <a:pt x="46253" y="461277"/>
                  </a:lnTo>
                  <a:lnTo>
                    <a:pt x="21939" y="419596"/>
                  </a:lnTo>
                  <a:lnTo>
                    <a:pt x="14163" y="417549"/>
                  </a:lnTo>
                  <a:lnTo>
                    <a:pt x="2045" y="424618"/>
                  </a:lnTo>
                  <a:lnTo>
                    <a:pt x="0" y="432394"/>
                  </a:lnTo>
                  <a:lnTo>
                    <a:pt x="58953" y="533458"/>
                  </a:lnTo>
                  <a:lnTo>
                    <a:pt x="117908" y="432394"/>
                  </a:lnTo>
                  <a:lnTo>
                    <a:pt x="115862" y="424618"/>
                  </a:lnTo>
                  <a:lnTo>
                    <a:pt x="103745" y="417550"/>
                  </a:lnTo>
                  <a:lnTo>
                    <a:pt x="95967" y="419596"/>
                  </a:lnTo>
                  <a:lnTo>
                    <a:pt x="71653" y="461277"/>
                  </a:lnTo>
                  <a:lnTo>
                    <a:pt x="71654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4400" y="2882900"/>
              <a:ext cx="355600" cy="7747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83246" y="2933700"/>
              <a:ext cx="118110" cy="534035"/>
            </a:xfrm>
            <a:custGeom>
              <a:avLst/>
              <a:gdLst/>
              <a:ahLst/>
              <a:cxnLst/>
              <a:rect l="l" t="t" r="r" b="b"/>
              <a:pathLst>
                <a:path w="118109" h="534035">
                  <a:moveTo>
                    <a:pt x="71654" y="0"/>
                  </a:moveTo>
                  <a:lnTo>
                    <a:pt x="46254" y="0"/>
                  </a:lnTo>
                  <a:lnTo>
                    <a:pt x="46253" y="461277"/>
                  </a:lnTo>
                  <a:lnTo>
                    <a:pt x="21939" y="419596"/>
                  </a:lnTo>
                  <a:lnTo>
                    <a:pt x="14163" y="417549"/>
                  </a:lnTo>
                  <a:lnTo>
                    <a:pt x="2045" y="424618"/>
                  </a:lnTo>
                  <a:lnTo>
                    <a:pt x="0" y="432394"/>
                  </a:lnTo>
                  <a:lnTo>
                    <a:pt x="58953" y="533458"/>
                  </a:lnTo>
                  <a:lnTo>
                    <a:pt x="117908" y="432394"/>
                  </a:lnTo>
                  <a:lnTo>
                    <a:pt x="115862" y="424618"/>
                  </a:lnTo>
                  <a:lnTo>
                    <a:pt x="103745" y="417550"/>
                  </a:lnTo>
                  <a:lnTo>
                    <a:pt x="95967" y="419596"/>
                  </a:lnTo>
                  <a:lnTo>
                    <a:pt x="71653" y="461277"/>
                  </a:lnTo>
                  <a:lnTo>
                    <a:pt x="71654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9600" y="2882900"/>
              <a:ext cx="355600" cy="7747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78446" y="2933700"/>
              <a:ext cx="118110" cy="534035"/>
            </a:xfrm>
            <a:custGeom>
              <a:avLst/>
              <a:gdLst/>
              <a:ahLst/>
              <a:cxnLst/>
              <a:rect l="l" t="t" r="r" b="b"/>
              <a:pathLst>
                <a:path w="118109" h="534035">
                  <a:moveTo>
                    <a:pt x="71654" y="0"/>
                  </a:moveTo>
                  <a:lnTo>
                    <a:pt x="46254" y="0"/>
                  </a:lnTo>
                  <a:lnTo>
                    <a:pt x="46253" y="461277"/>
                  </a:lnTo>
                  <a:lnTo>
                    <a:pt x="21939" y="419596"/>
                  </a:lnTo>
                  <a:lnTo>
                    <a:pt x="14163" y="417549"/>
                  </a:lnTo>
                  <a:lnTo>
                    <a:pt x="2045" y="424618"/>
                  </a:lnTo>
                  <a:lnTo>
                    <a:pt x="0" y="432394"/>
                  </a:lnTo>
                  <a:lnTo>
                    <a:pt x="58953" y="533458"/>
                  </a:lnTo>
                  <a:lnTo>
                    <a:pt x="117908" y="432394"/>
                  </a:lnTo>
                  <a:lnTo>
                    <a:pt x="115862" y="424618"/>
                  </a:lnTo>
                  <a:lnTo>
                    <a:pt x="103745" y="417550"/>
                  </a:lnTo>
                  <a:lnTo>
                    <a:pt x="95967" y="419596"/>
                  </a:lnTo>
                  <a:lnTo>
                    <a:pt x="71653" y="461277"/>
                  </a:lnTo>
                  <a:lnTo>
                    <a:pt x="71654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167601" y="2983677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libri"/>
                <a:cs typeface="Calibri"/>
              </a:rPr>
              <a:t>Training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483600" y="4559300"/>
            <a:ext cx="660400" cy="965200"/>
            <a:chOff x="6959600" y="4559300"/>
            <a:chExt cx="660400" cy="96520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4400" y="4660900"/>
              <a:ext cx="355600" cy="8636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383246" y="4711700"/>
              <a:ext cx="118110" cy="614680"/>
            </a:xfrm>
            <a:custGeom>
              <a:avLst/>
              <a:gdLst/>
              <a:ahLst/>
              <a:cxnLst/>
              <a:rect l="l" t="t" r="r" b="b"/>
              <a:pathLst>
                <a:path w="118109" h="614679">
                  <a:moveTo>
                    <a:pt x="71654" y="0"/>
                  </a:moveTo>
                  <a:lnTo>
                    <a:pt x="46254" y="0"/>
                  </a:lnTo>
                  <a:lnTo>
                    <a:pt x="46253" y="541942"/>
                  </a:lnTo>
                  <a:lnTo>
                    <a:pt x="21939" y="500260"/>
                  </a:lnTo>
                  <a:lnTo>
                    <a:pt x="14163" y="498214"/>
                  </a:lnTo>
                  <a:lnTo>
                    <a:pt x="2045" y="505283"/>
                  </a:lnTo>
                  <a:lnTo>
                    <a:pt x="0" y="513059"/>
                  </a:lnTo>
                  <a:lnTo>
                    <a:pt x="58953" y="614123"/>
                  </a:lnTo>
                  <a:lnTo>
                    <a:pt x="117908" y="513059"/>
                  </a:lnTo>
                  <a:lnTo>
                    <a:pt x="115862" y="505283"/>
                  </a:lnTo>
                  <a:lnTo>
                    <a:pt x="103745" y="498214"/>
                  </a:lnTo>
                  <a:lnTo>
                    <a:pt x="95967" y="500260"/>
                  </a:lnTo>
                  <a:lnTo>
                    <a:pt x="71653" y="541942"/>
                  </a:lnTo>
                  <a:lnTo>
                    <a:pt x="71654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9600" y="4559300"/>
              <a:ext cx="355600" cy="863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078446" y="4711641"/>
              <a:ext cx="118110" cy="614680"/>
            </a:xfrm>
            <a:custGeom>
              <a:avLst/>
              <a:gdLst/>
              <a:ahLst/>
              <a:cxnLst/>
              <a:rect l="l" t="t" r="r" b="b"/>
              <a:pathLst>
                <a:path w="118109" h="614679">
                  <a:moveTo>
                    <a:pt x="58953" y="0"/>
                  </a:moveTo>
                  <a:lnTo>
                    <a:pt x="0" y="101064"/>
                  </a:lnTo>
                  <a:lnTo>
                    <a:pt x="2045" y="108840"/>
                  </a:lnTo>
                  <a:lnTo>
                    <a:pt x="14163" y="115909"/>
                  </a:lnTo>
                  <a:lnTo>
                    <a:pt x="21939" y="113861"/>
                  </a:lnTo>
                  <a:lnTo>
                    <a:pt x="46253" y="72180"/>
                  </a:lnTo>
                  <a:lnTo>
                    <a:pt x="46254" y="614123"/>
                  </a:lnTo>
                  <a:lnTo>
                    <a:pt x="71654" y="614123"/>
                  </a:lnTo>
                  <a:lnTo>
                    <a:pt x="71653" y="72180"/>
                  </a:lnTo>
                  <a:lnTo>
                    <a:pt x="95967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58953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27068" y="4813213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y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=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026400" y="3543300"/>
            <a:ext cx="1587500" cy="1054100"/>
            <a:chOff x="6502400" y="3543300"/>
            <a:chExt cx="1587500" cy="1054100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2400" y="3543300"/>
              <a:ext cx="1587500" cy="10541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0200" y="3556000"/>
              <a:ext cx="1231900" cy="6604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2249" y="3587750"/>
              <a:ext cx="1447800" cy="9144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572250" y="358775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152402"/>
                  </a:moveTo>
                  <a:lnTo>
                    <a:pt x="7769" y="104231"/>
                  </a:lnTo>
                  <a:lnTo>
                    <a:pt x="29404" y="62395"/>
                  </a:lnTo>
                  <a:lnTo>
                    <a:pt x="62395" y="29404"/>
                  </a:lnTo>
                  <a:lnTo>
                    <a:pt x="104231" y="7769"/>
                  </a:lnTo>
                  <a:lnTo>
                    <a:pt x="152402" y="0"/>
                  </a:lnTo>
                  <a:lnTo>
                    <a:pt x="1295398" y="0"/>
                  </a:lnTo>
                  <a:lnTo>
                    <a:pt x="1343568" y="7769"/>
                  </a:lnTo>
                  <a:lnTo>
                    <a:pt x="1385404" y="29404"/>
                  </a:lnTo>
                  <a:lnTo>
                    <a:pt x="1418395" y="62395"/>
                  </a:lnTo>
                  <a:lnTo>
                    <a:pt x="1440030" y="104231"/>
                  </a:lnTo>
                  <a:lnTo>
                    <a:pt x="1447800" y="152402"/>
                  </a:lnTo>
                  <a:lnTo>
                    <a:pt x="1447800" y="761997"/>
                  </a:lnTo>
                  <a:lnTo>
                    <a:pt x="1440030" y="810168"/>
                  </a:lnTo>
                  <a:lnTo>
                    <a:pt x="1418395" y="852004"/>
                  </a:lnTo>
                  <a:lnTo>
                    <a:pt x="1385404" y="884995"/>
                  </a:lnTo>
                  <a:lnTo>
                    <a:pt x="1343568" y="906630"/>
                  </a:lnTo>
                  <a:lnTo>
                    <a:pt x="1295398" y="914400"/>
                  </a:lnTo>
                  <a:lnTo>
                    <a:pt x="152402" y="914400"/>
                  </a:lnTo>
                  <a:lnTo>
                    <a:pt x="104231" y="906630"/>
                  </a:lnTo>
                  <a:lnTo>
                    <a:pt x="62395" y="884995"/>
                  </a:lnTo>
                  <a:lnTo>
                    <a:pt x="29404" y="852004"/>
                  </a:lnTo>
                  <a:lnTo>
                    <a:pt x="7769" y="810168"/>
                  </a:lnTo>
                  <a:lnTo>
                    <a:pt x="0" y="761997"/>
                  </a:lnTo>
                  <a:lnTo>
                    <a:pt x="0" y="152402"/>
                  </a:lnTo>
                  <a:close/>
                </a:path>
              </a:pathLst>
            </a:custGeom>
            <a:ln w="127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405470" y="3644764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59800" y="3949700"/>
            <a:ext cx="469900" cy="48260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7832287" y="486078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x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=</a:t>
            </a:r>
            <a:endParaRPr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001000" y="4787900"/>
            <a:ext cx="1625600" cy="1498600"/>
            <a:chOff x="6477000" y="4787900"/>
            <a:chExt cx="1625600" cy="1498600"/>
          </a:xfrm>
        </p:grpSpPr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6700" y="4787900"/>
              <a:ext cx="406400" cy="4953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02400" y="5473700"/>
              <a:ext cx="1587500" cy="8128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7000" y="5575300"/>
              <a:ext cx="1625600" cy="6604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2249" y="5518149"/>
              <a:ext cx="1447800" cy="6731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572250" y="5518150"/>
              <a:ext cx="1447800" cy="673100"/>
            </a:xfrm>
            <a:custGeom>
              <a:avLst/>
              <a:gdLst/>
              <a:ahLst/>
              <a:cxnLst/>
              <a:rect l="l" t="t" r="r" b="b"/>
              <a:pathLst>
                <a:path w="1447800" h="673100">
                  <a:moveTo>
                    <a:pt x="0" y="112185"/>
                  </a:moveTo>
                  <a:lnTo>
                    <a:pt x="8816" y="68517"/>
                  </a:lnTo>
                  <a:lnTo>
                    <a:pt x="32858" y="32858"/>
                  </a:lnTo>
                  <a:lnTo>
                    <a:pt x="68517" y="8816"/>
                  </a:lnTo>
                  <a:lnTo>
                    <a:pt x="112185" y="0"/>
                  </a:lnTo>
                  <a:lnTo>
                    <a:pt x="1335615" y="0"/>
                  </a:lnTo>
                  <a:lnTo>
                    <a:pt x="1379282" y="8816"/>
                  </a:lnTo>
                  <a:lnTo>
                    <a:pt x="1414941" y="32858"/>
                  </a:lnTo>
                  <a:lnTo>
                    <a:pt x="1438983" y="68517"/>
                  </a:lnTo>
                  <a:lnTo>
                    <a:pt x="1447800" y="112185"/>
                  </a:lnTo>
                  <a:lnTo>
                    <a:pt x="1447800" y="560914"/>
                  </a:lnTo>
                  <a:lnTo>
                    <a:pt x="1438983" y="604582"/>
                  </a:lnTo>
                  <a:lnTo>
                    <a:pt x="1414941" y="640241"/>
                  </a:lnTo>
                  <a:lnTo>
                    <a:pt x="1379282" y="664283"/>
                  </a:lnTo>
                  <a:lnTo>
                    <a:pt x="1335615" y="673100"/>
                  </a:lnTo>
                  <a:lnTo>
                    <a:pt x="112185" y="673100"/>
                  </a:lnTo>
                  <a:lnTo>
                    <a:pt x="68517" y="664283"/>
                  </a:lnTo>
                  <a:lnTo>
                    <a:pt x="32858" y="640241"/>
                  </a:lnTo>
                  <a:lnTo>
                    <a:pt x="8816" y="604582"/>
                  </a:lnTo>
                  <a:lnTo>
                    <a:pt x="0" y="560914"/>
                  </a:lnTo>
                  <a:lnTo>
                    <a:pt x="0" y="112185"/>
                  </a:lnTo>
                  <a:close/>
                </a:path>
              </a:pathLst>
            </a:custGeom>
            <a:ln w="1270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347200" y="4610100"/>
            <a:ext cx="863600" cy="230832"/>
          </a:xfrm>
          <a:prstGeom prst="rect">
            <a:avLst/>
          </a:prstGeom>
          <a:solidFill>
            <a:srgbClr val="1A8E5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600" b="1" spc="-25" dirty="0">
                <a:latin typeface="Calibri"/>
                <a:cs typeface="Calibri"/>
              </a:rPr>
              <a:t>Bob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47200" y="4864100"/>
            <a:ext cx="393700" cy="230832"/>
          </a:xfrm>
          <a:prstGeom prst="rect">
            <a:avLst/>
          </a:prstGeom>
          <a:solidFill>
            <a:srgbClr val="FAC09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600" spc="-25" dirty="0">
                <a:latin typeface="Calibri"/>
                <a:cs typeface="Calibri"/>
              </a:rPr>
              <a:t>Ti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46801" y="5100315"/>
            <a:ext cx="16256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sz="1600" spc="-50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47200" y="5118100"/>
            <a:ext cx="508000" cy="230832"/>
          </a:xfrm>
          <a:prstGeom prst="rect">
            <a:avLst/>
          </a:prstGeom>
          <a:solidFill>
            <a:srgbClr val="FAC09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600" spc="-20" dirty="0">
                <a:latin typeface="Calibri"/>
                <a:cs typeface="Calibri"/>
              </a:rPr>
              <a:t>Jake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3069" y="3309184"/>
            <a:ext cx="398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527300" algn="l"/>
                <a:tab pos="2755900" algn="l"/>
              </a:tabLst>
            </a:pPr>
            <a:r>
              <a:rPr sz="2400" dirty="0">
                <a:latin typeface="Calibri"/>
                <a:cs typeface="Calibri"/>
              </a:rPr>
              <a:t>(2)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Train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	from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99533" y="3732635"/>
            <a:ext cx="140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01700" algn="l"/>
                <a:tab pos="1231900" algn="l"/>
              </a:tabLst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0" dirty="0">
                <a:latin typeface="Calibri"/>
                <a:cs typeface="Calibri"/>
              </a:rPr>
              <a:t> 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78378" y="4123282"/>
            <a:ext cx="1257300" cy="330219"/>
          </a:xfrm>
          <a:prstGeom prst="rect">
            <a:avLst/>
          </a:prstGeom>
          <a:ln w="12700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6360">
              <a:spcBef>
                <a:spcPts val="175"/>
              </a:spcBef>
            </a:pPr>
            <a:r>
              <a:rPr sz="2000" spc="-10" dirty="0"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57651" y="4085627"/>
            <a:ext cx="530860" cy="247015"/>
          </a:xfrm>
          <a:custGeom>
            <a:avLst/>
            <a:gdLst/>
            <a:ahLst/>
            <a:cxnLst/>
            <a:rect l="l" t="t" r="r" b="b"/>
            <a:pathLst>
              <a:path w="530860" h="247014">
                <a:moveTo>
                  <a:pt x="101876" y="0"/>
                </a:moveTo>
                <a:lnTo>
                  <a:pt x="0" y="12242"/>
                </a:lnTo>
                <a:lnTo>
                  <a:pt x="60802" y="94896"/>
                </a:lnTo>
                <a:lnTo>
                  <a:pt x="64777" y="95502"/>
                </a:lnTo>
                <a:lnTo>
                  <a:pt x="70427" y="91346"/>
                </a:lnTo>
                <a:lnTo>
                  <a:pt x="71032" y="87370"/>
                </a:lnTo>
                <a:lnTo>
                  <a:pt x="30598" y="32405"/>
                </a:lnTo>
                <a:lnTo>
                  <a:pt x="525663" y="246682"/>
                </a:lnTo>
                <a:lnTo>
                  <a:pt x="530707" y="235026"/>
                </a:lnTo>
                <a:lnTo>
                  <a:pt x="35642" y="20750"/>
                </a:lnTo>
                <a:lnTo>
                  <a:pt x="103391" y="12609"/>
                </a:lnTo>
                <a:lnTo>
                  <a:pt x="105874" y="9447"/>
                </a:lnTo>
                <a:lnTo>
                  <a:pt x="105037" y="2484"/>
                </a:lnTo>
                <a:lnTo>
                  <a:pt x="101876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43278" y="4593182"/>
            <a:ext cx="1358900" cy="340477"/>
          </a:xfrm>
          <a:prstGeom prst="rect">
            <a:avLst/>
          </a:prstGeom>
          <a:ln w="12700">
            <a:solidFill>
              <a:srgbClr val="4F81B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8900">
              <a:spcBef>
                <a:spcPts val="254"/>
              </a:spcBef>
            </a:pPr>
            <a:r>
              <a:rPr sz="2000" spc="-10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58269" y="4250255"/>
            <a:ext cx="175260" cy="334645"/>
          </a:xfrm>
          <a:custGeom>
            <a:avLst/>
            <a:gdLst/>
            <a:ahLst/>
            <a:cxnLst/>
            <a:rect l="l" t="t" r="r" b="b"/>
            <a:pathLst>
              <a:path w="175260" h="334645">
                <a:moveTo>
                  <a:pt x="168793" y="22659"/>
                </a:moveTo>
                <a:lnTo>
                  <a:pt x="156057" y="22659"/>
                </a:lnTo>
                <a:lnTo>
                  <a:pt x="162024" y="102323"/>
                </a:lnTo>
                <a:lnTo>
                  <a:pt x="162095" y="103271"/>
                </a:lnTo>
                <a:lnTo>
                  <a:pt x="165143" y="105895"/>
                </a:lnTo>
                <a:lnTo>
                  <a:pt x="172137" y="105370"/>
                </a:lnTo>
                <a:lnTo>
                  <a:pt x="174760" y="102323"/>
                </a:lnTo>
                <a:lnTo>
                  <a:pt x="168793" y="22659"/>
                </a:lnTo>
                <a:close/>
              </a:path>
              <a:path w="175260" h="334645">
                <a:moveTo>
                  <a:pt x="139048" y="43075"/>
                </a:moveTo>
                <a:lnTo>
                  <a:pt x="116800" y="88745"/>
                </a:lnTo>
                <a:lnTo>
                  <a:pt x="128217" y="94307"/>
                </a:lnTo>
                <a:lnTo>
                  <a:pt x="150465" y="48638"/>
                </a:lnTo>
                <a:lnTo>
                  <a:pt x="139048" y="43075"/>
                </a:lnTo>
                <a:close/>
              </a:path>
              <a:path w="175260" h="334645">
                <a:moveTo>
                  <a:pt x="167096" y="0"/>
                </a:moveTo>
                <a:lnTo>
                  <a:pt x="81800" y="57038"/>
                </a:lnTo>
                <a:lnTo>
                  <a:pt x="81017" y="60981"/>
                </a:lnTo>
                <a:lnTo>
                  <a:pt x="84916" y="66812"/>
                </a:lnTo>
                <a:lnTo>
                  <a:pt x="88859" y="67594"/>
                </a:lnTo>
                <a:lnTo>
                  <a:pt x="156057" y="22659"/>
                </a:lnTo>
                <a:lnTo>
                  <a:pt x="168793" y="22659"/>
                </a:lnTo>
                <a:lnTo>
                  <a:pt x="167096" y="0"/>
                </a:lnTo>
                <a:close/>
              </a:path>
              <a:path w="175260" h="334645">
                <a:moveTo>
                  <a:pt x="100115" y="122996"/>
                </a:moveTo>
                <a:lnTo>
                  <a:pt x="77867" y="168666"/>
                </a:lnTo>
                <a:lnTo>
                  <a:pt x="89284" y="174228"/>
                </a:lnTo>
                <a:lnTo>
                  <a:pt x="111532" y="128559"/>
                </a:lnTo>
                <a:lnTo>
                  <a:pt x="100115" y="122996"/>
                </a:lnTo>
                <a:close/>
              </a:path>
              <a:path w="175260" h="334645">
                <a:moveTo>
                  <a:pt x="61180" y="202918"/>
                </a:moveTo>
                <a:lnTo>
                  <a:pt x="38933" y="248587"/>
                </a:lnTo>
                <a:lnTo>
                  <a:pt x="50350" y="254149"/>
                </a:lnTo>
                <a:lnTo>
                  <a:pt x="72598" y="208480"/>
                </a:lnTo>
                <a:lnTo>
                  <a:pt x="61180" y="202918"/>
                </a:lnTo>
                <a:close/>
              </a:path>
              <a:path w="175260" h="334645">
                <a:moveTo>
                  <a:pt x="22247" y="282839"/>
                </a:moveTo>
                <a:lnTo>
                  <a:pt x="0" y="328508"/>
                </a:lnTo>
                <a:lnTo>
                  <a:pt x="11417" y="334070"/>
                </a:lnTo>
                <a:lnTo>
                  <a:pt x="33665" y="288401"/>
                </a:lnTo>
                <a:lnTo>
                  <a:pt x="22247" y="2828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203032" y="5674879"/>
            <a:ext cx="1226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xfrm>
            <a:off x="650867" y="6500313"/>
            <a:ext cx="332359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Stealing</a:t>
            </a:r>
            <a:r>
              <a:rPr lang="en-US" spc="-65"/>
              <a:t> </a:t>
            </a:r>
            <a:r>
              <a:rPr lang="en-US" spc="-20"/>
              <a:t>Machine</a:t>
            </a:r>
            <a:r>
              <a:rPr lang="en-US" spc="-70"/>
              <a:t> </a:t>
            </a:r>
            <a:r>
              <a:rPr lang="en-US"/>
              <a:t>Learning</a:t>
            </a:r>
            <a:r>
              <a:rPr lang="en-US" spc="45"/>
              <a:t> </a:t>
            </a:r>
            <a:r>
              <a:rPr lang="en-US"/>
              <a:t>Models</a:t>
            </a:r>
            <a:r>
              <a:rPr lang="en-US" spc="40"/>
              <a:t> </a:t>
            </a:r>
            <a:r>
              <a:rPr lang="en-US"/>
              <a:t>via</a:t>
            </a:r>
            <a:r>
              <a:rPr lang="en-US" spc="35"/>
              <a:t> </a:t>
            </a:r>
            <a:r>
              <a:rPr lang="en-US" spc="-10"/>
              <a:t>Prediction</a:t>
            </a:r>
            <a:r>
              <a:rPr lang="en-US" spc="-15"/>
              <a:t> </a:t>
            </a:r>
            <a:r>
              <a:rPr lang="en-US" spc="-20"/>
              <a:t>APIs</a:t>
            </a:r>
            <a:endParaRPr spc="-20" dirty="0"/>
          </a:p>
        </p:txBody>
      </p:sp>
      <p:sp>
        <p:nvSpPr>
          <p:cNvPr id="65" name="object 65"/>
          <p:cNvSpPr txBox="1"/>
          <p:nvPr/>
        </p:nvSpPr>
        <p:spPr>
          <a:xfrm>
            <a:off x="5918003" y="6500313"/>
            <a:ext cx="116967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Usenix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Security’16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xfrm>
            <a:off x="4246043" y="6314031"/>
            <a:ext cx="11061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60"/>
              </a:spcBef>
            </a:pPr>
            <a:r>
              <a:rPr lang="en-US" spc="-10"/>
              <a:t>August</a:t>
            </a:r>
            <a:r>
              <a:rPr lang="en-US" spc="-75"/>
              <a:t> </a:t>
            </a:r>
            <a:r>
              <a:rPr lang="en-US"/>
              <a:t>11</a:t>
            </a:r>
            <a:r>
              <a:rPr lang="en-US" baseline="27777"/>
              <a:t>th</a:t>
            </a:r>
            <a:r>
              <a:rPr lang="en-US"/>
              <a:t>,</a:t>
            </a:r>
            <a:r>
              <a:rPr lang="en-US" spc="30"/>
              <a:t> </a:t>
            </a:r>
            <a:r>
              <a:rPr lang="en-US" spc="-20"/>
              <a:t>2016</a:t>
            </a:r>
            <a:endParaRPr sz="120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xfrm>
            <a:off x="8431417" y="6500313"/>
            <a:ext cx="21590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3</a:t>
            </a:fld>
            <a:endParaRPr spc="-25" dirty="0"/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9AB83F91-D02D-F98D-666D-C6EAB3EE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16" y="70916"/>
            <a:ext cx="10515600" cy="1325563"/>
          </a:xfrm>
        </p:spPr>
        <p:txBody>
          <a:bodyPr/>
          <a:lstStyle/>
          <a:p>
            <a:r>
              <a:rPr lang="en-US" dirty="0"/>
              <a:t>Machine</a:t>
            </a:r>
            <a:r>
              <a:rPr lang="en-US" spc="-60" dirty="0"/>
              <a:t> </a:t>
            </a:r>
            <a:r>
              <a:rPr lang="en-US" dirty="0"/>
              <a:t>Learning</a:t>
            </a:r>
            <a:r>
              <a:rPr lang="en-US" spc="-65" dirty="0"/>
              <a:t> </a:t>
            </a:r>
            <a:r>
              <a:rPr lang="en-US" dirty="0"/>
              <a:t>(ML)</a:t>
            </a:r>
            <a:r>
              <a:rPr lang="en-US" spc="-35" dirty="0"/>
              <a:t> </a:t>
            </a:r>
            <a:r>
              <a:rPr lang="en-US" spc="-10" dirty="0"/>
              <a:t>Systems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F9776-1EE8-0719-08DB-F334B296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EC800E-B6D8-B817-19E1-5C1BF5ECF156}"/>
              </a:ext>
            </a:extLst>
          </p:cNvPr>
          <p:cNvSpPr txBox="1"/>
          <p:nvPr/>
        </p:nvSpPr>
        <p:spPr>
          <a:xfrm>
            <a:off x="4491265" y="403668"/>
            <a:ext cx="3082895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33" b="1" dirty="0">
                <a:ln/>
                <a:solidFill>
                  <a:schemeClr val="bg1"/>
                </a:solidFill>
                <a:latin typeface="Tomorrow" panose="020B0604020202020204" charset="0"/>
                <a:ea typeface="Segoe UI Emoji"/>
                <a:cs typeface="Arial"/>
                <a:sym typeface="Segoe UI Emoji"/>
                <a:rtl val="0"/>
              </a:rPr>
              <a:t>Evasion Attacks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C22690-60EA-543A-4B21-0115FD878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36" y="1803400"/>
            <a:ext cx="5421455" cy="3635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6BB922-21D8-D2AB-51BD-0DEBFB38DA06}"/>
              </a:ext>
            </a:extLst>
          </p:cNvPr>
          <p:cNvCxnSpPr>
            <a:cxnSpLocks/>
          </p:cNvCxnSpPr>
          <p:nvPr/>
        </p:nvCxnSpPr>
        <p:spPr>
          <a:xfrm flipH="1">
            <a:off x="7823200" y="4165556"/>
            <a:ext cx="1117600" cy="1041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Google Shape;90;p15">
            <a:extLst>
              <a:ext uri="{FF2B5EF4-FFF2-40B4-BE49-F238E27FC236}">
                <a16:creationId xmlns:a16="http://schemas.microsoft.com/office/drawing/2014/main" id="{70F46EA6-F77D-9934-98BB-D96BA6EC19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20898" b="32619"/>
          <a:stretch/>
        </p:blipFill>
        <p:spPr>
          <a:xfrm>
            <a:off x="8873497" y="4094494"/>
            <a:ext cx="2211400" cy="2517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4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859" y="551758"/>
            <a:ext cx="8229600" cy="50481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91440">
              <a:lnSpc>
                <a:spcPts val="3670"/>
              </a:lnSpc>
            </a:pPr>
            <a:r>
              <a:rPr dirty="0"/>
              <a:t>Model</a:t>
            </a:r>
            <a:r>
              <a:rPr spc="-10" dirty="0"/>
              <a:t> Extraction</a:t>
            </a:r>
            <a:r>
              <a:rPr spc="-140" dirty="0"/>
              <a:t> </a:t>
            </a:r>
            <a:r>
              <a:rPr spc="-10" dirty="0"/>
              <a:t>Attacks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087884" y="2434061"/>
            <a:ext cx="7846059" cy="1727200"/>
            <a:chOff x="637625" y="1765300"/>
            <a:chExt cx="7846059" cy="1727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2463800"/>
              <a:ext cx="1168400" cy="1028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900" y="1765300"/>
              <a:ext cx="2311400" cy="1612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93815" y="1874414"/>
              <a:ext cx="2084705" cy="1398270"/>
            </a:xfrm>
            <a:custGeom>
              <a:avLst/>
              <a:gdLst/>
              <a:ahLst/>
              <a:cxnLst/>
              <a:rect l="l" t="t" r="r" b="b"/>
              <a:pathLst>
                <a:path w="2084704" h="1398270">
                  <a:moveTo>
                    <a:pt x="1018336" y="0"/>
                  </a:moveTo>
                  <a:lnTo>
                    <a:pt x="972199" y="2967"/>
                  </a:lnTo>
                  <a:lnTo>
                    <a:pt x="927466" y="11792"/>
                  </a:lnTo>
                  <a:lnTo>
                    <a:pt x="884766" y="26166"/>
                  </a:lnTo>
                  <a:lnTo>
                    <a:pt x="844727" y="45782"/>
                  </a:lnTo>
                  <a:lnTo>
                    <a:pt x="807976" y="70331"/>
                  </a:lnTo>
                  <a:lnTo>
                    <a:pt x="775141" y="99508"/>
                  </a:lnTo>
                  <a:lnTo>
                    <a:pt x="746851" y="133002"/>
                  </a:lnTo>
                  <a:lnTo>
                    <a:pt x="723732" y="170509"/>
                  </a:lnTo>
                  <a:lnTo>
                    <a:pt x="706414" y="211718"/>
                  </a:lnTo>
                  <a:lnTo>
                    <a:pt x="672505" y="195254"/>
                  </a:lnTo>
                  <a:lnTo>
                    <a:pt x="636610" y="183241"/>
                  </a:lnTo>
                  <a:lnTo>
                    <a:pt x="599251" y="175819"/>
                  </a:lnTo>
                  <a:lnTo>
                    <a:pt x="560951" y="173126"/>
                  </a:lnTo>
                  <a:lnTo>
                    <a:pt x="510781" y="176857"/>
                  </a:lnTo>
                  <a:lnTo>
                    <a:pt x="463492" y="188329"/>
                  </a:lnTo>
                  <a:lnTo>
                    <a:pt x="419877" y="206828"/>
                  </a:lnTo>
                  <a:lnTo>
                    <a:pt x="380730" y="231641"/>
                  </a:lnTo>
                  <a:lnTo>
                    <a:pt x="346846" y="262056"/>
                  </a:lnTo>
                  <a:lnTo>
                    <a:pt x="319017" y="297360"/>
                  </a:lnTo>
                  <a:lnTo>
                    <a:pt x="298039" y="336841"/>
                  </a:lnTo>
                  <a:lnTo>
                    <a:pt x="284705" y="379785"/>
                  </a:lnTo>
                  <a:lnTo>
                    <a:pt x="279810" y="425480"/>
                  </a:lnTo>
                  <a:lnTo>
                    <a:pt x="238756" y="433321"/>
                  </a:lnTo>
                  <a:lnTo>
                    <a:pt x="199299" y="445839"/>
                  </a:lnTo>
                  <a:lnTo>
                    <a:pt x="161915" y="462851"/>
                  </a:lnTo>
                  <a:lnTo>
                    <a:pt x="127079" y="484174"/>
                  </a:lnTo>
                  <a:lnTo>
                    <a:pt x="90956" y="513576"/>
                  </a:lnTo>
                  <a:lnTo>
                    <a:pt x="60686" y="546639"/>
                  </a:lnTo>
                  <a:lnTo>
                    <a:pt x="36363" y="582716"/>
                  </a:lnTo>
                  <a:lnTo>
                    <a:pt x="18078" y="621161"/>
                  </a:lnTo>
                  <a:lnTo>
                    <a:pt x="5926" y="661327"/>
                  </a:lnTo>
                  <a:lnTo>
                    <a:pt x="0" y="702567"/>
                  </a:lnTo>
                  <a:lnTo>
                    <a:pt x="391" y="744235"/>
                  </a:lnTo>
                  <a:lnTo>
                    <a:pt x="7193" y="785684"/>
                  </a:lnTo>
                  <a:lnTo>
                    <a:pt x="20499" y="826267"/>
                  </a:lnTo>
                  <a:lnTo>
                    <a:pt x="40403" y="865337"/>
                  </a:lnTo>
                  <a:lnTo>
                    <a:pt x="66996" y="902248"/>
                  </a:lnTo>
                  <a:lnTo>
                    <a:pt x="63612" y="909828"/>
                  </a:lnTo>
                  <a:lnTo>
                    <a:pt x="60520" y="917509"/>
                  </a:lnTo>
                  <a:lnTo>
                    <a:pt x="57721" y="925284"/>
                  </a:lnTo>
                  <a:lnTo>
                    <a:pt x="55220" y="933146"/>
                  </a:lnTo>
                  <a:lnTo>
                    <a:pt x="46647" y="980136"/>
                  </a:lnTo>
                  <a:lnTo>
                    <a:pt x="48422" y="1026333"/>
                  </a:lnTo>
                  <a:lnTo>
                    <a:pt x="59821" y="1070578"/>
                  </a:lnTo>
                  <a:lnTo>
                    <a:pt x="80117" y="1111708"/>
                  </a:lnTo>
                  <a:lnTo>
                    <a:pt x="108585" y="1148563"/>
                  </a:lnTo>
                  <a:lnTo>
                    <a:pt x="144497" y="1179982"/>
                  </a:lnTo>
                  <a:lnTo>
                    <a:pt x="187130" y="1204804"/>
                  </a:lnTo>
                  <a:lnTo>
                    <a:pt x="235756" y="1221868"/>
                  </a:lnTo>
                  <a:lnTo>
                    <a:pt x="246342" y="1257433"/>
                  </a:lnTo>
                  <a:lnTo>
                    <a:pt x="286314" y="1320583"/>
                  </a:lnTo>
                  <a:lnTo>
                    <a:pt x="314803" y="1346748"/>
                  </a:lnTo>
                  <a:lnTo>
                    <a:pt x="353880" y="1371234"/>
                  </a:lnTo>
                  <a:lnTo>
                    <a:pt x="396234" y="1387640"/>
                  </a:lnTo>
                  <a:lnTo>
                    <a:pt x="440538" y="1396064"/>
                  </a:lnTo>
                  <a:lnTo>
                    <a:pt x="485464" y="1396607"/>
                  </a:lnTo>
                  <a:lnTo>
                    <a:pt x="529685" y="1389368"/>
                  </a:lnTo>
                  <a:lnTo>
                    <a:pt x="571875" y="1374447"/>
                  </a:lnTo>
                  <a:lnTo>
                    <a:pt x="610705" y="1351944"/>
                  </a:lnTo>
                  <a:lnTo>
                    <a:pt x="644849" y="1321959"/>
                  </a:lnTo>
                  <a:lnTo>
                    <a:pt x="660500" y="1338637"/>
                  </a:lnTo>
                  <a:lnTo>
                    <a:pt x="697383" y="1366503"/>
                  </a:lnTo>
                  <a:lnTo>
                    <a:pt x="763915" y="1392549"/>
                  </a:lnTo>
                  <a:lnTo>
                    <a:pt x="810620" y="1397669"/>
                  </a:lnTo>
                  <a:lnTo>
                    <a:pt x="856676" y="1393295"/>
                  </a:lnTo>
                  <a:lnTo>
                    <a:pt x="900387" y="1379943"/>
                  </a:lnTo>
                  <a:lnTo>
                    <a:pt x="940060" y="1358131"/>
                  </a:lnTo>
                  <a:lnTo>
                    <a:pt x="974000" y="1328377"/>
                  </a:lnTo>
                  <a:lnTo>
                    <a:pt x="1000513" y="1291198"/>
                  </a:lnTo>
                  <a:lnTo>
                    <a:pt x="1014232" y="1302677"/>
                  </a:lnTo>
                  <a:lnTo>
                    <a:pt x="1060265" y="1331259"/>
                  </a:lnTo>
                  <a:lnTo>
                    <a:pt x="1103025" y="1347731"/>
                  </a:lnTo>
                  <a:lnTo>
                    <a:pt x="1147044" y="1356741"/>
                  </a:lnTo>
                  <a:lnTo>
                    <a:pt x="1191341" y="1358564"/>
                  </a:lnTo>
                  <a:lnTo>
                    <a:pt x="1234933" y="1353475"/>
                  </a:lnTo>
                  <a:lnTo>
                    <a:pt x="1276839" y="1341748"/>
                  </a:lnTo>
                  <a:lnTo>
                    <a:pt x="1316075" y="1323658"/>
                  </a:lnTo>
                  <a:lnTo>
                    <a:pt x="1351662" y="1299480"/>
                  </a:lnTo>
                  <a:lnTo>
                    <a:pt x="1382616" y="1269490"/>
                  </a:lnTo>
                  <a:lnTo>
                    <a:pt x="1407956" y="1233961"/>
                  </a:lnTo>
                  <a:lnTo>
                    <a:pt x="1456898" y="1255351"/>
                  </a:lnTo>
                  <a:lnTo>
                    <a:pt x="1508691" y="1268959"/>
                  </a:lnTo>
                  <a:lnTo>
                    <a:pt x="1562234" y="1274582"/>
                  </a:lnTo>
                  <a:lnTo>
                    <a:pt x="1616425" y="1272019"/>
                  </a:lnTo>
                  <a:lnTo>
                    <a:pt x="1663622" y="1262907"/>
                  </a:lnTo>
                  <a:lnTo>
                    <a:pt x="1707741" y="1247982"/>
                  </a:lnTo>
                  <a:lnTo>
                    <a:pt x="1748351" y="1227763"/>
                  </a:lnTo>
                  <a:lnTo>
                    <a:pt x="1785021" y="1202766"/>
                  </a:lnTo>
                  <a:lnTo>
                    <a:pt x="1817318" y="1173509"/>
                  </a:lnTo>
                  <a:lnTo>
                    <a:pt x="1844813" y="1140510"/>
                  </a:lnTo>
                  <a:lnTo>
                    <a:pt x="1867074" y="1104286"/>
                  </a:lnTo>
                  <a:lnTo>
                    <a:pt x="1883670" y="1065354"/>
                  </a:lnTo>
                  <a:lnTo>
                    <a:pt x="1894169" y="1024232"/>
                  </a:lnTo>
                  <a:lnTo>
                    <a:pt x="1898141" y="981437"/>
                  </a:lnTo>
                  <a:lnTo>
                    <a:pt x="1895154" y="937488"/>
                  </a:lnTo>
                  <a:lnTo>
                    <a:pt x="1896908" y="933137"/>
                  </a:lnTo>
                  <a:lnTo>
                    <a:pt x="1945063" y="923219"/>
                  </a:lnTo>
                  <a:lnTo>
                    <a:pt x="1988798" y="903561"/>
                  </a:lnTo>
                  <a:lnTo>
                    <a:pt x="2026409" y="875170"/>
                  </a:lnTo>
                  <a:lnTo>
                    <a:pt x="2056190" y="839054"/>
                  </a:lnTo>
                  <a:lnTo>
                    <a:pt x="2075689" y="798450"/>
                  </a:lnTo>
                  <a:lnTo>
                    <a:pt x="2084372" y="756223"/>
                  </a:lnTo>
                  <a:lnTo>
                    <a:pt x="2082689" y="713951"/>
                  </a:lnTo>
                  <a:lnTo>
                    <a:pt x="2071089" y="673215"/>
                  </a:lnTo>
                  <a:lnTo>
                    <a:pt x="2050022" y="635593"/>
                  </a:lnTo>
                  <a:lnTo>
                    <a:pt x="2019937" y="602664"/>
                  </a:lnTo>
                  <a:lnTo>
                    <a:pt x="1981284" y="576007"/>
                  </a:lnTo>
                  <a:lnTo>
                    <a:pt x="2008780" y="542603"/>
                  </a:lnTo>
                  <a:lnTo>
                    <a:pt x="2027500" y="505021"/>
                  </a:lnTo>
                  <a:lnTo>
                    <a:pt x="2036939" y="464660"/>
                  </a:lnTo>
                  <a:lnTo>
                    <a:pt x="2036590" y="422919"/>
                  </a:lnTo>
                  <a:lnTo>
                    <a:pt x="2025458" y="379927"/>
                  </a:lnTo>
                  <a:lnTo>
                    <a:pt x="2004594" y="341599"/>
                  </a:lnTo>
                  <a:lnTo>
                    <a:pt x="1975399" y="308941"/>
                  </a:lnTo>
                  <a:lnTo>
                    <a:pt x="1939272" y="282960"/>
                  </a:lnTo>
                  <a:lnTo>
                    <a:pt x="1897615" y="264665"/>
                  </a:lnTo>
                  <a:lnTo>
                    <a:pt x="1851828" y="255061"/>
                  </a:lnTo>
                  <a:lnTo>
                    <a:pt x="1803310" y="255156"/>
                  </a:lnTo>
                  <a:lnTo>
                    <a:pt x="1799377" y="249017"/>
                  </a:lnTo>
                  <a:lnTo>
                    <a:pt x="1770444" y="210970"/>
                  </a:lnTo>
                  <a:lnTo>
                    <a:pt x="1737004" y="177611"/>
                  </a:lnTo>
                  <a:lnTo>
                    <a:pt x="1699666" y="149080"/>
                  </a:lnTo>
                  <a:lnTo>
                    <a:pt x="1659038" y="125516"/>
                  </a:lnTo>
                  <a:lnTo>
                    <a:pt x="1615729" y="107057"/>
                  </a:lnTo>
                  <a:lnTo>
                    <a:pt x="1570348" y="93842"/>
                  </a:lnTo>
                  <a:lnTo>
                    <a:pt x="1523502" y="86011"/>
                  </a:lnTo>
                  <a:lnTo>
                    <a:pt x="1475800" y="83701"/>
                  </a:lnTo>
                  <a:lnTo>
                    <a:pt x="1427852" y="87053"/>
                  </a:lnTo>
                  <a:lnTo>
                    <a:pt x="1380265" y="96204"/>
                  </a:lnTo>
                  <a:lnTo>
                    <a:pt x="1333649" y="111294"/>
                  </a:lnTo>
                  <a:lnTo>
                    <a:pt x="1288611" y="132462"/>
                  </a:lnTo>
                  <a:lnTo>
                    <a:pt x="1253540" y="92394"/>
                  </a:lnTo>
                  <a:lnTo>
                    <a:pt x="1211803" y="58655"/>
                  </a:lnTo>
                  <a:lnTo>
                    <a:pt x="1164396" y="31920"/>
                  </a:lnTo>
                  <a:lnTo>
                    <a:pt x="1112315" y="12864"/>
                  </a:lnTo>
                  <a:lnTo>
                    <a:pt x="1065251" y="3196"/>
                  </a:lnTo>
                  <a:lnTo>
                    <a:pt x="1018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3815" y="1874415"/>
              <a:ext cx="2084705" cy="1398270"/>
            </a:xfrm>
            <a:custGeom>
              <a:avLst/>
              <a:gdLst/>
              <a:ahLst/>
              <a:cxnLst/>
              <a:rect l="l" t="t" r="r" b="b"/>
              <a:pathLst>
                <a:path w="2084704" h="1398270">
                  <a:moveTo>
                    <a:pt x="1895154" y="937488"/>
                  </a:moveTo>
                  <a:lnTo>
                    <a:pt x="1898140" y="981437"/>
                  </a:lnTo>
                  <a:lnTo>
                    <a:pt x="1894168" y="1024232"/>
                  </a:lnTo>
                  <a:lnTo>
                    <a:pt x="1883669" y="1065354"/>
                  </a:lnTo>
                  <a:lnTo>
                    <a:pt x="1867073" y="1104285"/>
                  </a:lnTo>
                  <a:lnTo>
                    <a:pt x="1844813" y="1140510"/>
                  </a:lnTo>
                  <a:lnTo>
                    <a:pt x="1817318" y="1173509"/>
                  </a:lnTo>
                  <a:lnTo>
                    <a:pt x="1785021" y="1202765"/>
                  </a:lnTo>
                  <a:lnTo>
                    <a:pt x="1748351" y="1227762"/>
                  </a:lnTo>
                  <a:lnTo>
                    <a:pt x="1707742" y="1247981"/>
                  </a:lnTo>
                  <a:lnTo>
                    <a:pt x="1663623" y="1262906"/>
                  </a:lnTo>
                  <a:lnTo>
                    <a:pt x="1616425" y="1272018"/>
                  </a:lnTo>
                  <a:lnTo>
                    <a:pt x="1562234" y="1274581"/>
                  </a:lnTo>
                  <a:lnTo>
                    <a:pt x="1508691" y="1268958"/>
                  </a:lnTo>
                  <a:lnTo>
                    <a:pt x="1456898" y="1255351"/>
                  </a:lnTo>
                  <a:lnTo>
                    <a:pt x="1407955" y="1233961"/>
                  </a:lnTo>
                  <a:lnTo>
                    <a:pt x="1382615" y="1269490"/>
                  </a:lnTo>
                  <a:lnTo>
                    <a:pt x="1351662" y="1299480"/>
                  </a:lnTo>
                  <a:lnTo>
                    <a:pt x="1316075" y="1323658"/>
                  </a:lnTo>
                  <a:lnTo>
                    <a:pt x="1276838" y="1341748"/>
                  </a:lnTo>
                  <a:lnTo>
                    <a:pt x="1234933" y="1353474"/>
                  </a:lnTo>
                  <a:lnTo>
                    <a:pt x="1191341" y="1358564"/>
                  </a:lnTo>
                  <a:lnTo>
                    <a:pt x="1147044" y="1356740"/>
                  </a:lnTo>
                  <a:lnTo>
                    <a:pt x="1103025" y="1347730"/>
                  </a:lnTo>
                  <a:lnTo>
                    <a:pt x="1060265" y="1331258"/>
                  </a:lnTo>
                  <a:lnTo>
                    <a:pt x="1014231" y="1302676"/>
                  </a:lnTo>
                  <a:lnTo>
                    <a:pt x="1000513" y="1291198"/>
                  </a:lnTo>
                  <a:lnTo>
                    <a:pt x="974000" y="1328377"/>
                  </a:lnTo>
                  <a:lnTo>
                    <a:pt x="940060" y="1358131"/>
                  </a:lnTo>
                  <a:lnTo>
                    <a:pt x="900387" y="1379943"/>
                  </a:lnTo>
                  <a:lnTo>
                    <a:pt x="856675" y="1393295"/>
                  </a:lnTo>
                  <a:lnTo>
                    <a:pt x="810620" y="1397669"/>
                  </a:lnTo>
                  <a:lnTo>
                    <a:pt x="763915" y="1392548"/>
                  </a:lnTo>
                  <a:lnTo>
                    <a:pt x="718254" y="1377415"/>
                  </a:lnTo>
                  <a:lnTo>
                    <a:pt x="678072" y="1353530"/>
                  </a:lnTo>
                  <a:lnTo>
                    <a:pt x="644850" y="1321958"/>
                  </a:lnTo>
                  <a:lnTo>
                    <a:pt x="610705" y="1351944"/>
                  </a:lnTo>
                  <a:lnTo>
                    <a:pt x="571875" y="1374447"/>
                  </a:lnTo>
                  <a:lnTo>
                    <a:pt x="529685" y="1389368"/>
                  </a:lnTo>
                  <a:lnTo>
                    <a:pt x="485464" y="1396606"/>
                  </a:lnTo>
                  <a:lnTo>
                    <a:pt x="440538" y="1396064"/>
                  </a:lnTo>
                  <a:lnTo>
                    <a:pt x="396234" y="1387639"/>
                  </a:lnTo>
                  <a:lnTo>
                    <a:pt x="353880" y="1371234"/>
                  </a:lnTo>
                  <a:lnTo>
                    <a:pt x="314803" y="1346748"/>
                  </a:lnTo>
                  <a:lnTo>
                    <a:pt x="286314" y="1320583"/>
                  </a:lnTo>
                  <a:lnTo>
                    <a:pt x="246341" y="1257433"/>
                  </a:lnTo>
                  <a:lnTo>
                    <a:pt x="235756" y="1221868"/>
                  </a:lnTo>
                  <a:lnTo>
                    <a:pt x="187130" y="1204804"/>
                  </a:lnTo>
                  <a:lnTo>
                    <a:pt x="144497" y="1179983"/>
                  </a:lnTo>
                  <a:lnTo>
                    <a:pt x="108584" y="1148563"/>
                  </a:lnTo>
                  <a:lnTo>
                    <a:pt x="80117" y="1111708"/>
                  </a:lnTo>
                  <a:lnTo>
                    <a:pt x="59820" y="1070578"/>
                  </a:lnTo>
                  <a:lnTo>
                    <a:pt x="48422" y="1026333"/>
                  </a:lnTo>
                  <a:lnTo>
                    <a:pt x="46646" y="980135"/>
                  </a:lnTo>
                  <a:lnTo>
                    <a:pt x="55220" y="933145"/>
                  </a:lnTo>
                  <a:lnTo>
                    <a:pt x="57721" y="925284"/>
                  </a:lnTo>
                  <a:lnTo>
                    <a:pt x="60520" y="917509"/>
                  </a:lnTo>
                  <a:lnTo>
                    <a:pt x="63612" y="909828"/>
                  </a:lnTo>
                  <a:lnTo>
                    <a:pt x="66996" y="902248"/>
                  </a:lnTo>
                  <a:lnTo>
                    <a:pt x="40403" y="865337"/>
                  </a:lnTo>
                  <a:lnTo>
                    <a:pt x="20499" y="826266"/>
                  </a:lnTo>
                  <a:lnTo>
                    <a:pt x="7193" y="785683"/>
                  </a:lnTo>
                  <a:lnTo>
                    <a:pt x="391" y="744234"/>
                  </a:lnTo>
                  <a:lnTo>
                    <a:pt x="0" y="702566"/>
                  </a:lnTo>
                  <a:lnTo>
                    <a:pt x="5926" y="661326"/>
                  </a:lnTo>
                  <a:lnTo>
                    <a:pt x="18079" y="621160"/>
                  </a:lnTo>
                  <a:lnTo>
                    <a:pt x="36363" y="582715"/>
                  </a:lnTo>
                  <a:lnTo>
                    <a:pt x="60687" y="546638"/>
                  </a:lnTo>
                  <a:lnTo>
                    <a:pt x="90957" y="513575"/>
                  </a:lnTo>
                  <a:lnTo>
                    <a:pt x="127080" y="484174"/>
                  </a:lnTo>
                  <a:lnTo>
                    <a:pt x="161915" y="462851"/>
                  </a:lnTo>
                  <a:lnTo>
                    <a:pt x="199299" y="445839"/>
                  </a:lnTo>
                  <a:lnTo>
                    <a:pt x="238756" y="433320"/>
                  </a:lnTo>
                  <a:lnTo>
                    <a:pt x="279810" y="425479"/>
                  </a:lnTo>
                  <a:lnTo>
                    <a:pt x="284706" y="379784"/>
                  </a:lnTo>
                  <a:lnTo>
                    <a:pt x="298040" y="336840"/>
                  </a:lnTo>
                  <a:lnTo>
                    <a:pt x="319018" y="297360"/>
                  </a:lnTo>
                  <a:lnTo>
                    <a:pt x="346846" y="262056"/>
                  </a:lnTo>
                  <a:lnTo>
                    <a:pt x="380730" y="231641"/>
                  </a:lnTo>
                  <a:lnTo>
                    <a:pt x="419877" y="206828"/>
                  </a:lnTo>
                  <a:lnTo>
                    <a:pt x="463492" y="188329"/>
                  </a:lnTo>
                  <a:lnTo>
                    <a:pt x="510781" y="176857"/>
                  </a:lnTo>
                  <a:lnTo>
                    <a:pt x="560950" y="173125"/>
                  </a:lnTo>
                  <a:lnTo>
                    <a:pt x="599250" y="175819"/>
                  </a:lnTo>
                  <a:lnTo>
                    <a:pt x="636610" y="183241"/>
                  </a:lnTo>
                  <a:lnTo>
                    <a:pt x="672505" y="195253"/>
                  </a:lnTo>
                  <a:lnTo>
                    <a:pt x="706414" y="211717"/>
                  </a:lnTo>
                  <a:lnTo>
                    <a:pt x="723732" y="170508"/>
                  </a:lnTo>
                  <a:lnTo>
                    <a:pt x="746851" y="133002"/>
                  </a:lnTo>
                  <a:lnTo>
                    <a:pt x="775141" y="99507"/>
                  </a:lnTo>
                  <a:lnTo>
                    <a:pt x="807976" y="70331"/>
                  </a:lnTo>
                  <a:lnTo>
                    <a:pt x="844727" y="45782"/>
                  </a:lnTo>
                  <a:lnTo>
                    <a:pt x="884766" y="26166"/>
                  </a:lnTo>
                  <a:lnTo>
                    <a:pt x="927466" y="11792"/>
                  </a:lnTo>
                  <a:lnTo>
                    <a:pt x="972199" y="2967"/>
                  </a:lnTo>
                  <a:lnTo>
                    <a:pt x="1018336" y="0"/>
                  </a:lnTo>
                  <a:lnTo>
                    <a:pt x="1065251" y="3196"/>
                  </a:lnTo>
                  <a:lnTo>
                    <a:pt x="1112315" y="12864"/>
                  </a:lnTo>
                  <a:lnTo>
                    <a:pt x="1164396" y="31920"/>
                  </a:lnTo>
                  <a:lnTo>
                    <a:pt x="1211803" y="58655"/>
                  </a:lnTo>
                  <a:lnTo>
                    <a:pt x="1253540" y="92394"/>
                  </a:lnTo>
                  <a:lnTo>
                    <a:pt x="1288611" y="132460"/>
                  </a:lnTo>
                  <a:lnTo>
                    <a:pt x="1333649" y="111293"/>
                  </a:lnTo>
                  <a:lnTo>
                    <a:pt x="1380265" y="96203"/>
                  </a:lnTo>
                  <a:lnTo>
                    <a:pt x="1427852" y="87052"/>
                  </a:lnTo>
                  <a:lnTo>
                    <a:pt x="1475800" y="83700"/>
                  </a:lnTo>
                  <a:lnTo>
                    <a:pt x="1523501" y="86010"/>
                  </a:lnTo>
                  <a:lnTo>
                    <a:pt x="1570347" y="93841"/>
                  </a:lnTo>
                  <a:lnTo>
                    <a:pt x="1615729" y="107056"/>
                  </a:lnTo>
                  <a:lnTo>
                    <a:pt x="1659038" y="125515"/>
                  </a:lnTo>
                  <a:lnTo>
                    <a:pt x="1699666" y="149079"/>
                  </a:lnTo>
                  <a:lnTo>
                    <a:pt x="1737004" y="177610"/>
                  </a:lnTo>
                  <a:lnTo>
                    <a:pt x="1770444" y="210969"/>
                  </a:lnTo>
                  <a:lnTo>
                    <a:pt x="1799376" y="249016"/>
                  </a:lnTo>
                  <a:lnTo>
                    <a:pt x="1803311" y="255156"/>
                  </a:lnTo>
                  <a:lnTo>
                    <a:pt x="1851828" y="255061"/>
                  </a:lnTo>
                  <a:lnTo>
                    <a:pt x="1897615" y="264664"/>
                  </a:lnTo>
                  <a:lnTo>
                    <a:pt x="1939272" y="282960"/>
                  </a:lnTo>
                  <a:lnTo>
                    <a:pt x="1975398" y="308940"/>
                  </a:lnTo>
                  <a:lnTo>
                    <a:pt x="2004593" y="341598"/>
                  </a:lnTo>
                  <a:lnTo>
                    <a:pt x="2025457" y="379926"/>
                  </a:lnTo>
                  <a:lnTo>
                    <a:pt x="2036590" y="422919"/>
                  </a:lnTo>
                  <a:lnTo>
                    <a:pt x="2036938" y="464660"/>
                  </a:lnTo>
                  <a:lnTo>
                    <a:pt x="2027499" y="505021"/>
                  </a:lnTo>
                  <a:lnTo>
                    <a:pt x="2008780" y="542603"/>
                  </a:lnTo>
                  <a:lnTo>
                    <a:pt x="1981284" y="576006"/>
                  </a:lnTo>
                  <a:lnTo>
                    <a:pt x="2019937" y="602664"/>
                  </a:lnTo>
                  <a:lnTo>
                    <a:pt x="2050021" y="635593"/>
                  </a:lnTo>
                  <a:lnTo>
                    <a:pt x="2071089" y="673215"/>
                  </a:lnTo>
                  <a:lnTo>
                    <a:pt x="2082689" y="713951"/>
                  </a:lnTo>
                  <a:lnTo>
                    <a:pt x="2084372" y="756222"/>
                  </a:lnTo>
                  <a:lnTo>
                    <a:pt x="2075689" y="798449"/>
                  </a:lnTo>
                  <a:lnTo>
                    <a:pt x="2056190" y="839054"/>
                  </a:lnTo>
                  <a:lnTo>
                    <a:pt x="2026409" y="875170"/>
                  </a:lnTo>
                  <a:lnTo>
                    <a:pt x="1988798" y="903561"/>
                  </a:lnTo>
                  <a:lnTo>
                    <a:pt x="1945062" y="923219"/>
                  </a:lnTo>
                  <a:lnTo>
                    <a:pt x="1896908" y="933137"/>
                  </a:lnTo>
                  <a:lnTo>
                    <a:pt x="1895154" y="937488"/>
                  </a:lnTo>
                  <a:close/>
                </a:path>
                <a:path w="2084704" h="1398270">
                  <a:moveTo>
                    <a:pt x="1856921" y="555674"/>
                  </a:moveTo>
                  <a:lnTo>
                    <a:pt x="1888796" y="555627"/>
                  </a:lnTo>
                  <a:lnTo>
                    <a:pt x="1920134" y="559983"/>
                  </a:lnTo>
                  <a:lnTo>
                    <a:pt x="1950397" y="568627"/>
                  </a:lnTo>
                  <a:lnTo>
                    <a:pt x="1979050" y="581447"/>
                  </a:lnTo>
                </a:path>
                <a:path w="2084704" h="1398270">
                  <a:moveTo>
                    <a:pt x="1749164" y="273622"/>
                  </a:moveTo>
                  <a:lnTo>
                    <a:pt x="1762167" y="269342"/>
                  </a:lnTo>
                  <a:lnTo>
                    <a:pt x="1775435" y="265853"/>
                  </a:lnTo>
                  <a:lnTo>
                    <a:pt x="1788927" y="263164"/>
                  </a:lnTo>
                  <a:lnTo>
                    <a:pt x="1802598" y="261286"/>
                  </a:lnTo>
                </a:path>
                <a:path w="2084704" h="1398270">
                  <a:moveTo>
                    <a:pt x="1288731" y="138093"/>
                  </a:moveTo>
                  <a:lnTo>
                    <a:pt x="1298003" y="151555"/>
                  </a:lnTo>
                  <a:lnTo>
                    <a:pt x="1306471" y="165440"/>
                  </a:lnTo>
                  <a:lnTo>
                    <a:pt x="1314118" y="179719"/>
                  </a:lnTo>
                  <a:lnTo>
                    <a:pt x="1320926" y="194362"/>
                  </a:lnTo>
                </a:path>
                <a:path w="2084704" h="1398270">
                  <a:moveTo>
                    <a:pt x="693349" y="278408"/>
                  </a:moveTo>
                  <a:lnTo>
                    <a:pt x="695222" y="262755"/>
                  </a:lnTo>
                  <a:lnTo>
                    <a:pt x="697994" y="247226"/>
                  </a:lnTo>
                  <a:lnTo>
                    <a:pt x="701657" y="231852"/>
                  </a:lnTo>
                  <a:lnTo>
                    <a:pt x="706205" y="216666"/>
                  </a:lnTo>
                </a:path>
                <a:path w="2084704" h="1398270">
                  <a:moveTo>
                    <a:pt x="437724" y="659899"/>
                  </a:moveTo>
                  <a:lnTo>
                    <a:pt x="392497" y="634706"/>
                  </a:lnTo>
                  <a:lnTo>
                    <a:pt x="353940" y="602779"/>
                  </a:lnTo>
                  <a:lnTo>
                    <a:pt x="322781" y="565188"/>
                  </a:lnTo>
                  <a:lnTo>
                    <a:pt x="299746" y="523005"/>
                  </a:lnTo>
                  <a:lnTo>
                    <a:pt x="285565" y="477301"/>
                  </a:lnTo>
                  <a:lnTo>
                    <a:pt x="280963" y="429147"/>
                  </a:lnTo>
                </a:path>
                <a:path w="2084704" h="1398270">
                  <a:moveTo>
                    <a:pt x="67979" y="905667"/>
                  </a:moveTo>
                  <a:lnTo>
                    <a:pt x="81232" y="881371"/>
                  </a:lnTo>
                  <a:lnTo>
                    <a:pt x="97401" y="858706"/>
                  </a:lnTo>
                  <a:lnTo>
                    <a:pt x="116309" y="837890"/>
                  </a:lnTo>
                  <a:lnTo>
                    <a:pt x="137781" y="819141"/>
                  </a:lnTo>
                </a:path>
                <a:path w="2084704" h="1398270">
                  <a:moveTo>
                    <a:pt x="235470" y="1226719"/>
                  </a:moveTo>
                  <a:lnTo>
                    <a:pt x="233739" y="1216572"/>
                  </a:lnTo>
                  <a:lnTo>
                    <a:pt x="232547" y="1206367"/>
                  </a:lnTo>
                  <a:lnTo>
                    <a:pt x="231895" y="1196122"/>
                  </a:lnTo>
                  <a:lnTo>
                    <a:pt x="231785" y="1185855"/>
                  </a:lnTo>
                </a:path>
                <a:path w="2084704" h="1398270">
                  <a:moveTo>
                    <a:pt x="681248" y="1274385"/>
                  </a:moveTo>
                  <a:lnTo>
                    <a:pt x="673879" y="1288272"/>
                  </a:lnTo>
                  <a:lnTo>
                    <a:pt x="665440" y="1301621"/>
                  </a:lnTo>
                  <a:lnTo>
                    <a:pt x="655965" y="1314380"/>
                  </a:lnTo>
                  <a:lnTo>
                    <a:pt x="645489" y="1326499"/>
                  </a:lnTo>
                </a:path>
                <a:path w="2084704" h="1398270">
                  <a:moveTo>
                    <a:pt x="1015701" y="1249549"/>
                  </a:moveTo>
                  <a:lnTo>
                    <a:pt x="1012525" y="1261138"/>
                  </a:lnTo>
                  <a:lnTo>
                    <a:pt x="1008571" y="1272514"/>
                  </a:lnTo>
                  <a:lnTo>
                    <a:pt x="1003853" y="1283643"/>
                  </a:lnTo>
                  <a:lnTo>
                    <a:pt x="998382" y="1294494"/>
                  </a:lnTo>
                </a:path>
                <a:path w="2084704" h="1398270">
                  <a:moveTo>
                    <a:pt x="1408202" y="1234286"/>
                  </a:moveTo>
                  <a:lnTo>
                    <a:pt x="1391468" y="1224702"/>
                  </a:lnTo>
                  <a:lnTo>
                    <a:pt x="1375417" y="1214221"/>
                  </a:lnTo>
                  <a:lnTo>
                    <a:pt x="1360090" y="1202870"/>
                  </a:lnTo>
                  <a:lnTo>
                    <a:pt x="1345532" y="1190682"/>
                  </a:lnTo>
                </a:path>
                <a:path w="2084704" h="1398270">
                  <a:moveTo>
                    <a:pt x="1884209" y="891600"/>
                  </a:moveTo>
                  <a:lnTo>
                    <a:pt x="1887687" y="902915"/>
                  </a:lnTo>
                  <a:lnTo>
                    <a:pt x="1890672" y="914341"/>
                  </a:lnTo>
                  <a:lnTo>
                    <a:pt x="1893159" y="925866"/>
                  </a:lnTo>
                  <a:lnTo>
                    <a:pt x="1895146" y="937477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25" y="2236252"/>
              <a:ext cx="746674" cy="7242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7900" y="2108200"/>
              <a:ext cx="1587500" cy="1066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2120900"/>
              <a:ext cx="1092200" cy="660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7750" y="2152650"/>
              <a:ext cx="1447800" cy="927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7750" y="2152650"/>
              <a:ext cx="1447800" cy="927100"/>
            </a:xfrm>
            <a:custGeom>
              <a:avLst/>
              <a:gdLst/>
              <a:ahLst/>
              <a:cxnLst/>
              <a:rect l="l" t="t" r="r" b="b"/>
              <a:pathLst>
                <a:path w="1447800" h="927100">
                  <a:moveTo>
                    <a:pt x="0" y="154519"/>
                  </a:moveTo>
                  <a:lnTo>
                    <a:pt x="7877" y="105679"/>
                  </a:lnTo>
                  <a:lnTo>
                    <a:pt x="29813" y="63262"/>
                  </a:lnTo>
                  <a:lnTo>
                    <a:pt x="63262" y="29813"/>
                  </a:lnTo>
                  <a:lnTo>
                    <a:pt x="105679" y="7877"/>
                  </a:lnTo>
                  <a:lnTo>
                    <a:pt x="154519" y="0"/>
                  </a:lnTo>
                  <a:lnTo>
                    <a:pt x="1293281" y="0"/>
                  </a:lnTo>
                  <a:lnTo>
                    <a:pt x="1342120" y="7877"/>
                  </a:lnTo>
                  <a:lnTo>
                    <a:pt x="1384537" y="29813"/>
                  </a:lnTo>
                  <a:lnTo>
                    <a:pt x="1417986" y="63262"/>
                  </a:lnTo>
                  <a:lnTo>
                    <a:pt x="1439922" y="105679"/>
                  </a:lnTo>
                  <a:lnTo>
                    <a:pt x="1447800" y="154519"/>
                  </a:lnTo>
                  <a:lnTo>
                    <a:pt x="1447800" y="772580"/>
                  </a:lnTo>
                  <a:lnTo>
                    <a:pt x="1439922" y="821420"/>
                  </a:lnTo>
                  <a:lnTo>
                    <a:pt x="1417986" y="863837"/>
                  </a:lnTo>
                  <a:lnTo>
                    <a:pt x="1384537" y="897286"/>
                  </a:lnTo>
                  <a:lnTo>
                    <a:pt x="1342120" y="919222"/>
                  </a:lnTo>
                  <a:lnTo>
                    <a:pt x="1293281" y="927100"/>
                  </a:lnTo>
                  <a:lnTo>
                    <a:pt x="154519" y="927100"/>
                  </a:lnTo>
                  <a:lnTo>
                    <a:pt x="105679" y="919222"/>
                  </a:lnTo>
                  <a:lnTo>
                    <a:pt x="63262" y="897286"/>
                  </a:lnTo>
                  <a:lnTo>
                    <a:pt x="29813" y="863837"/>
                  </a:lnTo>
                  <a:lnTo>
                    <a:pt x="7877" y="821420"/>
                  </a:lnTo>
                  <a:lnTo>
                    <a:pt x="0" y="772580"/>
                  </a:lnTo>
                  <a:lnTo>
                    <a:pt x="0" y="154519"/>
                  </a:lnTo>
                  <a:close/>
                </a:path>
              </a:pathLst>
            </a:custGeom>
            <a:ln w="12700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33561" y="2885261"/>
            <a:ext cx="687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Attack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31558" y="2789661"/>
            <a:ext cx="3416300" cy="1054100"/>
            <a:chOff x="2781300" y="2120900"/>
            <a:chExt cx="3416300" cy="105410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1300" y="2527300"/>
              <a:ext cx="457200" cy="482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5700" y="2336800"/>
              <a:ext cx="1168400" cy="342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59200" y="2431642"/>
              <a:ext cx="925194" cy="116839"/>
            </a:xfrm>
            <a:custGeom>
              <a:avLst/>
              <a:gdLst/>
              <a:ahLst/>
              <a:cxnLst/>
              <a:rect l="l" t="t" r="r" b="b"/>
              <a:pathLst>
                <a:path w="925195" h="116839">
                  <a:moveTo>
                    <a:pt x="823452" y="0"/>
                  </a:moveTo>
                  <a:lnTo>
                    <a:pt x="820308" y="826"/>
                  </a:lnTo>
                  <a:lnTo>
                    <a:pt x="817166" y="1653"/>
                  </a:lnTo>
                  <a:lnTo>
                    <a:pt x="814337" y="3680"/>
                  </a:lnTo>
                  <a:lnTo>
                    <a:pt x="809036" y="12767"/>
                  </a:lnTo>
                  <a:lnTo>
                    <a:pt x="811082" y="20544"/>
                  </a:lnTo>
                  <a:lnTo>
                    <a:pt x="852764" y="44858"/>
                  </a:lnTo>
                  <a:lnTo>
                    <a:pt x="0" y="44857"/>
                  </a:lnTo>
                  <a:lnTo>
                    <a:pt x="0" y="70257"/>
                  </a:lnTo>
                  <a:lnTo>
                    <a:pt x="852764" y="70258"/>
                  </a:lnTo>
                  <a:lnTo>
                    <a:pt x="811082" y="94573"/>
                  </a:lnTo>
                  <a:lnTo>
                    <a:pt x="809036" y="102349"/>
                  </a:lnTo>
                  <a:lnTo>
                    <a:pt x="816105" y="114466"/>
                  </a:lnTo>
                  <a:lnTo>
                    <a:pt x="823882" y="116512"/>
                  </a:lnTo>
                  <a:lnTo>
                    <a:pt x="924946" y="57558"/>
                  </a:lnTo>
                  <a:lnTo>
                    <a:pt x="826910" y="372"/>
                  </a:lnTo>
                  <a:lnTo>
                    <a:pt x="8234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1400" y="2578100"/>
              <a:ext cx="1168400" cy="342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59141" y="2672942"/>
              <a:ext cx="925194" cy="116839"/>
            </a:xfrm>
            <a:custGeom>
              <a:avLst/>
              <a:gdLst/>
              <a:ahLst/>
              <a:cxnLst/>
              <a:rect l="l" t="t" r="r" b="b"/>
              <a:pathLst>
                <a:path w="925195" h="116839">
                  <a:moveTo>
                    <a:pt x="101493" y="0"/>
                  </a:moveTo>
                  <a:lnTo>
                    <a:pt x="98033" y="372"/>
                  </a:lnTo>
                  <a:lnTo>
                    <a:pt x="0" y="57558"/>
                  </a:lnTo>
                  <a:lnTo>
                    <a:pt x="101064" y="116512"/>
                  </a:lnTo>
                  <a:lnTo>
                    <a:pt x="108840" y="114466"/>
                  </a:lnTo>
                  <a:lnTo>
                    <a:pt x="115909" y="102349"/>
                  </a:lnTo>
                  <a:lnTo>
                    <a:pt x="113861" y="94573"/>
                  </a:lnTo>
                  <a:lnTo>
                    <a:pt x="72180" y="70258"/>
                  </a:lnTo>
                  <a:lnTo>
                    <a:pt x="924944" y="70257"/>
                  </a:lnTo>
                  <a:lnTo>
                    <a:pt x="924944" y="44857"/>
                  </a:lnTo>
                  <a:lnTo>
                    <a:pt x="72180" y="44858"/>
                  </a:lnTo>
                  <a:lnTo>
                    <a:pt x="113861" y="20544"/>
                  </a:lnTo>
                  <a:lnTo>
                    <a:pt x="115907" y="12767"/>
                  </a:lnTo>
                  <a:lnTo>
                    <a:pt x="110606" y="3680"/>
                  </a:lnTo>
                  <a:lnTo>
                    <a:pt x="107779" y="1653"/>
                  </a:lnTo>
                  <a:lnTo>
                    <a:pt x="104636" y="826"/>
                  </a:lnTo>
                  <a:lnTo>
                    <a:pt x="10149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0100" y="2120900"/>
              <a:ext cx="1587500" cy="10541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7900" y="2120900"/>
              <a:ext cx="1231900" cy="6604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9950" y="2165350"/>
              <a:ext cx="1447800" cy="914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79950" y="216535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152402"/>
                  </a:moveTo>
                  <a:lnTo>
                    <a:pt x="7769" y="104231"/>
                  </a:lnTo>
                  <a:lnTo>
                    <a:pt x="29404" y="62395"/>
                  </a:lnTo>
                  <a:lnTo>
                    <a:pt x="62395" y="29404"/>
                  </a:lnTo>
                  <a:lnTo>
                    <a:pt x="104231" y="7769"/>
                  </a:lnTo>
                  <a:lnTo>
                    <a:pt x="152402" y="0"/>
                  </a:lnTo>
                  <a:lnTo>
                    <a:pt x="1295398" y="0"/>
                  </a:lnTo>
                  <a:lnTo>
                    <a:pt x="1343568" y="7769"/>
                  </a:lnTo>
                  <a:lnTo>
                    <a:pt x="1385404" y="29404"/>
                  </a:lnTo>
                  <a:lnTo>
                    <a:pt x="1418395" y="62395"/>
                  </a:lnTo>
                  <a:lnTo>
                    <a:pt x="1440030" y="104231"/>
                  </a:lnTo>
                  <a:lnTo>
                    <a:pt x="1447800" y="152402"/>
                  </a:lnTo>
                  <a:lnTo>
                    <a:pt x="1447800" y="761997"/>
                  </a:lnTo>
                  <a:lnTo>
                    <a:pt x="1440030" y="810168"/>
                  </a:lnTo>
                  <a:lnTo>
                    <a:pt x="1418395" y="852004"/>
                  </a:lnTo>
                  <a:lnTo>
                    <a:pt x="1385404" y="884995"/>
                  </a:lnTo>
                  <a:lnTo>
                    <a:pt x="1343568" y="906630"/>
                  </a:lnTo>
                  <a:lnTo>
                    <a:pt x="1295398" y="914400"/>
                  </a:lnTo>
                  <a:lnTo>
                    <a:pt x="152402" y="914400"/>
                  </a:lnTo>
                  <a:lnTo>
                    <a:pt x="104231" y="906630"/>
                  </a:lnTo>
                  <a:lnTo>
                    <a:pt x="62395" y="884995"/>
                  </a:lnTo>
                  <a:lnTo>
                    <a:pt x="29404" y="852004"/>
                  </a:lnTo>
                  <a:lnTo>
                    <a:pt x="7769" y="810168"/>
                  </a:lnTo>
                  <a:lnTo>
                    <a:pt x="0" y="761997"/>
                  </a:lnTo>
                  <a:lnTo>
                    <a:pt x="0" y="152402"/>
                  </a:lnTo>
                  <a:close/>
                </a:path>
              </a:pathLst>
            </a:custGeom>
            <a:ln w="127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42749" y="2888751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93758" y="2844347"/>
            <a:ext cx="2324100" cy="890269"/>
            <a:chOff x="5143500" y="2175585"/>
            <a:chExt cx="2324100" cy="890269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3500" y="2527300"/>
              <a:ext cx="469900" cy="482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57900" y="2438400"/>
              <a:ext cx="596900" cy="457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27749" y="2495550"/>
              <a:ext cx="457200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27750" y="2495549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152400" y="304800"/>
                  </a:moveTo>
                  <a:lnTo>
                    <a:pt x="0" y="152400"/>
                  </a:lnTo>
                  <a:lnTo>
                    <a:pt x="152400" y="0"/>
                  </a:lnTo>
                  <a:lnTo>
                    <a:pt x="152400" y="76200"/>
                  </a:lnTo>
                  <a:lnTo>
                    <a:pt x="457200" y="76200"/>
                  </a:lnTo>
                  <a:lnTo>
                    <a:pt x="457200" y="228600"/>
                  </a:lnTo>
                  <a:lnTo>
                    <a:pt x="152400" y="228600"/>
                  </a:lnTo>
                  <a:lnTo>
                    <a:pt x="152400" y="304800"/>
                  </a:lnTo>
                  <a:close/>
                </a:path>
              </a:pathLst>
            </a:custGeom>
            <a:ln w="1270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78600" y="2175585"/>
              <a:ext cx="889000" cy="89006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223188" y="2812786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24193" y="2882423"/>
            <a:ext cx="323850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1814"/>
              </a:spcBef>
            </a:pPr>
            <a:r>
              <a:rPr spc="-20" dirty="0">
                <a:latin typeface="Calibri"/>
                <a:cs typeface="Calibri"/>
              </a:rPr>
              <a:t>f(x)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4558" y="3056361"/>
            <a:ext cx="990600" cy="419100"/>
            <a:chOff x="1384300" y="2387600"/>
            <a:chExt cx="990600" cy="419100"/>
          </a:xfrm>
        </p:grpSpPr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01800" y="2463800"/>
              <a:ext cx="673100" cy="3429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879541" y="2558642"/>
              <a:ext cx="432434" cy="116839"/>
            </a:xfrm>
            <a:custGeom>
              <a:avLst/>
              <a:gdLst/>
              <a:ahLst/>
              <a:cxnLst/>
              <a:rect l="l" t="t" r="r" b="b"/>
              <a:pathLst>
                <a:path w="432435" h="116839">
                  <a:moveTo>
                    <a:pt x="101493" y="0"/>
                  </a:moveTo>
                  <a:lnTo>
                    <a:pt x="98033" y="370"/>
                  </a:lnTo>
                  <a:lnTo>
                    <a:pt x="0" y="57558"/>
                  </a:lnTo>
                  <a:lnTo>
                    <a:pt x="101064" y="116512"/>
                  </a:lnTo>
                  <a:lnTo>
                    <a:pt x="108840" y="114466"/>
                  </a:lnTo>
                  <a:lnTo>
                    <a:pt x="115909" y="102349"/>
                  </a:lnTo>
                  <a:lnTo>
                    <a:pt x="113861" y="94573"/>
                  </a:lnTo>
                  <a:lnTo>
                    <a:pt x="72180" y="70258"/>
                  </a:lnTo>
                  <a:lnTo>
                    <a:pt x="432131" y="70257"/>
                  </a:lnTo>
                  <a:lnTo>
                    <a:pt x="432131" y="44857"/>
                  </a:lnTo>
                  <a:lnTo>
                    <a:pt x="72180" y="44858"/>
                  </a:lnTo>
                  <a:lnTo>
                    <a:pt x="113861" y="20544"/>
                  </a:lnTo>
                  <a:lnTo>
                    <a:pt x="115909" y="12767"/>
                  </a:lnTo>
                  <a:lnTo>
                    <a:pt x="110606" y="3680"/>
                  </a:lnTo>
                  <a:lnTo>
                    <a:pt x="107779" y="1653"/>
                  </a:lnTo>
                  <a:lnTo>
                    <a:pt x="104636" y="826"/>
                  </a:lnTo>
                  <a:lnTo>
                    <a:pt x="10149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4300" y="2387600"/>
              <a:ext cx="495300" cy="406400"/>
            </a:xfrm>
            <a:custGeom>
              <a:avLst/>
              <a:gdLst/>
              <a:ahLst/>
              <a:cxnLst/>
              <a:rect l="l" t="t" r="r" b="b"/>
              <a:pathLst>
                <a:path w="495300" h="406400">
                  <a:moveTo>
                    <a:pt x="4953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95300" y="40640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72916" y="3037840"/>
            <a:ext cx="20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f’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90458" y="2097604"/>
            <a:ext cx="4356100" cy="514350"/>
            <a:chOff x="4140200" y="1428843"/>
            <a:chExt cx="4356100" cy="514350"/>
          </a:xfrm>
        </p:grpSpPr>
        <p:sp>
          <p:nvSpPr>
            <p:cNvPr id="42" name="object 42"/>
            <p:cNvSpPr/>
            <p:nvPr/>
          </p:nvSpPr>
          <p:spPr>
            <a:xfrm>
              <a:off x="4152900" y="1441543"/>
              <a:ext cx="4330700" cy="488950"/>
            </a:xfrm>
            <a:custGeom>
              <a:avLst/>
              <a:gdLst/>
              <a:ahLst/>
              <a:cxnLst/>
              <a:rect l="l" t="t" r="r" b="b"/>
              <a:pathLst>
                <a:path w="4330700" h="488950">
                  <a:moveTo>
                    <a:pt x="4267198" y="107856"/>
                  </a:moveTo>
                  <a:lnTo>
                    <a:pt x="63502" y="107856"/>
                  </a:lnTo>
                  <a:lnTo>
                    <a:pt x="38784" y="112846"/>
                  </a:lnTo>
                  <a:lnTo>
                    <a:pt x="18599" y="126455"/>
                  </a:lnTo>
                  <a:lnTo>
                    <a:pt x="4990" y="146640"/>
                  </a:lnTo>
                  <a:lnTo>
                    <a:pt x="0" y="171358"/>
                  </a:lnTo>
                  <a:lnTo>
                    <a:pt x="0" y="425353"/>
                  </a:lnTo>
                  <a:lnTo>
                    <a:pt x="4990" y="450071"/>
                  </a:lnTo>
                  <a:lnTo>
                    <a:pt x="18599" y="470256"/>
                  </a:lnTo>
                  <a:lnTo>
                    <a:pt x="38784" y="483865"/>
                  </a:lnTo>
                  <a:lnTo>
                    <a:pt x="63502" y="488856"/>
                  </a:lnTo>
                  <a:lnTo>
                    <a:pt x="4267198" y="488856"/>
                  </a:lnTo>
                  <a:lnTo>
                    <a:pt x="4291916" y="483865"/>
                  </a:lnTo>
                  <a:lnTo>
                    <a:pt x="4312101" y="470256"/>
                  </a:lnTo>
                  <a:lnTo>
                    <a:pt x="4325709" y="450071"/>
                  </a:lnTo>
                  <a:lnTo>
                    <a:pt x="4330700" y="425353"/>
                  </a:lnTo>
                  <a:lnTo>
                    <a:pt x="4330700" y="171358"/>
                  </a:lnTo>
                  <a:lnTo>
                    <a:pt x="4325709" y="146640"/>
                  </a:lnTo>
                  <a:lnTo>
                    <a:pt x="4312101" y="126455"/>
                  </a:lnTo>
                  <a:lnTo>
                    <a:pt x="4291916" y="112846"/>
                  </a:lnTo>
                  <a:lnTo>
                    <a:pt x="4267198" y="107856"/>
                  </a:lnTo>
                  <a:close/>
                </a:path>
                <a:path w="4330700" h="488950">
                  <a:moveTo>
                    <a:pt x="648870" y="0"/>
                  </a:moveTo>
                  <a:lnTo>
                    <a:pt x="721782" y="107856"/>
                  </a:lnTo>
                  <a:lnTo>
                    <a:pt x="1804457" y="107856"/>
                  </a:lnTo>
                  <a:lnTo>
                    <a:pt x="648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52900" y="1441543"/>
              <a:ext cx="4330700" cy="488950"/>
            </a:xfrm>
            <a:custGeom>
              <a:avLst/>
              <a:gdLst/>
              <a:ahLst/>
              <a:cxnLst/>
              <a:rect l="l" t="t" r="r" b="b"/>
              <a:pathLst>
                <a:path w="4330700" h="488950">
                  <a:moveTo>
                    <a:pt x="0" y="171358"/>
                  </a:moveTo>
                  <a:lnTo>
                    <a:pt x="4990" y="146640"/>
                  </a:lnTo>
                  <a:lnTo>
                    <a:pt x="18599" y="126455"/>
                  </a:lnTo>
                  <a:lnTo>
                    <a:pt x="38784" y="112846"/>
                  </a:lnTo>
                  <a:lnTo>
                    <a:pt x="63501" y="107856"/>
                  </a:lnTo>
                  <a:lnTo>
                    <a:pt x="721783" y="107856"/>
                  </a:lnTo>
                  <a:lnTo>
                    <a:pt x="648870" y="0"/>
                  </a:lnTo>
                  <a:lnTo>
                    <a:pt x="1804458" y="107856"/>
                  </a:lnTo>
                  <a:lnTo>
                    <a:pt x="4267198" y="107856"/>
                  </a:lnTo>
                  <a:lnTo>
                    <a:pt x="4291915" y="112846"/>
                  </a:lnTo>
                  <a:lnTo>
                    <a:pt x="4312100" y="126455"/>
                  </a:lnTo>
                  <a:lnTo>
                    <a:pt x="4325709" y="146640"/>
                  </a:lnTo>
                  <a:lnTo>
                    <a:pt x="4330700" y="171358"/>
                  </a:lnTo>
                  <a:lnTo>
                    <a:pt x="4330700" y="266607"/>
                  </a:lnTo>
                  <a:lnTo>
                    <a:pt x="4330700" y="425354"/>
                  </a:lnTo>
                  <a:lnTo>
                    <a:pt x="4325709" y="450072"/>
                  </a:lnTo>
                  <a:lnTo>
                    <a:pt x="4312100" y="470257"/>
                  </a:lnTo>
                  <a:lnTo>
                    <a:pt x="4291915" y="483866"/>
                  </a:lnTo>
                  <a:lnTo>
                    <a:pt x="4267198" y="488856"/>
                  </a:lnTo>
                  <a:lnTo>
                    <a:pt x="1804458" y="488856"/>
                  </a:lnTo>
                  <a:lnTo>
                    <a:pt x="721783" y="488856"/>
                  </a:lnTo>
                  <a:lnTo>
                    <a:pt x="63501" y="488856"/>
                  </a:lnTo>
                  <a:lnTo>
                    <a:pt x="38784" y="483866"/>
                  </a:lnTo>
                  <a:lnTo>
                    <a:pt x="18599" y="470257"/>
                  </a:lnTo>
                  <a:lnTo>
                    <a:pt x="4990" y="450072"/>
                  </a:lnTo>
                  <a:lnTo>
                    <a:pt x="0" y="425354"/>
                  </a:lnTo>
                  <a:lnTo>
                    <a:pt x="0" y="266607"/>
                  </a:lnTo>
                  <a:lnTo>
                    <a:pt x="0" y="171358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96265" y="2225009"/>
            <a:ext cx="3985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latin typeface="Calibri"/>
                <a:cs typeface="Calibri"/>
              </a:rPr>
              <a:t>Target: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f(x)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f’(x)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≥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99.9%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xfrm>
            <a:off x="650867" y="6500313"/>
            <a:ext cx="332359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/>
              <a:t>Stealing</a:t>
            </a:r>
            <a:r>
              <a:rPr lang="en-US" spc="-65"/>
              <a:t> </a:t>
            </a:r>
            <a:r>
              <a:rPr lang="en-US" spc="-20"/>
              <a:t>Machine</a:t>
            </a:r>
            <a:r>
              <a:rPr lang="en-US" spc="-70"/>
              <a:t> </a:t>
            </a:r>
            <a:r>
              <a:rPr lang="en-US"/>
              <a:t>Learning</a:t>
            </a:r>
            <a:r>
              <a:rPr lang="en-US" spc="45"/>
              <a:t> </a:t>
            </a:r>
            <a:r>
              <a:rPr lang="en-US"/>
              <a:t>Models</a:t>
            </a:r>
            <a:r>
              <a:rPr lang="en-US" spc="40"/>
              <a:t> </a:t>
            </a:r>
            <a:r>
              <a:rPr lang="en-US"/>
              <a:t>via</a:t>
            </a:r>
            <a:r>
              <a:rPr lang="en-US" spc="35"/>
              <a:t> </a:t>
            </a:r>
            <a:r>
              <a:rPr lang="en-US" spc="-10"/>
              <a:t>Prediction</a:t>
            </a:r>
            <a:r>
              <a:rPr lang="en-US" spc="-15"/>
              <a:t> </a:t>
            </a:r>
            <a:r>
              <a:rPr lang="en-US" spc="-20"/>
              <a:t>APIs</a:t>
            </a:r>
            <a:endParaRPr spc="-20" dirty="0"/>
          </a:p>
        </p:txBody>
      </p:sp>
      <p:sp>
        <p:nvSpPr>
          <p:cNvPr id="46" name="object 46"/>
          <p:cNvSpPr txBox="1"/>
          <p:nvPr/>
        </p:nvSpPr>
        <p:spPr>
          <a:xfrm>
            <a:off x="5918003" y="6500313"/>
            <a:ext cx="1169670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Usenix</a:t>
            </a:r>
            <a:r>
              <a:rPr sz="1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Security’16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6431916" y="6497882"/>
            <a:ext cx="11061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60"/>
              </a:spcBef>
            </a:pPr>
            <a:r>
              <a:rPr lang="en-US" spc="-10"/>
              <a:t>August</a:t>
            </a:r>
            <a:r>
              <a:rPr lang="en-US" spc="-75"/>
              <a:t> </a:t>
            </a:r>
            <a:r>
              <a:rPr lang="en-US"/>
              <a:t>11</a:t>
            </a:r>
            <a:r>
              <a:rPr lang="en-US" baseline="27777"/>
              <a:t>th</a:t>
            </a:r>
            <a:r>
              <a:rPr lang="en-US"/>
              <a:t>,</a:t>
            </a:r>
            <a:r>
              <a:rPr lang="en-US" spc="30"/>
              <a:t> </a:t>
            </a:r>
            <a:r>
              <a:rPr lang="en-US" spc="-20"/>
              <a:t>2016</a:t>
            </a:r>
            <a:endParaRPr sz="120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8431417" y="6500313"/>
            <a:ext cx="21590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40"/>
              </a:spcBef>
            </a:pPr>
            <a:fld id="{81D60167-4931-47E6-BA6A-407CBD079E47}" type="slidenum">
              <a:rPr lang="en-US" spc="-25" smtClean="0"/>
              <a:pPr marL="12700">
                <a:spcBef>
                  <a:spcPts val="40"/>
                </a:spcBef>
              </a:pPr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DC43-489B-227A-DEC3-34E36550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A Comprehensive Defense Framework Against Model Extraction Attacks">
            <a:extLst>
              <a:ext uri="{FF2B5EF4-FFF2-40B4-BE49-F238E27FC236}">
                <a16:creationId xmlns:a16="http://schemas.microsoft.com/office/drawing/2014/main" id="{913BFE61-45DF-C3A4-FD7F-0B32545A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12192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D729-16C1-04B4-4011-11E71703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89E6-E609-E832-C25B-7D65D54E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4AEEF0-0B9F-B882-34FA-C1DEA4050209}"/>
              </a:ext>
            </a:extLst>
          </p:cNvPr>
          <p:cNvSpPr/>
          <p:nvPr/>
        </p:nvSpPr>
        <p:spPr>
          <a:xfrm>
            <a:off x="693174" y="1799303"/>
            <a:ext cx="2462981" cy="16296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Intellectual Property Theft</a:t>
            </a:r>
            <a:r>
              <a:rPr lang="en-US" dirty="0"/>
              <a:t> - Stealing months/years of research and 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0A0CE6-2E66-81D2-4F35-D1D440C35B0E}"/>
              </a:ext>
            </a:extLst>
          </p:cNvPr>
          <p:cNvSpPr/>
          <p:nvPr/>
        </p:nvSpPr>
        <p:spPr>
          <a:xfrm>
            <a:off x="4242619" y="4385186"/>
            <a:ext cx="2462981" cy="16296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Stepping Stone Attacks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- Stolen models enable further adversarial attacks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946340-9AB1-C5BE-D0FF-35424620D301}"/>
              </a:ext>
            </a:extLst>
          </p:cNvPr>
          <p:cNvSpPr/>
          <p:nvPr/>
        </p:nvSpPr>
        <p:spPr>
          <a:xfrm>
            <a:off x="4651887" y="1784551"/>
            <a:ext cx="2462981" cy="16296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Economic Impact</a:t>
            </a:r>
            <a:r>
              <a:rPr lang="en-US" dirty="0"/>
              <a:t> - Competitors can replicate expensive models cheaply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4F197E-F8B8-641F-603B-54DF96BE4647}"/>
              </a:ext>
            </a:extLst>
          </p:cNvPr>
          <p:cNvSpPr/>
          <p:nvPr/>
        </p:nvSpPr>
        <p:spPr>
          <a:xfrm>
            <a:off x="8610600" y="1784552"/>
            <a:ext cx="2462981" cy="16296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Privacy Risks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- Extracted models may leak training data information </a:t>
            </a:r>
          </a:p>
        </p:txBody>
      </p:sp>
    </p:spTree>
    <p:extLst>
      <p:ext uri="{BB962C8B-B14F-4D97-AF65-F5344CB8AC3E}">
        <p14:creationId xmlns:p14="http://schemas.microsoft.com/office/powerpoint/2010/main" val="10514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C933-440C-ACED-54B0-AB1C00F1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EFE16-6594-C1E3-100B-3E93A1321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0" t="35813" r="2621" b="23330"/>
          <a:stretch>
            <a:fillRect/>
          </a:stretch>
        </p:blipFill>
        <p:spPr>
          <a:xfrm>
            <a:off x="2217174" y="1932039"/>
            <a:ext cx="7757652" cy="26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8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E3220-A404-9F11-C7AB-D830636D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31BF-D35A-40DA-B9AD-59662C99D92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D8AB3-647A-F0DE-1BF5-CBC33AABF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3" t="29005" r="34678" b="6760"/>
          <a:stretch>
            <a:fillRect/>
          </a:stretch>
        </p:blipFill>
        <p:spPr>
          <a:xfrm>
            <a:off x="4660489" y="1342103"/>
            <a:ext cx="2123769" cy="4173794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9BD9730-CB2A-52FB-9B41-3D1D3836C368}"/>
              </a:ext>
            </a:extLst>
          </p:cNvPr>
          <p:cNvSpPr txBox="1">
            <a:spLocks/>
          </p:cNvSpPr>
          <p:nvPr/>
        </p:nvSpPr>
        <p:spPr>
          <a:xfrm>
            <a:off x="535859" y="551758"/>
            <a:ext cx="8229600" cy="50481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">
              <a:lnSpc>
                <a:spcPts val="3670"/>
              </a:lnSpc>
            </a:pPr>
            <a:r>
              <a:rPr lang="en-US" spc="-10" dirty="0"/>
              <a:t>Threat Model</a:t>
            </a:r>
          </a:p>
        </p:txBody>
      </p:sp>
    </p:spTree>
    <p:extLst>
      <p:ext uri="{BB962C8B-B14F-4D97-AF65-F5344CB8AC3E}">
        <p14:creationId xmlns:p14="http://schemas.microsoft.com/office/powerpoint/2010/main" val="37944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387</Words>
  <Application>Microsoft Office PowerPoint</Application>
  <PresentationFormat>Widescreen</PresentationFormat>
  <Paragraphs>114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Georgia</vt:lpstr>
      <vt:lpstr>Tomorrow</vt:lpstr>
      <vt:lpstr>Office Theme</vt:lpstr>
      <vt:lpstr>Adversarial Attacks on MNIST</vt:lpstr>
      <vt:lpstr>Plan</vt:lpstr>
      <vt:lpstr>Machine Learning (ML) Systems</vt:lpstr>
      <vt:lpstr>PowerPoint Presentation</vt:lpstr>
      <vt:lpstr>Model Extraction Attacks</vt:lpstr>
      <vt:lpstr>PowerPoint Presentation</vt:lpstr>
      <vt:lpstr>Why should we care?</vt:lpstr>
      <vt:lpstr>PowerPoint Presentation</vt:lpstr>
      <vt:lpstr>PowerPoint Presentation</vt:lpstr>
      <vt:lpstr>Copycat CNN</vt:lpstr>
      <vt:lpstr>PowerPoint Presentation</vt:lpstr>
      <vt:lpstr>PowerPoint Presentation</vt:lpstr>
      <vt:lpstr>PowerPoint Presentation</vt:lpstr>
      <vt:lpstr>Knockoff Nets</vt:lpstr>
      <vt:lpstr>Why Knockoff Nets &gt; CopyCat CNN?</vt:lpstr>
      <vt:lpstr>Knockoff Nets: Smart Query Selection</vt:lpstr>
      <vt:lpstr>Functionally Equivalent Extraction (FEE)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Reem AL-ZOUHBY</dc:creator>
  <cp:lastModifiedBy>Reem AL-ZOUHBY</cp:lastModifiedBy>
  <cp:revision>4</cp:revision>
  <dcterms:created xsi:type="dcterms:W3CDTF">2025-09-05T17:56:55Z</dcterms:created>
  <dcterms:modified xsi:type="dcterms:W3CDTF">2025-09-16T18:22:25Z</dcterms:modified>
</cp:coreProperties>
</file>