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4577" y="1495425"/>
            <a:ext cx="365469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400"/>
              </a:lnSpc>
              <a:spcAft>
                <a:spcPts val="15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MessageAI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666699" y="2562225"/>
            <a:ext cx="381060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Bef>
                <a:spcPts val="300"/>
              </a:spcBef>
              <a:spcAft>
                <a:spcPts val="225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Intelligent Messaging with AI Insights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881049" y="3343275"/>
            <a:ext cx="338175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Native • Firebase • Zustand • OpenAI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455657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228600" y="742950"/>
            <a:ext cx="42672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00050" y="9144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Pagination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00050" y="12573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50 messages at a time, not entire history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4648200" y="742950"/>
            <a:ext cx="42672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819650" y="9144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Memoization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819650" y="12573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Selectors use useMemo, recompute only on data change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228600" y="1809750"/>
            <a:ext cx="42672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00050" y="19812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React.memo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00050" y="23241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Wrap expensive components like AIInsightCard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4648200" y="1809750"/>
            <a:ext cx="42672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819650" y="19812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Firestore Indexes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819650" y="23241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Composite indexes for complex queries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228600" y="2876550"/>
            <a:ext cx="42672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00050" y="30480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Optimistic Updates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400050" y="33909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UI doesn't wait for network roundtrip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648200" y="2876550"/>
            <a:ext cx="42672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819650" y="3048000"/>
            <a:ext cx="40027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FlatList Optimization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4819650" y="339090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getItemLayout, windowSize, removeClippedSubviews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228600" y="3924300"/>
            <a:ext cx="8686800" cy="1066800"/>
          </a:xfrm>
          <a:prstGeom prst="roundRect">
            <a:avLst>
              <a:gd name="adj" fmla="val 5357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277749" y="4095750"/>
            <a:ext cx="858850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flows down, actions flow up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277749" y="4400550"/>
            <a:ext cx="858850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Down: Firestore → Zustand → Selectors → React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277749" y="4629150"/>
            <a:ext cx="858850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Up: User action → React → Zustand action → Firestore write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556698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User: The Busy Immigrant Parent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228600" y="381000"/>
            <a:ext cx="4267200" cy="571500"/>
          </a:xfrm>
          <a:prstGeom prst="roundRect">
            <a:avLst>
              <a:gd name="adj" fmla="val 13333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81000" y="533400"/>
            <a:ext cx="20305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Who They Are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228600" y="1028700"/>
            <a:ext cx="4267200" cy="1295400"/>
          </a:xfrm>
          <a:prstGeom prst="roundRect">
            <a:avLst>
              <a:gd name="adj" fmla="val 441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00050" y="12382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Age:</a:t>
            </a:r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32-45 years old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400050" y="14668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Family:</a:t>
            </a:r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1-3 children (ages 3-14)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00050" y="16954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Work:</a:t>
            </a:r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Full-time employed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00050" y="19240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Tech:</a:t>
            </a:r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Uses WhatsApp daily, no time for complex new apps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228600" y="2476500"/>
            <a:ext cx="4267200" cy="571500"/>
          </a:xfrm>
          <a:prstGeom prst="roundRect">
            <a:avLst>
              <a:gd name="adj" fmla="val 13333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81000" y="2628900"/>
            <a:ext cx="20305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Pain Points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228600" y="3124200"/>
            <a:ext cx="4267200" cy="4572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242888" y="3124200"/>
            <a:ext cx="0" cy="4572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57175" y="3162300"/>
            <a:ext cx="43233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Information Overload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257175" y="3390900"/>
            <a:ext cx="43233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Dozens of parenting tips daily, struggles to verify facts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228600" y="3657600"/>
            <a:ext cx="4267200" cy="4572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242888" y="3657600"/>
            <a:ext cx="0" cy="4572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57175" y="3695700"/>
            <a:ext cx="43233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 Poverty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257175" y="3924300"/>
            <a:ext cx="43233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 work hours, weekends full of errands and activities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228600" y="4191000"/>
            <a:ext cx="4267200" cy="4572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242888" y="4191000"/>
            <a:ext cx="0" cy="4572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257175" y="4229100"/>
            <a:ext cx="43233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Cultural Navigation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257175" y="4457700"/>
            <a:ext cx="43233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School and healthcare systems unfamiliar, no extended family support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648200" y="647700"/>
            <a:ext cx="4267200" cy="571500"/>
          </a:xfrm>
          <a:prstGeom prst="roundRect">
            <a:avLst>
              <a:gd name="adj" fmla="val 13333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4800600" y="800100"/>
            <a:ext cx="20305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Challenges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4648200" y="1295400"/>
            <a:ext cx="4267200" cy="4572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Shape 25"/>
          <p:cNvSpPr/>
          <p:nvPr/>
        </p:nvSpPr>
        <p:spPr>
          <a:xfrm>
            <a:off x="4662488" y="1295400"/>
            <a:ext cx="0" cy="4572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4676775" y="1333500"/>
            <a:ext cx="43233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Emotional Isolation</a:t>
            </a:r>
            <a:endParaRPr lang="en-US" sz="1050" dirty="0"/>
          </a:p>
        </p:txBody>
      </p:sp>
      <p:sp>
        <p:nvSpPr>
          <p:cNvPr id="29" name="Text 27"/>
          <p:cNvSpPr/>
          <p:nvPr/>
        </p:nvSpPr>
        <p:spPr>
          <a:xfrm>
            <a:off x="4676775" y="1562100"/>
            <a:ext cx="43233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Receives judgment from groups, constantly second-guesses decisions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4648200" y="1828800"/>
            <a:ext cx="4267200" cy="4572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Shape 29"/>
          <p:cNvSpPr/>
          <p:nvPr/>
        </p:nvSpPr>
        <p:spPr>
          <a:xfrm>
            <a:off x="4662488" y="1828800"/>
            <a:ext cx="0" cy="4572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4676775" y="1866900"/>
            <a:ext cx="43233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Administrative Overwhelm</a:t>
            </a:r>
            <a:endParaRPr lang="en-US" sz="1050" dirty="0"/>
          </a:p>
        </p:txBody>
      </p:sp>
      <p:sp>
        <p:nvSpPr>
          <p:cNvPr id="33" name="Text 31"/>
          <p:cNvSpPr/>
          <p:nvPr/>
        </p:nvSpPr>
        <p:spPr>
          <a:xfrm>
            <a:off x="4676775" y="2095500"/>
            <a:ext cx="432339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School notices, permission slips, multiple calendars to coordinate</a:t>
            </a:r>
            <a:endParaRPr lang="en-US" sz="900" dirty="0"/>
          </a:p>
        </p:txBody>
      </p:sp>
      <p:sp>
        <p:nvSpPr>
          <p:cNvPr id="34" name="Text 32"/>
          <p:cNvSpPr/>
          <p:nvPr/>
        </p:nvSpPr>
        <p:spPr>
          <a:xfrm>
            <a:off x="4648200" y="2438400"/>
            <a:ext cx="4267200" cy="571500"/>
          </a:xfrm>
          <a:prstGeom prst="roundRect">
            <a:avLst>
              <a:gd name="adj" fmla="val 13333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5" name="Text 33"/>
          <p:cNvSpPr/>
          <p:nvPr/>
        </p:nvSpPr>
        <p:spPr>
          <a:xfrm>
            <a:off x="4800600" y="2590800"/>
            <a:ext cx="203054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They Need</a:t>
            </a:r>
            <a:endParaRPr lang="en-US" sz="1500" dirty="0"/>
          </a:p>
        </p:txBody>
      </p:sp>
      <p:sp>
        <p:nvSpPr>
          <p:cNvPr id="36" name="Text 34"/>
          <p:cNvSpPr/>
          <p:nvPr/>
        </p:nvSpPr>
        <p:spPr>
          <a:xfrm>
            <a:off x="4648200" y="3086100"/>
            <a:ext cx="4267200" cy="1295400"/>
          </a:xfrm>
          <a:prstGeom prst="roundRect">
            <a:avLst>
              <a:gd name="adj" fmla="val 441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7" name="Text 35"/>
          <p:cNvSpPr/>
          <p:nvPr/>
        </p:nvSpPr>
        <p:spPr>
          <a:xfrm>
            <a:off x="4819650" y="32956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Trustworthy guidance that saves time</a:t>
            </a:r>
            <a:endParaRPr lang="en-US" sz="1050" dirty="0"/>
          </a:p>
        </p:txBody>
      </p:sp>
      <p:sp>
        <p:nvSpPr>
          <p:cNvPr id="38" name="Text 36"/>
          <p:cNvSpPr/>
          <p:nvPr/>
        </p:nvSpPr>
        <p:spPr>
          <a:xfrm>
            <a:off x="4819650" y="35242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Emotional support during uncertainty</a:t>
            </a:r>
            <a:endParaRPr lang="en-US" sz="1050" dirty="0"/>
          </a:p>
        </p:txBody>
      </p:sp>
      <p:sp>
        <p:nvSpPr>
          <p:cNvPr id="39" name="Text 37"/>
          <p:cNvSpPr/>
          <p:nvPr/>
        </p:nvSpPr>
        <p:spPr>
          <a:xfrm>
            <a:off x="4819650" y="37528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Tools that reduce mental load</a:t>
            </a:r>
            <a:endParaRPr lang="en-US" sz="1050" dirty="0"/>
          </a:p>
        </p:txBody>
      </p:sp>
      <p:sp>
        <p:nvSpPr>
          <p:cNvPr id="40" name="Text 38"/>
          <p:cNvSpPr/>
          <p:nvPr/>
        </p:nvSpPr>
        <p:spPr>
          <a:xfrm>
            <a:off x="4819650" y="3981450"/>
            <a:ext cx="40027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Seamless integration with WhatsApp</a:t>
            </a:r>
            <a:endParaRPr lang="en-US" sz="1050" dirty="0"/>
          </a:p>
        </p:txBody>
      </p:sp>
      <p:pic>
        <p:nvPicPr>
          <p:cNvPr id="41" name="Image 0" descr="/tmp/rasterized-gradient-9fcdf79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533900"/>
            <a:ext cx="8686800" cy="457200"/>
          </a:xfrm>
          <a:prstGeom prst="rect">
            <a:avLst/>
          </a:prstGeom>
        </p:spPr>
      </p:pic>
      <p:sp>
        <p:nvSpPr>
          <p:cNvPr id="42" name="Text 39"/>
          <p:cNvSpPr/>
          <p:nvPr/>
        </p:nvSpPr>
        <p:spPr>
          <a:xfrm>
            <a:off x="238887" y="4667250"/>
            <a:ext cx="866622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from real interviews with immigrant parents in the founder's family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44399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Interviews to Features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228600" y="609600"/>
            <a:ext cx="886053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MessageAI addresses real parent needs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228600" y="1162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228600" y="1171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24375" y="1162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8600" y="1838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7650" y="1162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66700" y="1219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Calendar Extraction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266700" y="1447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 forget school events buried in long messages"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266700" y="1638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Automatically pulls dates from conversations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610100" y="1162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610100" y="1171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8905875" y="1162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4610100" y="1838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4629150" y="1162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4648200" y="1219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Conversation Summary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648200" y="1447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"No time to read 100+ messages to catch up"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4648200" y="1638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Quick summaries save precious time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228600" y="1924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228600" y="1933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4524375" y="1924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228600" y="2600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247650" y="1924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266700" y="1981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Decision Extraction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266700" y="2209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"Did we decide Saturday or Sunday?"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266700" y="2400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Captures and surfaces decisions made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610100" y="1924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Shape 27"/>
          <p:cNvSpPr/>
          <p:nvPr/>
        </p:nvSpPr>
        <p:spPr>
          <a:xfrm>
            <a:off x="4610100" y="1933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8905875" y="1924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4610100" y="2600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4629150" y="1924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4648200" y="1981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Extract Deadlines</a:t>
            </a:r>
            <a:endParaRPr lang="en-US" sz="1050" dirty="0"/>
          </a:p>
        </p:txBody>
      </p:sp>
      <p:sp>
        <p:nvSpPr>
          <p:cNvPr id="34" name="Text 32"/>
          <p:cNvSpPr/>
          <p:nvPr/>
        </p:nvSpPr>
        <p:spPr>
          <a:xfrm>
            <a:off x="4648200" y="2209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"Permission slip due tomorrow, I forgot"</a:t>
            </a:r>
            <a:endParaRPr lang="en-US" sz="900" dirty="0"/>
          </a:p>
        </p:txBody>
      </p:sp>
      <p:sp>
        <p:nvSpPr>
          <p:cNvPr id="35" name="Text 33"/>
          <p:cNvSpPr/>
          <p:nvPr/>
        </p:nvSpPr>
        <p:spPr>
          <a:xfrm>
            <a:off x="4648200" y="2400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Highlights time-sensitive items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228600" y="2686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7" name="Shape 35"/>
          <p:cNvSpPr/>
          <p:nvPr/>
        </p:nvSpPr>
        <p:spPr>
          <a:xfrm>
            <a:off x="228600" y="2695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4524375" y="2686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228600" y="3362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247650" y="2686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41" name="Text 39"/>
          <p:cNvSpPr/>
          <p:nvPr/>
        </p:nvSpPr>
        <p:spPr>
          <a:xfrm>
            <a:off x="266700" y="2743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Priority Detection</a:t>
            </a:r>
            <a:endParaRPr lang="en-US" sz="1050" dirty="0"/>
          </a:p>
        </p:txBody>
      </p:sp>
      <p:sp>
        <p:nvSpPr>
          <p:cNvPr id="42" name="Text 40"/>
          <p:cNvSpPr/>
          <p:nvPr/>
        </p:nvSpPr>
        <p:spPr>
          <a:xfrm>
            <a:off x="266700" y="2971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"Important messages lost in 'Good morning' forwards"</a:t>
            </a:r>
            <a:endParaRPr lang="en-US" sz="900" dirty="0"/>
          </a:p>
        </p:txBody>
      </p:sp>
      <p:sp>
        <p:nvSpPr>
          <p:cNvPr id="43" name="Text 41"/>
          <p:cNvSpPr/>
          <p:nvPr/>
        </p:nvSpPr>
        <p:spPr>
          <a:xfrm>
            <a:off x="266700" y="3162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Flags urgent messages automatically</a:t>
            </a:r>
            <a:endParaRPr lang="en-US" sz="900" dirty="0"/>
          </a:p>
        </p:txBody>
      </p:sp>
      <p:sp>
        <p:nvSpPr>
          <p:cNvPr id="44" name="Text 42"/>
          <p:cNvSpPr/>
          <p:nvPr/>
        </p:nvSpPr>
        <p:spPr>
          <a:xfrm>
            <a:off x="4610100" y="2686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5" name="Shape 43"/>
          <p:cNvSpPr/>
          <p:nvPr/>
        </p:nvSpPr>
        <p:spPr>
          <a:xfrm>
            <a:off x="4610100" y="2695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8905875" y="2686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4610100" y="3362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4629150" y="2686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49" name="Text 47"/>
          <p:cNvSpPr/>
          <p:nvPr/>
        </p:nvSpPr>
        <p:spPr>
          <a:xfrm>
            <a:off x="4648200" y="2743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Proactive Assistant</a:t>
            </a:r>
            <a:endParaRPr lang="en-US" sz="1050" dirty="0"/>
          </a:p>
        </p:txBody>
      </p:sp>
      <p:sp>
        <p:nvSpPr>
          <p:cNvPr id="50" name="Text 48"/>
          <p:cNvSpPr/>
          <p:nvPr/>
        </p:nvSpPr>
        <p:spPr>
          <a:xfrm>
            <a:off x="4648200" y="2971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 wish someone would tell me what to do next"</a:t>
            </a:r>
            <a:endParaRPr lang="en-US" sz="900" dirty="0"/>
          </a:p>
        </p:txBody>
      </p:sp>
      <p:sp>
        <p:nvSpPr>
          <p:cNvPr id="51" name="Text 49"/>
          <p:cNvSpPr/>
          <p:nvPr/>
        </p:nvSpPr>
        <p:spPr>
          <a:xfrm>
            <a:off x="4648200" y="3162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Offers contextual suggestions</a:t>
            </a:r>
            <a:endParaRPr lang="en-US" sz="900" dirty="0"/>
          </a:p>
        </p:txBody>
      </p:sp>
      <p:sp>
        <p:nvSpPr>
          <p:cNvPr id="52" name="Text 50"/>
          <p:cNvSpPr/>
          <p:nvPr/>
        </p:nvSpPr>
        <p:spPr>
          <a:xfrm>
            <a:off x="228600" y="3448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3" name="Shape 51"/>
          <p:cNvSpPr/>
          <p:nvPr/>
        </p:nvSpPr>
        <p:spPr>
          <a:xfrm>
            <a:off x="228600" y="3457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4524375" y="3448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228600" y="4124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247650" y="3448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57" name="Text 55"/>
          <p:cNvSpPr/>
          <p:nvPr/>
        </p:nvSpPr>
        <p:spPr>
          <a:xfrm>
            <a:off x="266700" y="3505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RSVP Tracking</a:t>
            </a:r>
            <a:endParaRPr lang="en-US" sz="1050" dirty="0"/>
          </a:p>
        </p:txBody>
      </p:sp>
      <p:sp>
        <p:nvSpPr>
          <p:cNvPr id="58" name="Text 56"/>
          <p:cNvSpPr/>
          <p:nvPr/>
        </p:nvSpPr>
        <p:spPr>
          <a:xfrm>
            <a:off x="266700" y="3733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"Did I respond to the party invitation?"</a:t>
            </a:r>
            <a:endParaRPr lang="en-US" sz="900" dirty="0"/>
          </a:p>
        </p:txBody>
      </p:sp>
      <p:sp>
        <p:nvSpPr>
          <p:cNvPr id="59" name="Text 57"/>
          <p:cNvSpPr/>
          <p:nvPr/>
        </p:nvSpPr>
        <p:spPr>
          <a:xfrm>
            <a:off x="266700" y="3924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Monitors and reminds about responses</a:t>
            </a:r>
            <a:endParaRPr lang="en-US" sz="900" dirty="0"/>
          </a:p>
        </p:txBody>
      </p:sp>
      <p:sp>
        <p:nvSpPr>
          <p:cNvPr id="60" name="Text 58"/>
          <p:cNvSpPr/>
          <p:nvPr/>
        </p:nvSpPr>
        <p:spPr>
          <a:xfrm>
            <a:off x="4610100" y="3448050"/>
            <a:ext cx="4305300" cy="685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1" name="Shape 59"/>
          <p:cNvSpPr/>
          <p:nvPr/>
        </p:nvSpPr>
        <p:spPr>
          <a:xfrm>
            <a:off x="4610100" y="345757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8905875" y="3448050"/>
            <a:ext cx="0" cy="6858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4610100" y="4124325"/>
            <a:ext cx="43053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4629150" y="3448050"/>
            <a:ext cx="0" cy="6858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65" name="Text 63"/>
          <p:cNvSpPr/>
          <p:nvPr/>
        </p:nvSpPr>
        <p:spPr>
          <a:xfrm>
            <a:off x="4648200" y="3505200"/>
            <a:ext cx="4333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Feedback</a:t>
            </a:r>
            <a:endParaRPr lang="en-US" sz="1050" dirty="0"/>
          </a:p>
        </p:txBody>
      </p:sp>
      <p:sp>
        <p:nvSpPr>
          <p:cNvPr id="66" name="Text 64"/>
          <p:cNvSpPr/>
          <p:nvPr/>
        </p:nvSpPr>
        <p:spPr>
          <a:xfrm>
            <a:off x="4648200" y="37338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"Apps never understand what I need"</a:t>
            </a:r>
            <a:endParaRPr lang="en-US" sz="900" dirty="0"/>
          </a:p>
        </p:txBody>
      </p:sp>
      <p:sp>
        <p:nvSpPr>
          <p:cNvPr id="67" name="Text 65"/>
          <p:cNvSpPr/>
          <p:nvPr/>
        </p:nvSpPr>
        <p:spPr>
          <a:xfrm>
            <a:off x="4648200" y="3924300"/>
            <a:ext cx="4333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Learns from user preferences over time</a:t>
            </a:r>
            <a:endParaRPr lang="en-US" sz="900" dirty="0"/>
          </a:p>
        </p:txBody>
      </p:sp>
      <p:sp>
        <p:nvSpPr>
          <p:cNvPr id="68" name="Text 66"/>
          <p:cNvSpPr/>
          <p:nvPr/>
        </p:nvSpPr>
        <p:spPr>
          <a:xfrm>
            <a:off x="228600" y="4533900"/>
            <a:ext cx="8686800" cy="457200"/>
          </a:xfrm>
          <a:prstGeom prst="roundRect">
            <a:avLst>
              <a:gd name="adj" fmla="val 12500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9" name="Text 67"/>
          <p:cNvSpPr/>
          <p:nvPr/>
        </p:nvSpPr>
        <p:spPr>
          <a:xfrm>
            <a:off x="323850" y="4667250"/>
            <a:ext cx="866622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Vision:</a:t>
            </a:r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Fact-checking, emotional support, activity discovery, and smart notebooks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Three-Layer Architecture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57200" y="859185"/>
            <a:ext cx="8229600" cy="857250"/>
          </a:xfrm>
          <a:prstGeom prst="roundRect">
            <a:avLst>
              <a:gd name="adj" fmla="val 8889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481012" y="859185"/>
            <a:ext cx="0" cy="857250"/>
          </a:xfrm>
          <a:prstGeom prst="line">
            <a:avLst/>
          </a:prstGeom>
          <a:noFill/>
          <a:ln w="47625">
            <a:solidFill>
              <a:srgbClr val="16A08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57225" y="1011585"/>
            <a:ext cx="40222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(Data Source)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57225" y="1335435"/>
            <a:ext cx="803471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Firestore • Cloud Functions • Real-time subscriptions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74904" y="1792635"/>
            <a:ext cx="8394192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360"/>
              </a:lnSpc>
              <a:buNone/>
            </a:pPr>
            <a:r>
              <a:rPr lang="en-US" sz="2400" b="1" dirty="0">
                <a:solidFill>
                  <a:srgbClr val="16A08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7200" y="2295525"/>
            <a:ext cx="8229600" cy="857250"/>
          </a:xfrm>
          <a:prstGeom prst="roundRect">
            <a:avLst>
              <a:gd name="adj" fmla="val 8889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81012" y="2295525"/>
            <a:ext cx="0" cy="857250"/>
          </a:xfrm>
          <a:prstGeom prst="line">
            <a:avLst/>
          </a:prstGeom>
          <a:noFill/>
          <a:ln w="47625">
            <a:solidFill>
              <a:srgbClr val="16A08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57225" y="2447925"/>
            <a:ext cx="40222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 (Transformation)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57225" y="2771775"/>
            <a:ext cx="803471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Zustand • Selectors • Optimistic updates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74904" y="3228975"/>
            <a:ext cx="8394192" cy="426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360"/>
              </a:lnSpc>
              <a:buNone/>
            </a:pPr>
            <a:r>
              <a:rPr lang="en-US" sz="2400" b="1" dirty="0">
                <a:solidFill>
                  <a:srgbClr val="16A08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457200" y="3731865"/>
            <a:ext cx="8229600" cy="857250"/>
          </a:xfrm>
          <a:prstGeom prst="roundRect">
            <a:avLst>
              <a:gd name="adj" fmla="val 8889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481012" y="3731865"/>
            <a:ext cx="0" cy="857250"/>
          </a:xfrm>
          <a:prstGeom prst="line">
            <a:avLst/>
          </a:prstGeom>
          <a:noFill/>
          <a:ln w="47625">
            <a:solidFill>
              <a:srgbClr val="16A08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57225" y="3884265"/>
            <a:ext cx="40222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450"/>
              </a:spcAft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UI (Presentation)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657225" y="4208115"/>
            <a:ext cx="803471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Native • Chat views • Specialized views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580015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Layer: Data &amp; Processing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228600" y="990600"/>
            <a:ext cx="8686800" cy="1485900"/>
          </a:xfrm>
          <a:prstGeom prst="roundRect">
            <a:avLst>
              <a:gd name="adj" fmla="val 5128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19100" y="1181100"/>
            <a:ext cx="2362200" cy="1104900"/>
          </a:xfrm>
          <a:prstGeom prst="roundRect">
            <a:avLst>
              <a:gd name="adj" fmla="val 517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90550" y="1352550"/>
            <a:ext cx="20596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Firestore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90550" y="1657350"/>
            <a:ext cx="20596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database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90550" y="1924050"/>
            <a:ext cx="205968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Collections: chats, messages, users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2929889" y="1485900"/>
            <a:ext cx="3887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↕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2929889" y="1828800"/>
            <a:ext cx="38877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triggers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3467249" y="1181100"/>
            <a:ext cx="2362200" cy="1104900"/>
          </a:xfrm>
          <a:prstGeom prst="roundRect">
            <a:avLst>
              <a:gd name="adj" fmla="val 517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638699" y="1352550"/>
            <a:ext cx="20596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Functions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3638699" y="1657350"/>
            <a:ext cx="20596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 AI processing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638699" y="1924050"/>
            <a:ext cx="205968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LangChain + OpenAI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5979563" y="1581150"/>
            <a:ext cx="2331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16A08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362849" y="1181100"/>
            <a:ext cx="2362200" cy="1104900"/>
          </a:xfrm>
          <a:prstGeom prst="roundRect">
            <a:avLst>
              <a:gd name="adj" fmla="val 517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534299" y="1352550"/>
            <a:ext cx="205968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Subcollections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6534299" y="1657350"/>
            <a:ext cx="205968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extraction results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6534299" y="1924050"/>
            <a:ext cx="205968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 of Firestore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228600" y="2628900"/>
            <a:ext cx="8686800" cy="1638300"/>
          </a:xfrm>
          <a:prstGeom prst="roundRect">
            <a:avLst>
              <a:gd name="adj" fmla="val 4651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57200" y="274320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Gets Extracted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57200" y="3086100"/>
            <a:ext cx="264155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476250" y="3143250"/>
            <a:ext cx="265551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Calendar Events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476250" y="3371850"/>
            <a:ext cx="265551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Dates, times, locations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3251150" y="3086100"/>
            <a:ext cx="264155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3270200" y="3143250"/>
            <a:ext cx="265551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Decisions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3270200" y="3371850"/>
            <a:ext cx="265551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Pending/resolved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6045101" y="3086100"/>
            <a:ext cx="264155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6064151" y="3143250"/>
            <a:ext cx="265551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RSVPs</a:t>
            </a:r>
            <a:endParaRPr lang="en-US" sz="1050" dirty="0"/>
          </a:p>
        </p:txBody>
      </p:sp>
      <p:sp>
        <p:nvSpPr>
          <p:cNvPr id="29" name="Text 27"/>
          <p:cNvSpPr/>
          <p:nvPr/>
        </p:nvSpPr>
        <p:spPr>
          <a:xfrm>
            <a:off x="6064151" y="3371850"/>
            <a:ext cx="265551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Invitations &amp; responses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457200" y="3657600"/>
            <a:ext cx="40386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476250" y="3714750"/>
            <a:ext cx="408051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Deadlines</a:t>
            </a:r>
            <a:endParaRPr lang="en-US" sz="1050" dirty="0"/>
          </a:p>
        </p:txBody>
      </p:sp>
      <p:sp>
        <p:nvSpPr>
          <p:cNvPr id="32" name="Text 30"/>
          <p:cNvSpPr/>
          <p:nvPr/>
        </p:nvSpPr>
        <p:spPr>
          <a:xfrm>
            <a:off x="476250" y="3943350"/>
            <a:ext cx="408051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Tasks with due dates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4648200" y="3657600"/>
            <a:ext cx="40386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Text 32"/>
          <p:cNvSpPr/>
          <p:nvPr/>
        </p:nvSpPr>
        <p:spPr>
          <a:xfrm>
            <a:off x="4667250" y="3714750"/>
            <a:ext cx="408051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Priority Levels</a:t>
            </a:r>
            <a:endParaRPr lang="en-US" sz="1050" dirty="0"/>
          </a:p>
        </p:txBody>
      </p:sp>
      <p:sp>
        <p:nvSpPr>
          <p:cNvPr id="35" name="Text 33"/>
          <p:cNvSpPr/>
          <p:nvPr/>
        </p:nvSpPr>
        <p:spPr>
          <a:xfrm>
            <a:off x="4667250" y="3943350"/>
            <a:ext cx="408051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Critical to low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228600" y="441960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9E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7" name="Text 35"/>
          <p:cNvSpPr/>
          <p:nvPr/>
        </p:nvSpPr>
        <p:spPr>
          <a:xfrm>
            <a:off x="258318" y="4572000"/>
            <a:ext cx="862736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B886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Point:</a:t>
            </a:r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B886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AI runs in parallel — users see messages instantly, insights appear seconds later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603332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 Layer: Transformation &amp; Logic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228600" y="990600"/>
            <a:ext cx="8686800" cy="1638300"/>
          </a:xfrm>
          <a:prstGeom prst="roundRect">
            <a:avLst>
              <a:gd name="adj" fmla="val 4651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19100" y="1181100"/>
            <a:ext cx="2412950" cy="1257300"/>
          </a:xfrm>
          <a:prstGeom prst="roundRect">
            <a:avLst>
              <a:gd name="adj" fmla="val 4545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90550" y="1352550"/>
            <a:ext cx="2111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Zustand Stores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90550" y="169545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messageStore.ts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590550" y="188595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chatStore.ts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590550" y="207645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authStore.ts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2984450" y="1657350"/>
            <a:ext cx="2331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16A08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365450" y="1257300"/>
            <a:ext cx="2412950" cy="1104900"/>
          </a:xfrm>
          <a:prstGeom prst="roundRect">
            <a:avLst>
              <a:gd name="adj" fmla="val 517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536900" y="1428750"/>
            <a:ext cx="2111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Selectors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3536900" y="177165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messageSelectors.ts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3536900" y="200025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 raw data to UI structures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5930801" y="1657350"/>
            <a:ext cx="2331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16A08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311801" y="1276350"/>
            <a:ext cx="2412950" cy="1066800"/>
          </a:xfrm>
          <a:prstGeom prst="roundRect">
            <a:avLst>
              <a:gd name="adj" fmla="val 5357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483251" y="1447800"/>
            <a:ext cx="21114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Optimistic Updates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6483251" y="179070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Instant feedback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6483251" y="1981200"/>
            <a:ext cx="211145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Messages appear immediately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228600" y="2781300"/>
            <a:ext cx="8686800" cy="1409700"/>
          </a:xfrm>
          <a:prstGeom prst="roundRect">
            <a:avLst>
              <a:gd name="adj" fmla="val 5405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19100" y="2971800"/>
            <a:ext cx="84719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Separate Selectors?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19100" y="3238500"/>
            <a:ext cx="4076700" cy="876300"/>
          </a:xfrm>
          <a:prstGeom prst="roundRect">
            <a:avLst>
              <a:gd name="adj" fmla="val 652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590550" y="3448050"/>
            <a:ext cx="38084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Performance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90550" y="3714750"/>
            <a:ext cx="380847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Memoized, only recompute when data changes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648200" y="3238500"/>
            <a:ext cx="4076700" cy="876300"/>
          </a:xfrm>
          <a:prstGeom prst="roundRect">
            <a:avLst>
              <a:gd name="adj" fmla="val 652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4819650" y="3448050"/>
            <a:ext cx="38084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Testability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4819650" y="3714750"/>
            <a:ext cx="380847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logic isolated from UI</a:t>
            </a:r>
            <a:endParaRPr lang="en-US" sz="1050" dirty="0"/>
          </a:p>
        </p:txBody>
      </p:sp>
      <p:sp>
        <p:nvSpPr>
          <p:cNvPr id="27" name="Text 25"/>
          <p:cNvSpPr/>
          <p:nvPr/>
        </p:nvSpPr>
        <p:spPr>
          <a:xfrm>
            <a:off x="419100" y="4229100"/>
            <a:ext cx="4076700" cy="876300"/>
          </a:xfrm>
          <a:prstGeom prst="roundRect">
            <a:avLst>
              <a:gd name="adj" fmla="val 652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590550" y="4438650"/>
            <a:ext cx="38084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Reusability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590550" y="4705350"/>
            <a:ext cx="380847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components use same computed data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4648200" y="4229100"/>
            <a:ext cx="4076700" cy="876300"/>
          </a:xfrm>
          <a:prstGeom prst="roundRect">
            <a:avLst>
              <a:gd name="adj" fmla="val 6522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4819650" y="4438650"/>
            <a:ext cx="380847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Maintainability</a:t>
            </a:r>
            <a:endParaRPr lang="en-US" sz="1200" dirty="0"/>
          </a:p>
        </p:txBody>
      </p:sp>
      <p:sp>
        <p:nvSpPr>
          <p:cNvPr id="32" name="Text 30"/>
          <p:cNvSpPr/>
          <p:nvPr/>
        </p:nvSpPr>
        <p:spPr>
          <a:xfrm>
            <a:off x="4819650" y="4705350"/>
            <a:ext cx="380847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place to change logic</a:t>
            </a:r>
            <a:endParaRPr lang="en-US" sz="1050" dirty="0"/>
          </a:p>
        </p:txBody>
      </p:sp>
      <p:sp>
        <p:nvSpPr>
          <p:cNvPr id="33" name="Text 31"/>
          <p:cNvSpPr/>
          <p:nvPr/>
        </p:nvSpPr>
        <p:spPr>
          <a:xfrm>
            <a:off x="228600" y="4343400"/>
            <a:ext cx="8686800" cy="571500"/>
          </a:xfrm>
          <a:prstGeom prst="roundRect">
            <a:avLst>
              <a:gd name="adj" fmla="val 10000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Text 32"/>
          <p:cNvSpPr/>
          <p:nvPr/>
        </p:nvSpPr>
        <p:spPr>
          <a:xfrm>
            <a:off x="381000" y="4533900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Sync:</a:t>
            </a:r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onSnapshot subscribes to Firestore, updates Zustand store automatically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UI Layer: Presentation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228600" y="1447800"/>
            <a:ext cx="8686800" cy="2933700"/>
          </a:xfrm>
          <a:prstGeom prst="roundRect">
            <a:avLst>
              <a:gd name="adj" fmla="val 2597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19100" y="1638300"/>
            <a:ext cx="8305800" cy="9144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90550" y="1809750"/>
            <a:ext cx="812215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Native / Expo Router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90550" y="2152650"/>
            <a:ext cx="812215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File-based routing structure</a:t>
            </a:r>
            <a:endParaRPr lang="en-US" sz="1050" dirty="0"/>
          </a:p>
        </p:txBody>
      </p:sp>
      <p:sp>
        <p:nvSpPr>
          <p:cNvPr id="7" name="Shape 5"/>
          <p:cNvSpPr/>
          <p:nvPr/>
        </p:nvSpPr>
        <p:spPr>
          <a:xfrm>
            <a:off x="433388" y="2705100"/>
            <a:ext cx="0" cy="14859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61975" y="2705100"/>
            <a:ext cx="3933825" cy="1485900"/>
          </a:xfrm>
          <a:prstGeom prst="roundRect">
            <a:avLst>
              <a:gd name="adj" fmla="val 3846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33425" y="2876550"/>
            <a:ext cx="36627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 Views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733425" y="3219450"/>
            <a:ext cx="3662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Inverted FlatList pattern (WhatsApp-style)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923925" y="3486150"/>
            <a:ext cx="3400425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Newest messages at bottom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Pagination on scroll up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Inline AI insight cards</a:t>
            </a:r>
            <a:endParaRPr lang="en-US" sz="900" dirty="0"/>
          </a:p>
        </p:txBody>
      </p:sp>
      <p:sp>
        <p:nvSpPr>
          <p:cNvPr id="12" name="Shape 10"/>
          <p:cNvSpPr/>
          <p:nvPr/>
        </p:nvSpPr>
        <p:spPr>
          <a:xfrm>
            <a:off x="4662488" y="2705100"/>
            <a:ext cx="0" cy="1485900"/>
          </a:xfrm>
          <a:prstGeom prst="line">
            <a:avLst/>
          </a:prstGeom>
          <a:noFill/>
          <a:ln w="28575">
            <a:solidFill>
              <a:srgbClr val="16A08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791075" y="2705100"/>
            <a:ext cx="3933825" cy="1485900"/>
          </a:xfrm>
          <a:prstGeom prst="roundRect">
            <a:avLst>
              <a:gd name="adj" fmla="val 3846"/>
            </a:avLst>
          </a:prstGeom>
          <a:solidFill>
            <a:srgbClr val="FFFFFF"/>
          </a:solidFill>
          <a:ln w="19050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962525" y="2876550"/>
            <a:ext cx="36627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Specialized Views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4962525" y="3219450"/>
            <a:ext cx="3662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Aggregate AI-extracted data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5153025" y="3486150"/>
            <a:ext cx="3400425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Calendar: Events across all chats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Decisions: Track pending items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Firestore queries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609161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Selectors: The Transformation Layer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228600" y="647700"/>
            <a:ext cx="886053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useChatMessageView transforms raw data into UI-ready structures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228600" y="381000"/>
            <a:ext cx="4048125" cy="495300"/>
          </a:xfrm>
          <a:prstGeom prst="roundRect">
            <a:avLst>
              <a:gd name="adj" fmla="val 15385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42900" y="495300"/>
            <a:ext cx="38959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Input (from Zustand)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228600" y="952500"/>
            <a:ext cx="4048125" cy="3390900"/>
          </a:xfrm>
          <a:prstGeom prst="roundRect">
            <a:avLst>
              <a:gd name="adj" fmla="val 1685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28600" y="9906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messages: [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28600" y="12954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id: "1", text: "Hi",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228600" y="16002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timestamp: Jan 15 9:00am,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228600" y="19050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senderId: "alice" },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228600" y="22098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id: "2", text: "Hey!",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228600" y="25146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timestamp: Jan 15 9:01am,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228600" y="28194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senderId: "bob" },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228600" y="31242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id: "3", text: "How are you?",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228600" y="34290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timestamp: Jan 15 9:01am,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228600" y="37338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senderId: "alice" }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228600" y="40386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426268" y="2190750"/>
            <a:ext cx="29146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250" b="1" dirty="0">
                <a:solidFill>
                  <a:srgbClr val="16A08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2250" dirty="0"/>
          </a:p>
        </p:txBody>
      </p:sp>
      <p:sp>
        <p:nvSpPr>
          <p:cNvPr id="19" name="Text 17"/>
          <p:cNvSpPr/>
          <p:nvPr/>
        </p:nvSpPr>
        <p:spPr>
          <a:xfrm>
            <a:off x="4867275" y="228600"/>
            <a:ext cx="4048125" cy="495300"/>
          </a:xfrm>
          <a:prstGeom prst="roundRect">
            <a:avLst>
              <a:gd name="adj" fmla="val 15385"/>
            </a:avLst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981575" y="342900"/>
            <a:ext cx="38959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 (to React)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4867275" y="800100"/>
            <a:ext cx="4048125" cy="3695700"/>
          </a:xfrm>
          <a:prstGeom prst="roundRect">
            <a:avLst>
              <a:gd name="adj" fmla="val 1546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4867275" y="8382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rows: [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4867275" y="11430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type: 'day-header',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4867275" y="14478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label: 'Yesterday, Jan 15' },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4867275" y="17526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type: 'message', message: msg1,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4867275" y="20574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isGroupTop: true, isGroupBottom: true },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4867275" y="23622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type: 'message', message: msg2,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4867275" y="26670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isGroupTop: true, isGroupBottom: false },</a:t>
            </a:r>
            <a:endParaRPr lang="en-US" sz="1500" dirty="0"/>
          </a:p>
        </p:txBody>
      </p:sp>
      <p:sp>
        <p:nvSpPr>
          <p:cNvPr id="29" name="Text 27"/>
          <p:cNvSpPr/>
          <p:nvPr/>
        </p:nvSpPr>
        <p:spPr>
          <a:xfrm>
            <a:off x="4867275" y="29718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type: 'unread-separator',</a:t>
            </a:r>
            <a:endParaRPr lang="en-US" sz="1500" dirty="0"/>
          </a:p>
        </p:txBody>
      </p:sp>
      <p:sp>
        <p:nvSpPr>
          <p:cNvPr id="30" name="Text 28"/>
          <p:cNvSpPr/>
          <p:nvPr/>
        </p:nvSpPr>
        <p:spPr>
          <a:xfrm>
            <a:off x="4867275" y="32766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unreadCount: 1 },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4867275" y="35814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{ type: 'message', message: msg3,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4867275" y="38862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isGroupTop: false, isGroupBottom: true }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4867275" y="4191000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]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228600" y="4533900"/>
            <a:ext cx="8686800" cy="381000"/>
          </a:xfrm>
          <a:prstGeom prst="roundRect">
            <a:avLst>
              <a:gd name="adj" fmla="val 15000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5" name="Text 33"/>
          <p:cNvSpPr/>
          <p:nvPr/>
        </p:nvSpPr>
        <p:spPr>
          <a:xfrm>
            <a:off x="304800" y="4648200"/>
            <a:ext cx="870508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Transformations:</a:t>
            </a:r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Day headers • Message grouping • Unread separators • Optimistic status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554755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Flow Example: Sending a Message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228600" y="609600"/>
            <a:ext cx="886053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"Soccer practice tomorrow at 4pm"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228600" y="1143000"/>
            <a:ext cx="588615" cy="342900"/>
          </a:xfrm>
          <a:prstGeom prst="roundRect">
            <a:avLst>
              <a:gd name="adj" fmla="val 11111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39300" y="1181100"/>
            <a:ext cx="3672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0ms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893415" y="1066800"/>
            <a:ext cx="8021985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893415" y="1076325"/>
            <a:ext cx="8021985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905875" y="106680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93415" y="1552575"/>
            <a:ext cx="8021985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12465" y="106680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31515" y="1123950"/>
            <a:ext cx="812413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Optimistic Update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931515" y="1352550"/>
            <a:ext cx="812413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messageStore creates optimistic message → Selector computes rows → React renders instantly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228600" y="1714500"/>
            <a:ext cx="800398" cy="342900"/>
          </a:xfrm>
          <a:prstGeom prst="roundRect">
            <a:avLst>
              <a:gd name="adj" fmla="val 11111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37182" y="1752600"/>
            <a:ext cx="58323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200ms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1105198" y="1638300"/>
            <a:ext cx="7810202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1105198" y="1647825"/>
            <a:ext cx="7810202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8905875" y="163830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1105198" y="2124075"/>
            <a:ext cx="7810202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1124248" y="163830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143298" y="1695450"/>
            <a:ext cx="7908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Firestore Write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1143298" y="1924050"/>
            <a:ext cx="7908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 written to Firestore → Real-time subscription updates Zustand → Checkmark shown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228600" y="2286000"/>
            <a:ext cx="800398" cy="342900"/>
          </a:xfrm>
          <a:prstGeom prst="roundRect">
            <a:avLst>
              <a:gd name="adj" fmla="val 11111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337182" y="2324100"/>
            <a:ext cx="58323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250ms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1105198" y="2209800"/>
            <a:ext cx="7810202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1105198" y="2219325"/>
            <a:ext cx="7810202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8905875" y="220980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1105198" y="2695575"/>
            <a:ext cx="7810202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1124248" y="220980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1143298" y="2266950"/>
            <a:ext cx="790811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Function Triggered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1143298" y="2495550"/>
            <a:ext cx="790811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Firestore write triggers Cloud Function → Async processing begins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228600" y="2857500"/>
            <a:ext cx="599182" cy="342900"/>
          </a:xfrm>
          <a:prstGeom prst="roundRect">
            <a:avLst>
              <a:gd name="adj" fmla="val 11111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2" name="Text 30"/>
          <p:cNvSpPr/>
          <p:nvPr/>
        </p:nvSpPr>
        <p:spPr>
          <a:xfrm>
            <a:off x="339194" y="2895600"/>
            <a:ext cx="37799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2-5s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903982" y="2781300"/>
            <a:ext cx="8011418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Shape 32"/>
          <p:cNvSpPr/>
          <p:nvPr/>
        </p:nvSpPr>
        <p:spPr>
          <a:xfrm>
            <a:off x="903982" y="2790825"/>
            <a:ext cx="8011418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8905875" y="278130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903982" y="3267075"/>
            <a:ext cx="8011418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923032" y="278130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942082" y="2838450"/>
            <a:ext cx="81133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Processing</a:t>
            </a:r>
            <a:endParaRPr lang="en-US" sz="1050" dirty="0"/>
          </a:p>
        </p:txBody>
      </p:sp>
      <p:sp>
        <p:nvSpPr>
          <p:cNvPr id="39" name="Text 37"/>
          <p:cNvSpPr/>
          <p:nvPr/>
        </p:nvSpPr>
        <p:spPr>
          <a:xfrm>
            <a:off x="942082" y="3067050"/>
            <a:ext cx="811335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OpenAI extracts: { event: "Soccer practice", date: "tomorrow", time: "4pm" }</a:t>
            </a:r>
            <a:endParaRPr lang="en-US" sz="900" dirty="0"/>
          </a:p>
        </p:txBody>
      </p:sp>
      <p:sp>
        <p:nvSpPr>
          <p:cNvPr id="40" name="Text 38"/>
          <p:cNvSpPr/>
          <p:nvPr/>
        </p:nvSpPr>
        <p:spPr>
          <a:xfrm>
            <a:off x="228600" y="3429000"/>
            <a:ext cx="457200" cy="342900"/>
          </a:xfrm>
          <a:prstGeom prst="roundRect">
            <a:avLst>
              <a:gd name="adj" fmla="val 11111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1" name="Text 39"/>
          <p:cNvSpPr/>
          <p:nvPr/>
        </p:nvSpPr>
        <p:spPr>
          <a:xfrm>
            <a:off x="340614" y="3467100"/>
            <a:ext cx="2331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5s</a:t>
            </a:r>
            <a:endParaRPr lang="en-US" sz="1500" dirty="0"/>
          </a:p>
        </p:txBody>
      </p:sp>
      <p:sp>
        <p:nvSpPr>
          <p:cNvPr id="42" name="Text 40"/>
          <p:cNvSpPr/>
          <p:nvPr/>
        </p:nvSpPr>
        <p:spPr>
          <a:xfrm>
            <a:off x="762000" y="3352800"/>
            <a:ext cx="81534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3" name="Shape 41"/>
          <p:cNvSpPr/>
          <p:nvPr/>
        </p:nvSpPr>
        <p:spPr>
          <a:xfrm>
            <a:off x="762000" y="3362325"/>
            <a:ext cx="81534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8905875" y="335280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762000" y="3838575"/>
            <a:ext cx="81534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781050" y="335280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47" name="Text 45"/>
          <p:cNvSpPr/>
          <p:nvPr/>
        </p:nvSpPr>
        <p:spPr>
          <a:xfrm>
            <a:off x="800100" y="3409950"/>
            <a:ext cx="825817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Write to Subcollection</a:t>
            </a:r>
            <a:endParaRPr lang="en-US" sz="1050" dirty="0"/>
          </a:p>
        </p:txBody>
      </p:sp>
      <p:sp>
        <p:nvSpPr>
          <p:cNvPr id="48" name="Text 46"/>
          <p:cNvSpPr/>
          <p:nvPr/>
        </p:nvSpPr>
        <p:spPr>
          <a:xfrm>
            <a:off x="800100" y="3638550"/>
            <a:ext cx="825817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Function writes AI results to messages/{id}/aiExtraction</a:t>
            </a:r>
            <a:endParaRPr lang="en-US" sz="900" dirty="0"/>
          </a:p>
        </p:txBody>
      </p:sp>
      <p:sp>
        <p:nvSpPr>
          <p:cNvPr id="49" name="Text 47"/>
          <p:cNvSpPr/>
          <p:nvPr/>
        </p:nvSpPr>
        <p:spPr>
          <a:xfrm>
            <a:off x="228600" y="4000500"/>
            <a:ext cx="588764" cy="342900"/>
          </a:xfrm>
          <a:prstGeom prst="roundRect">
            <a:avLst>
              <a:gd name="adj" fmla="val 11111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0" name="Text 48"/>
          <p:cNvSpPr/>
          <p:nvPr/>
        </p:nvSpPr>
        <p:spPr>
          <a:xfrm>
            <a:off x="339298" y="4038600"/>
            <a:ext cx="36736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5.2s</a:t>
            </a:r>
            <a:endParaRPr lang="en-US" sz="1500" dirty="0"/>
          </a:p>
        </p:txBody>
      </p:sp>
      <p:sp>
        <p:nvSpPr>
          <p:cNvPr id="51" name="Text 49"/>
          <p:cNvSpPr/>
          <p:nvPr/>
        </p:nvSpPr>
        <p:spPr>
          <a:xfrm>
            <a:off x="893564" y="3924300"/>
            <a:ext cx="8021836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2" name="Shape 50"/>
          <p:cNvSpPr/>
          <p:nvPr/>
        </p:nvSpPr>
        <p:spPr>
          <a:xfrm>
            <a:off x="893564" y="3933825"/>
            <a:ext cx="8021836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8905875" y="392430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893564" y="4410075"/>
            <a:ext cx="8021836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912614" y="392430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56" name="Text 54"/>
          <p:cNvSpPr/>
          <p:nvPr/>
        </p:nvSpPr>
        <p:spPr>
          <a:xfrm>
            <a:off x="931664" y="3981450"/>
            <a:ext cx="81239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Card Appears</a:t>
            </a:r>
            <a:endParaRPr lang="en-US" sz="1050" dirty="0"/>
          </a:p>
        </p:txBody>
      </p:sp>
      <p:sp>
        <p:nvSpPr>
          <p:cNvPr id="57" name="Text 55"/>
          <p:cNvSpPr/>
          <p:nvPr/>
        </p:nvSpPr>
        <p:spPr>
          <a:xfrm>
            <a:off x="931664" y="4210050"/>
            <a:ext cx="812398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subscription updates Zustand → Selector includes AI data → AIInsightCard rendered with "Add to Calendar"</a:t>
            </a:r>
            <a:endParaRPr lang="en-US" sz="900" dirty="0"/>
          </a:p>
        </p:txBody>
      </p:sp>
      <p:sp>
        <p:nvSpPr>
          <p:cNvPr id="58" name="Text 56"/>
          <p:cNvSpPr/>
          <p:nvPr/>
        </p:nvSpPr>
        <p:spPr>
          <a:xfrm>
            <a:off x="228600" y="4572000"/>
            <a:ext cx="8686800" cy="419100"/>
          </a:xfrm>
          <a:prstGeom prst="roundRect">
            <a:avLst>
              <a:gd name="adj" fmla="val 13636"/>
            </a:avLst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9" name="Text 57"/>
          <p:cNvSpPr/>
          <p:nvPr/>
        </p:nvSpPr>
        <p:spPr>
          <a:xfrm>
            <a:off x="323850" y="4705350"/>
            <a:ext cx="866622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b="1" dirty="0">
                <a:solidFill>
                  <a:srgbClr val="E651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Experience:</a:t>
            </a:r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E651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Instant message, confirmed in 200ms, AI insights in 5 seconds — feels fast!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628592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Flow Example: Loading Older Messages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228600" y="609600"/>
            <a:ext cx="886053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Cursor-based pagination with scroll preservation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228600" y="7429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228600" y="7524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905875" y="7429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8600" y="12287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7650" y="7429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66700" y="8001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User scrolls up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266700" y="10287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inverted list, scrolling up = viewing older messages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228600" y="13144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228600" y="13239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905875" y="13144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228600" y="18002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247650" y="13144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66700" y="13716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onEndReached fires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266700" y="16002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Triggered at 10% from top (inverted list)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228600" y="18859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228600" y="18954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8905875" y="18859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228600" y="23717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47650" y="18859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266700" y="19431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Check pagination state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266700" y="21717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hasMore? notLoading? ✓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228600" y="24574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228600" y="24669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8905875" y="24574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228600" y="29432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247650" y="24574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266700" y="25146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Firestore query with cursor</a:t>
            </a:r>
            <a:endParaRPr lang="en-US" sz="1050" dirty="0"/>
          </a:p>
        </p:txBody>
      </p:sp>
      <p:sp>
        <p:nvSpPr>
          <p:cNvPr id="31" name="Text 29"/>
          <p:cNvSpPr/>
          <p:nvPr/>
        </p:nvSpPr>
        <p:spPr>
          <a:xfrm>
            <a:off x="266700" y="27432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query(messagesRef, orderBy('timestamp', 'desc'), startAfter(oldestDoc), limit(50))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228600" y="30289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3" name="Shape 31"/>
          <p:cNvSpPr/>
          <p:nvPr/>
        </p:nvSpPr>
        <p:spPr>
          <a:xfrm>
            <a:off x="228600" y="30384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8905875" y="30289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228600" y="35147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247650" y="30289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266700" y="30861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Merge into Zustand</a:t>
            </a:r>
            <a:endParaRPr lang="en-US" sz="1050" dirty="0"/>
          </a:p>
        </p:txBody>
      </p:sp>
      <p:sp>
        <p:nvSpPr>
          <p:cNvPr id="38" name="Text 36"/>
          <p:cNvSpPr/>
          <p:nvPr/>
        </p:nvSpPr>
        <p:spPr>
          <a:xfrm>
            <a:off x="266700" y="33147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appendOlderMessages() adds 50 messages, updates cursor</a:t>
            </a:r>
            <a:endParaRPr lang="en-US" sz="900" dirty="0"/>
          </a:p>
        </p:txBody>
      </p:sp>
      <p:sp>
        <p:nvSpPr>
          <p:cNvPr id="39" name="Text 37"/>
          <p:cNvSpPr/>
          <p:nvPr/>
        </p:nvSpPr>
        <p:spPr>
          <a:xfrm>
            <a:off x="228600" y="36004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0" name="Shape 38"/>
          <p:cNvSpPr/>
          <p:nvPr/>
        </p:nvSpPr>
        <p:spPr>
          <a:xfrm>
            <a:off x="228600" y="36099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8905875" y="36004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228600" y="40862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247650" y="36004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44" name="Text 42"/>
          <p:cNvSpPr/>
          <p:nvPr/>
        </p:nvSpPr>
        <p:spPr>
          <a:xfrm>
            <a:off x="266700" y="36576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Selector recomputes</a:t>
            </a:r>
            <a:endParaRPr lang="en-US" sz="1050" dirty="0"/>
          </a:p>
        </p:txBody>
      </p:sp>
      <p:sp>
        <p:nvSpPr>
          <p:cNvPr id="45" name="Text 43"/>
          <p:cNvSpPr/>
          <p:nvPr/>
        </p:nvSpPr>
        <p:spPr>
          <a:xfrm>
            <a:off x="266700" y="38862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Adds day headers for older dates, recomputes message grouping</a:t>
            </a:r>
            <a:endParaRPr lang="en-US" sz="900" dirty="0"/>
          </a:p>
        </p:txBody>
      </p:sp>
      <p:sp>
        <p:nvSpPr>
          <p:cNvPr id="46" name="Text 44"/>
          <p:cNvSpPr/>
          <p:nvPr/>
        </p:nvSpPr>
        <p:spPr>
          <a:xfrm>
            <a:off x="228600" y="4171950"/>
            <a:ext cx="8686800" cy="495300"/>
          </a:xfrm>
          <a:prstGeom prst="roundRect">
            <a:avLst>
              <a:gd name="adj" fmla="val 11538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7" name="Shape 45"/>
          <p:cNvSpPr/>
          <p:nvPr/>
        </p:nvSpPr>
        <p:spPr>
          <a:xfrm>
            <a:off x="228600" y="418147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8905875" y="4171950"/>
            <a:ext cx="0" cy="49530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228600" y="4657725"/>
            <a:ext cx="86868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247650" y="4171950"/>
            <a:ext cx="0" cy="49530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266700" y="4229100"/>
            <a:ext cx="880224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 React renders with maintainVisibleContentPosition</a:t>
            </a:r>
            <a:endParaRPr lang="en-US" sz="1050" dirty="0"/>
          </a:p>
        </p:txBody>
      </p:sp>
      <p:sp>
        <p:nvSpPr>
          <p:cNvPr id="52" name="Text 50"/>
          <p:cNvSpPr/>
          <p:nvPr/>
        </p:nvSpPr>
        <p:spPr>
          <a:xfrm>
            <a:off x="266700" y="4457700"/>
            <a:ext cx="8802243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Scroll position preserved (no jump!), older messages appear above</a:t>
            </a:r>
            <a:endParaRPr lang="en-US" sz="900" dirty="0"/>
          </a:p>
        </p:txBody>
      </p:sp>
      <p:sp>
        <p:nvSpPr>
          <p:cNvPr id="53" name="Text 51"/>
          <p:cNvSpPr/>
          <p:nvPr/>
        </p:nvSpPr>
        <p:spPr>
          <a:xfrm>
            <a:off x="228600" y="4572000"/>
            <a:ext cx="8686800" cy="419100"/>
          </a:xfrm>
          <a:prstGeom prst="roundRect">
            <a:avLst>
              <a:gd name="adj" fmla="val 13636"/>
            </a:avLst>
          </a:prstGeom>
          <a:solidFill>
            <a:srgbClr val="E3F2FD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4" name="Text 52"/>
          <p:cNvSpPr/>
          <p:nvPr/>
        </p:nvSpPr>
        <p:spPr>
          <a:xfrm>
            <a:off x="323850" y="4705350"/>
            <a:ext cx="866622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b="1" dirty="0">
                <a:solidFill>
                  <a:srgbClr val="1565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Features:</a:t>
            </a:r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1565C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Cursor-based pagination • 50 messages per batch • Scroll preservation • No jumpy UI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" y="228600"/>
            <a:ext cx="463429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Architectural Decisions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228600" y="1190625"/>
            <a:ext cx="4267200" cy="857250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228600" y="12001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86275" y="1190625"/>
            <a:ext cx="0" cy="85725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8600" y="20383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7650" y="1190625"/>
            <a:ext cx="0" cy="85725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6700" y="1209675"/>
            <a:ext cx="429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Firestore?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19100" y="1495425"/>
            <a:ext cx="4057650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sync built-in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Offline support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Scalable (serverless)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4648200" y="1190625"/>
            <a:ext cx="4267200" cy="857250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648200" y="12001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905875" y="1190625"/>
            <a:ext cx="0" cy="85725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648200" y="20383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667250" y="1190625"/>
            <a:ext cx="0" cy="85725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686300" y="1209675"/>
            <a:ext cx="429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Zustand?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838700" y="1495425"/>
            <a:ext cx="4057650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Simpler than Redux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Built-in optimization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 19 compatible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228600" y="2124075"/>
            <a:ext cx="4267200" cy="857250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228600" y="213360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4486275" y="2124075"/>
            <a:ext cx="0" cy="85725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228600" y="297180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247650" y="2124075"/>
            <a:ext cx="0" cy="85725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266700" y="2143125"/>
            <a:ext cx="429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Separate Selectors?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19100" y="2428875"/>
            <a:ext cx="4057650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Responsibility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Memoization = Performance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Shared logic (DRY)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648200" y="2124075"/>
            <a:ext cx="4267200" cy="857250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648200" y="213360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8905875" y="2124075"/>
            <a:ext cx="0" cy="85725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4648200" y="297180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4667250" y="2124075"/>
            <a:ext cx="0" cy="85725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4686300" y="2143125"/>
            <a:ext cx="429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Inverted FlatList?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4838700" y="2428875"/>
            <a:ext cx="4057650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Chat app standard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Natural message flow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Stable scroll position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228600" y="3057525"/>
            <a:ext cx="4267200" cy="857250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2" name="Shape 30"/>
          <p:cNvSpPr/>
          <p:nvPr/>
        </p:nvSpPr>
        <p:spPr>
          <a:xfrm>
            <a:off x="228600" y="30670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4486275" y="3057525"/>
            <a:ext cx="0" cy="85725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228600" y="39052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247650" y="3057525"/>
            <a:ext cx="0" cy="85725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266700" y="3076575"/>
            <a:ext cx="429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Optimistic Updates?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419100" y="3362325"/>
            <a:ext cx="4057650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Instant feedback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 even on slow networks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Auto-reconciliation</a:t>
            </a:r>
            <a:endParaRPr lang="en-US" sz="900" dirty="0"/>
          </a:p>
        </p:txBody>
      </p:sp>
      <p:sp>
        <p:nvSpPr>
          <p:cNvPr id="38" name="Text 36"/>
          <p:cNvSpPr/>
          <p:nvPr/>
        </p:nvSpPr>
        <p:spPr>
          <a:xfrm>
            <a:off x="4648200" y="3057525"/>
            <a:ext cx="4267200" cy="857250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9" name="Shape 37"/>
          <p:cNvSpPr/>
          <p:nvPr/>
        </p:nvSpPr>
        <p:spPr>
          <a:xfrm>
            <a:off x="4648200" y="30670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8905875" y="3057525"/>
            <a:ext cx="0" cy="85725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4648200" y="3905250"/>
            <a:ext cx="4267200" cy="0"/>
          </a:xfrm>
          <a:prstGeom prst="line">
            <a:avLst/>
          </a:prstGeom>
          <a:noFill/>
          <a:ln w="19050">
            <a:solidFill>
              <a:srgbClr val="BDC3C7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4667250" y="3057525"/>
            <a:ext cx="0" cy="857250"/>
          </a:xfrm>
          <a:prstGeom prst="line">
            <a:avLst/>
          </a:prstGeom>
          <a:noFill/>
          <a:ln w="38100">
            <a:solidFill>
              <a:srgbClr val="16A085"/>
            </a:solidFill>
            <a:prstDash val="solid"/>
          </a:ln>
        </p:spPr>
      </p:sp>
      <p:sp>
        <p:nvSpPr>
          <p:cNvPr id="43" name="Text 41"/>
          <p:cNvSpPr/>
          <p:nvPr/>
        </p:nvSpPr>
        <p:spPr>
          <a:xfrm>
            <a:off x="4686300" y="3076575"/>
            <a:ext cx="429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E6F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Cloud Functions?</a:t>
            </a:r>
            <a:endParaRPr lang="en-US" sz="1200" dirty="0"/>
          </a:p>
        </p:txBody>
      </p:sp>
      <p:sp>
        <p:nvSpPr>
          <p:cNvPr id="44" name="Text 42"/>
          <p:cNvSpPr/>
          <p:nvPr/>
        </p:nvSpPr>
        <p:spPr>
          <a:xfrm>
            <a:off x="4838700" y="3362325"/>
            <a:ext cx="4057650" cy="5334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API keys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 (non-blocking)</a:t>
            </a:r>
            <a:endParaRPr lang="en-US" sz="900" dirty="0"/>
          </a:p>
          <a:p>
            <a:pPr algn="l" marL="85725" indent="-85725">
              <a:lnSpc>
                <a:spcPts val="1200"/>
              </a:lnSpc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Auto-scalable</a:t>
            </a:r>
            <a:endParaRPr lang="en-US" sz="900" dirty="0"/>
          </a:p>
        </p:txBody>
      </p:sp>
      <p:pic>
        <p:nvPicPr>
          <p:cNvPr id="45" name="Image 0" descr="/tmp/rasterized-gradient-4ec125c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4495800"/>
            <a:ext cx="8686800" cy="495300"/>
          </a:xfrm>
          <a:prstGeom prst="rect">
            <a:avLst/>
          </a:prstGeom>
        </p:spPr>
      </p:pic>
      <p:sp>
        <p:nvSpPr>
          <p:cNvPr id="46" name="Text 43"/>
          <p:cNvSpPr/>
          <p:nvPr/>
        </p:nvSpPr>
        <p:spPr>
          <a:xfrm>
            <a:off x="258318" y="4648200"/>
            <a:ext cx="862736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Result:</a:t>
            </a:r>
            <a:pPr algn="ctr" indent="0" marL="0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Fast, reliable, maintainable architecture with excellent UX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2025-10-27T17:22:08Z</dcterms:created>
  <dcterms:modified xsi:type="dcterms:W3CDTF">2025-10-27T17:22:08Z</dcterms:modified>
</cp:coreProperties>
</file>