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6" r:id="rId3"/>
    <p:sldId id="267" r:id="rId4"/>
    <p:sldId id="268" r:id="rId5"/>
    <p:sldId id="269" r:id="rId6"/>
    <p:sldId id="270" r:id="rId7"/>
    <p:sldId id="271" r:id="rId8"/>
    <p:sldId id="272" r:id="rId9"/>
    <p:sldId id="273" r:id="rId10"/>
    <p:sldId id="27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514"/>
  </p:normalViewPr>
  <p:slideViewPr>
    <p:cSldViewPr>
      <p:cViewPr varScale="1">
        <p:scale>
          <a:sx n="104" d="100"/>
          <a:sy n="104" d="100"/>
        </p:scale>
        <p:origin x="134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63E89D1-A86C-4F69-93B0-4D2EAF065D20}" type="datetimeFigureOut">
              <a:rPr lang="en-US" smtClean="0"/>
              <a:pPr/>
              <a:t>1/10/23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3E89D1-A86C-4F69-93B0-4D2EAF065D20}" type="datetimeFigureOut">
              <a:rPr lang="en-US" smtClean="0"/>
              <a:pPr/>
              <a:t>1/10/23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3E89D1-A86C-4F69-93B0-4D2EAF065D20}" type="datetimeFigureOut">
              <a:rPr lang="en-US" smtClean="0"/>
              <a:pPr/>
              <a:t>1/10/23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3E89D1-A86C-4F69-93B0-4D2EAF065D20}" type="datetimeFigureOut">
              <a:rPr lang="en-US" smtClean="0"/>
              <a:pPr/>
              <a:t>1/10/23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3E89D1-A86C-4F69-93B0-4D2EAF065D20}" type="datetimeFigureOut">
              <a:rPr lang="en-US" smtClean="0"/>
              <a:pPr/>
              <a:t>1/10/23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3E89D1-A86C-4F69-93B0-4D2EAF065D20}" type="datetimeFigureOut">
              <a:rPr lang="en-US" smtClean="0"/>
              <a:pPr/>
              <a:t>1/10/23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3E89D1-A86C-4F69-93B0-4D2EAF065D20}" type="datetimeFigureOut">
              <a:rPr lang="en-US" smtClean="0"/>
              <a:pPr/>
              <a:t>1/10/23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3E89D1-A86C-4F69-93B0-4D2EAF065D20}" type="datetimeFigureOut">
              <a:rPr lang="en-US" smtClean="0"/>
              <a:pPr/>
              <a:t>1/10/23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3E89D1-A86C-4F69-93B0-4D2EAF065D20}" type="datetimeFigureOut">
              <a:rPr lang="en-US" smtClean="0"/>
              <a:pPr/>
              <a:t>1/10/23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3E89D1-A86C-4F69-93B0-4D2EAF065D20}" type="datetimeFigureOut">
              <a:rPr lang="en-US" smtClean="0"/>
              <a:pPr/>
              <a:t>1/10/23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3E89D1-A86C-4F69-93B0-4D2EAF065D20}" type="datetimeFigureOut">
              <a:rPr lang="en-US" smtClean="0"/>
              <a:pPr/>
              <a:t>1/10/23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3E89D1-A86C-4F69-93B0-4D2EAF065D20}" type="datetimeFigureOut">
              <a:rPr lang="en-US" smtClean="0"/>
              <a:pPr/>
              <a:t>1/10/23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F57C97-B46C-4A57-8520-F5BBDB84AE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datasets/uciml/breast-cancer-wisconsin-data"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www.kaggle.com/datasets/uciml/breast-cancer-Wisconsin-data"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a:t>
            </a:r>
          </a:p>
        </p:txBody>
      </p:sp>
      <p:sp>
        <p:nvSpPr>
          <p:cNvPr id="5" name="Content Placeholder 4"/>
          <p:cNvSpPr>
            <a:spLocks noGrp="1"/>
          </p:cNvSpPr>
          <p:nvPr>
            <p:ph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9342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6" name="TextBox 5"/>
          <p:cNvSpPr txBox="1"/>
          <p:nvPr/>
        </p:nvSpPr>
        <p:spPr>
          <a:xfrm>
            <a:off x="1295400" y="533400"/>
            <a:ext cx="7391400" cy="1200329"/>
          </a:xfrm>
          <a:prstGeom prst="rect">
            <a:avLst/>
          </a:prstGeom>
          <a:noFill/>
        </p:spPr>
        <p:txBody>
          <a:bodyPr wrap="square" rtlCol="0">
            <a:spAutoFit/>
          </a:bodyPr>
          <a:lstStyle/>
          <a:p>
            <a:pPr algn="ctr"/>
            <a:r>
              <a:rPr lang="en" sz="3600" dirty="0">
                <a:latin typeface="Times New Roman" panose="02020603050405020304" pitchFamily="18" charset="0"/>
                <a:cs typeface="Times New Roman" panose="02020603050405020304" pitchFamily="18" charset="0"/>
              </a:rPr>
              <a:t>Analysis of Breast Cancer Detection using Ensemble Methods</a:t>
            </a:r>
            <a:endParaRPr lang="en-US" sz="36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295400" y="2362200"/>
            <a:ext cx="4495800" cy="1477328"/>
          </a:xfrm>
          <a:prstGeom prst="rect">
            <a:avLst/>
          </a:prstGeom>
          <a:noFill/>
        </p:spPr>
        <p:txBody>
          <a:bodyPr wrap="square" rtlCol="0">
            <a:spAutoFit/>
          </a:bodyPr>
          <a:lstStyle/>
          <a:p>
            <a:r>
              <a:rPr lang="en-US" dirty="0">
                <a:latin typeface="Times New Roman"/>
                <a:cs typeface="Times New Roman"/>
              </a:rPr>
              <a:t>Team Members</a:t>
            </a:r>
          </a:p>
          <a:p>
            <a:r>
              <a:rPr lang="en-US" dirty="0">
                <a:latin typeface="Times New Roman" panose="02020603050405020304" pitchFamily="18" charset="0"/>
                <a:cs typeface="Times New Roman" panose="02020603050405020304" pitchFamily="18" charset="0"/>
              </a:rPr>
              <a:t>1.</a:t>
            </a:r>
            <a:r>
              <a:rPr lang="en" sz="1800" dirty="0">
                <a:latin typeface="Times New Roman" panose="02020603050405020304" pitchFamily="18" charset="0"/>
                <a:cs typeface="Times New Roman" panose="02020603050405020304" pitchFamily="18" charset="0"/>
              </a:rPr>
              <a:t> Shalini Singh (1DS19CS146)</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a:t>
            </a:r>
            <a:r>
              <a:rPr lang="en" sz="1800" dirty="0">
                <a:latin typeface="Times New Roman" panose="02020603050405020304" pitchFamily="18" charset="0"/>
                <a:cs typeface="Times New Roman" panose="02020603050405020304" pitchFamily="18" charset="0"/>
              </a:rPr>
              <a:t>Kota V Vishnu (1DS19CS723)</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a:t>
            </a:r>
            <a:r>
              <a:rPr lang="en-IN" sz="1800" dirty="0">
                <a:latin typeface="Times New Roman" panose="02020603050405020304" pitchFamily="18" charset="0"/>
                <a:cs typeface="Times New Roman" panose="02020603050405020304" pitchFamily="18" charset="0"/>
              </a:rPr>
              <a:t> Reena Jasmine Edwin (1DS19CS738)</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S </a:t>
            </a:r>
            <a:r>
              <a:rPr lang="en" sz="1800" dirty="0">
                <a:latin typeface="Times New Roman" panose="02020603050405020304" pitchFamily="18" charset="0"/>
                <a:cs typeface="Times New Roman" panose="02020603050405020304" pitchFamily="18" charset="0"/>
              </a:rPr>
              <a:t>Sai Brinda (1DS19CS741)</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295400" y="4419600"/>
            <a:ext cx="5867400" cy="1200329"/>
          </a:xfrm>
          <a:prstGeom prst="rect">
            <a:avLst/>
          </a:prstGeom>
          <a:noFill/>
        </p:spPr>
        <p:txBody>
          <a:bodyPr wrap="square" rtlCol="0">
            <a:spAutoFit/>
          </a:bodyPr>
          <a:lstStyle/>
          <a:p>
            <a:r>
              <a:rPr lang="en-US" dirty="0">
                <a:latin typeface="Times New Roman"/>
                <a:cs typeface="Times New Roman"/>
              </a:rPr>
              <a:t>Under the Guidance of</a:t>
            </a:r>
          </a:p>
          <a:p>
            <a:r>
              <a:rPr lang="en-US" dirty="0" err="1">
                <a:latin typeface="Times New Roman"/>
                <a:cs typeface="Times New Roman"/>
              </a:rPr>
              <a:t>Mrs</a:t>
            </a:r>
            <a:r>
              <a:rPr lang="en-US" dirty="0">
                <a:latin typeface="Times New Roman"/>
                <a:cs typeface="Times New Roman"/>
              </a:rPr>
              <a:t> Annapoorna B.R</a:t>
            </a:r>
          </a:p>
          <a:p>
            <a:r>
              <a:rPr lang="en-US" dirty="0">
                <a:latin typeface="Times New Roman"/>
                <a:cs typeface="Times New Roman"/>
              </a:rPr>
              <a:t>Assistant Professor</a:t>
            </a:r>
          </a:p>
          <a:p>
            <a:r>
              <a:rPr lang="en-US" dirty="0">
                <a:latin typeface="Times New Roman"/>
                <a:cs typeface="Times New Roman"/>
              </a:rPr>
              <a:t>Dept of Computer Science and Engineering</a:t>
            </a:r>
          </a:p>
        </p:txBody>
      </p:sp>
    </p:spTree>
    <p:extLst>
      <p:ext uri="{BB962C8B-B14F-4D97-AF65-F5344CB8AC3E}">
        <p14:creationId xmlns:p14="http://schemas.microsoft.com/office/powerpoint/2010/main" val="3763581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8" name="TextBox 7">
            <a:extLst>
              <a:ext uri="{FF2B5EF4-FFF2-40B4-BE49-F238E27FC236}">
                <a16:creationId xmlns:a16="http://schemas.microsoft.com/office/drawing/2014/main" id="{5B00D8F7-D053-8C4A-AC3D-29EBD96FF947}"/>
              </a:ext>
            </a:extLst>
          </p:cNvPr>
          <p:cNvSpPr txBox="1"/>
          <p:nvPr/>
        </p:nvSpPr>
        <p:spPr>
          <a:xfrm>
            <a:off x="1085850" y="2677120"/>
            <a:ext cx="7391400" cy="923330"/>
          </a:xfrm>
          <a:prstGeom prst="rect">
            <a:avLst/>
          </a:prstGeom>
          <a:noFill/>
        </p:spPr>
        <p:txBody>
          <a:bodyPr wrap="square" rtlCol="0">
            <a:spAutoFit/>
          </a:bodyPr>
          <a:lstStyle/>
          <a:p>
            <a:pPr algn="ctr"/>
            <a:r>
              <a:rPr lang="en" sz="5400" dirty="0">
                <a:latin typeface="Times New Roman" panose="02020603050405020304" pitchFamily="18" charset="0"/>
                <a:cs typeface="Times New Roman" panose="02020603050405020304" pitchFamily="18" charset="0"/>
              </a:rPr>
              <a:t>Thank You</a:t>
            </a:r>
            <a:endParaRPr lang="en-US" sz="5400" dirty="0">
              <a:latin typeface="Times New Roman" panose="02020603050405020304" pitchFamily="18" charset="0"/>
              <a:cs typeface="Times New Roman" panose="02020603050405020304" pitchFamily="18" charset="0"/>
            </a:endParaRPr>
          </a:p>
        </p:txBody>
      </p:sp>
      <p:sp>
        <p:nvSpPr>
          <p:cNvPr id="10" name="Google Shape;85;p17">
            <a:extLst>
              <a:ext uri="{FF2B5EF4-FFF2-40B4-BE49-F238E27FC236}">
                <a16:creationId xmlns:a16="http://schemas.microsoft.com/office/drawing/2014/main" id="{05AC3BD1-6296-FD49-84C2-2F2A86F7EAE4}"/>
              </a:ext>
            </a:extLst>
          </p:cNvPr>
          <p:cNvSpPr txBox="1">
            <a:spLocks/>
          </p:cNvSpPr>
          <p:nvPr/>
        </p:nvSpPr>
        <p:spPr>
          <a:xfrm>
            <a:off x="1371600" y="1365300"/>
            <a:ext cx="7467600" cy="3397200"/>
          </a:xfrm>
          <a:prstGeom prst="rect">
            <a:avLst/>
          </a:prstGeom>
        </p:spPr>
        <p:txBody>
          <a:bodyPr spcFirstLastPara="1" vert="horz" wrap="square" lIns="91425" tIns="91425" rIns="91425" bIns="91425" rtlCol="0" anchor="t" anchorCtr="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323850" algn="l">
              <a:lnSpc>
                <a:spcPct val="107916"/>
              </a:lnSpc>
              <a:spcBef>
                <a:spcPts val="0"/>
              </a:spcBef>
              <a:buSzPts val="1500"/>
              <a:buFont typeface="EB Garamond"/>
              <a:buChar char="●"/>
            </a:pPr>
            <a:endParaRPr lang="en-IN" sz="1800" dirty="0">
              <a:solidFill>
                <a:srgbClr val="002060"/>
              </a:solidFill>
              <a:latin typeface="Times New Roman" panose="02020603050405020304" pitchFamily="18" charset="0"/>
              <a:ea typeface="EB Garamond"/>
              <a:cs typeface="Times New Roman" panose="02020603050405020304" pitchFamily="18" charset="0"/>
              <a:sym typeface="EB Garamond"/>
            </a:endParaRPr>
          </a:p>
        </p:txBody>
      </p:sp>
    </p:spTree>
    <p:extLst>
      <p:ext uri="{BB962C8B-B14F-4D97-AF65-F5344CB8AC3E}">
        <p14:creationId xmlns:p14="http://schemas.microsoft.com/office/powerpoint/2010/main" val="1904223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8" name="TextBox 7">
            <a:extLst>
              <a:ext uri="{FF2B5EF4-FFF2-40B4-BE49-F238E27FC236}">
                <a16:creationId xmlns:a16="http://schemas.microsoft.com/office/drawing/2014/main" id="{5B00D8F7-D053-8C4A-AC3D-29EBD96FF947}"/>
              </a:ext>
            </a:extLst>
          </p:cNvPr>
          <p:cNvSpPr txBox="1"/>
          <p:nvPr/>
        </p:nvSpPr>
        <p:spPr>
          <a:xfrm>
            <a:off x="1295400" y="533400"/>
            <a:ext cx="7391400" cy="646331"/>
          </a:xfrm>
          <a:prstGeom prst="rect">
            <a:avLst/>
          </a:prstGeom>
          <a:noFill/>
        </p:spPr>
        <p:txBody>
          <a:bodyPr wrap="square" rtlCol="0">
            <a:spAutoFit/>
          </a:bodyPr>
          <a:lstStyle/>
          <a:p>
            <a:pPr algn="ctr"/>
            <a:r>
              <a:rPr lang="en" sz="3600" dirty="0">
                <a:latin typeface="Times New Roman" panose="02020603050405020304" pitchFamily="18" charset="0"/>
                <a:cs typeface="Times New Roman" panose="02020603050405020304" pitchFamily="18" charset="0"/>
              </a:rPr>
              <a:t>Introduction</a:t>
            </a:r>
            <a:endParaRPr lang="en-US" sz="3600" dirty="0">
              <a:latin typeface="Times New Roman" panose="02020603050405020304" pitchFamily="18" charset="0"/>
              <a:cs typeface="Times New Roman" panose="02020603050405020304" pitchFamily="18" charset="0"/>
            </a:endParaRPr>
          </a:p>
        </p:txBody>
      </p:sp>
      <p:sp>
        <p:nvSpPr>
          <p:cNvPr id="9" name="Google Shape;67;p14">
            <a:extLst>
              <a:ext uri="{FF2B5EF4-FFF2-40B4-BE49-F238E27FC236}">
                <a16:creationId xmlns:a16="http://schemas.microsoft.com/office/drawing/2014/main" id="{13E7DB96-BB65-924F-A02B-F8F4C9530B88}"/>
              </a:ext>
            </a:extLst>
          </p:cNvPr>
          <p:cNvSpPr txBox="1">
            <a:spLocks/>
          </p:cNvSpPr>
          <p:nvPr/>
        </p:nvSpPr>
        <p:spPr>
          <a:xfrm>
            <a:off x="1112108" y="1347665"/>
            <a:ext cx="7574692" cy="4443535"/>
          </a:xfrm>
          <a:prstGeom prst="rect">
            <a:avLst/>
          </a:prstGeom>
        </p:spPr>
        <p:txBody>
          <a:bodyPr spcFirstLastPara="1" vert="horz" wrap="square" lIns="91425" tIns="91425" rIns="91425" bIns="91425" rtlCol="0" anchor="t" anchorCtr="0">
            <a:normAutofit fontScale="2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685800" indent="-685800" algn="l">
              <a:buFont typeface="Arial" panose="020B0604020202020204" pitchFamily="34" charset="0"/>
              <a:buChar char="•"/>
            </a:pPr>
            <a:r>
              <a:rPr lang="en-IN" sz="7200" b="0" i="0" dirty="0">
                <a:solidFill>
                  <a:schemeClr val="tx2"/>
                </a:solidFill>
                <a:effectLst/>
                <a:latin typeface="Times New Roman" panose="02020603050405020304" pitchFamily="18" charset="0"/>
                <a:cs typeface="Times New Roman" panose="02020603050405020304" pitchFamily="18" charset="0"/>
              </a:rPr>
              <a:t>Breast cancer is the leading cause of cancer deaths in women worldwide, with 2.26 million cases in 2020 according to WHO.</a:t>
            </a:r>
            <a:br>
              <a:rPr lang="en-IN" sz="7200" b="0" i="0" dirty="0">
                <a:solidFill>
                  <a:schemeClr val="tx2"/>
                </a:solidFill>
                <a:effectLst/>
                <a:latin typeface="Times New Roman" panose="02020603050405020304" pitchFamily="18" charset="0"/>
                <a:cs typeface="Times New Roman" panose="02020603050405020304" pitchFamily="18" charset="0"/>
              </a:rPr>
            </a:br>
            <a:endParaRPr lang="en-IN" sz="7200" b="0" i="0" dirty="0">
              <a:solidFill>
                <a:schemeClr val="tx2"/>
              </a:solidFill>
              <a:effectLst/>
              <a:latin typeface="Times New Roman" panose="02020603050405020304" pitchFamily="18" charset="0"/>
              <a:cs typeface="Times New Roman" panose="02020603050405020304" pitchFamily="18" charset="0"/>
            </a:endParaRPr>
          </a:p>
          <a:p>
            <a:pPr marL="685800" indent="-685800" algn="l">
              <a:buFont typeface="Arial" panose="020B0604020202020204" pitchFamily="34" charset="0"/>
              <a:buChar char="•"/>
            </a:pPr>
            <a:r>
              <a:rPr lang="en-IN" sz="7200" b="0" i="0" dirty="0">
                <a:solidFill>
                  <a:schemeClr val="tx2"/>
                </a:solidFill>
                <a:effectLst/>
                <a:latin typeface="Times New Roman" panose="02020603050405020304" pitchFamily="18" charset="0"/>
                <a:cs typeface="Times New Roman" panose="02020603050405020304" pitchFamily="18" charset="0"/>
              </a:rPr>
              <a:t>Breast cancer occurs when cells in the breast grow out of control and form tumours, which may be visible on an x-ray or palpable as a lump.</a:t>
            </a:r>
            <a:br>
              <a:rPr lang="en-IN" sz="7200" b="0" i="0" dirty="0">
                <a:solidFill>
                  <a:schemeClr val="tx2"/>
                </a:solidFill>
                <a:effectLst/>
                <a:latin typeface="Times New Roman" panose="02020603050405020304" pitchFamily="18" charset="0"/>
                <a:cs typeface="Times New Roman" panose="02020603050405020304" pitchFamily="18" charset="0"/>
              </a:rPr>
            </a:br>
            <a:endParaRPr lang="en-IN" sz="7200" b="0" i="0" dirty="0">
              <a:solidFill>
                <a:schemeClr val="tx2"/>
              </a:solidFill>
              <a:effectLst/>
              <a:latin typeface="Times New Roman" panose="02020603050405020304" pitchFamily="18" charset="0"/>
              <a:cs typeface="Times New Roman" panose="02020603050405020304" pitchFamily="18" charset="0"/>
            </a:endParaRPr>
          </a:p>
          <a:p>
            <a:pPr marL="685800" indent="-685800" algn="l">
              <a:buFont typeface="Arial" panose="020B0604020202020204" pitchFamily="34" charset="0"/>
              <a:buChar char="•"/>
            </a:pPr>
            <a:r>
              <a:rPr lang="en-IN" sz="7200" b="0" i="0" dirty="0">
                <a:solidFill>
                  <a:schemeClr val="tx2"/>
                </a:solidFill>
                <a:effectLst/>
                <a:latin typeface="Times New Roman" panose="02020603050405020304" pitchFamily="18" charset="0"/>
                <a:cs typeface="Times New Roman" panose="02020603050405020304" pitchFamily="18" charset="0"/>
              </a:rPr>
              <a:t>Breast cancer can spread to other parts of the body through the blood or lymph system, increasing the risk of cancer in those areas.</a:t>
            </a:r>
            <a:br>
              <a:rPr lang="en-IN" sz="7200" b="0" i="0" dirty="0">
                <a:solidFill>
                  <a:schemeClr val="tx2"/>
                </a:solidFill>
                <a:effectLst/>
                <a:latin typeface="Times New Roman" panose="02020603050405020304" pitchFamily="18" charset="0"/>
                <a:cs typeface="Times New Roman" panose="02020603050405020304" pitchFamily="18" charset="0"/>
              </a:rPr>
            </a:br>
            <a:endParaRPr lang="en-IN" sz="7200" b="0" i="0" dirty="0">
              <a:solidFill>
                <a:schemeClr val="tx2"/>
              </a:solidFill>
              <a:effectLst/>
              <a:latin typeface="Times New Roman" panose="02020603050405020304" pitchFamily="18" charset="0"/>
              <a:cs typeface="Times New Roman" panose="02020603050405020304" pitchFamily="18" charset="0"/>
            </a:endParaRPr>
          </a:p>
          <a:p>
            <a:pPr marL="685800" indent="-685800" algn="l">
              <a:buFont typeface="Arial" panose="020B0604020202020204" pitchFamily="34" charset="0"/>
              <a:buChar char="•"/>
            </a:pPr>
            <a:r>
              <a:rPr lang="en-IN" sz="7200" b="0" i="0" dirty="0">
                <a:solidFill>
                  <a:schemeClr val="tx2"/>
                </a:solidFill>
                <a:effectLst/>
                <a:latin typeface="Times New Roman" panose="02020603050405020304" pitchFamily="18" charset="0"/>
                <a:cs typeface="Times New Roman" panose="02020603050405020304" pitchFamily="18" charset="0"/>
              </a:rPr>
              <a:t>Early detection of breast cancer is important because it can increase the chances of successful treatment and survival.</a:t>
            </a:r>
            <a:r>
              <a:rPr lang="en-IN" sz="7200" dirty="0">
                <a:solidFill>
                  <a:schemeClr val="tx2"/>
                </a:solidFill>
                <a:latin typeface="Times New Roman" panose="02020603050405020304" pitchFamily="18" charset="0"/>
                <a:ea typeface="EB Garamond"/>
                <a:cs typeface="Times New Roman" panose="02020603050405020304" pitchFamily="18" charset="0"/>
                <a:sym typeface="EB Garamond"/>
              </a:rPr>
              <a:t> </a:t>
            </a:r>
            <a:br>
              <a:rPr lang="en-IN" sz="7200" dirty="0">
                <a:solidFill>
                  <a:schemeClr val="tx2"/>
                </a:solidFill>
                <a:latin typeface="Times New Roman" panose="02020603050405020304" pitchFamily="18" charset="0"/>
                <a:ea typeface="EB Garamond"/>
                <a:cs typeface="Times New Roman" panose="02020603050405020304" pitchFamily="18" charset="0"/>
                <a:sym typeface="EB Garamond"/>
              </a:rPr>
            </a:br>
            <a:endParaRPr lang="en-IN" sz="7200" dirty="0">
              <a:solidFill>
                <a:schemeClr val="tx2"/>
              </a:solidFill>
              <a:latin typeface="Times New Roman" panose="02020603050405020304" pitchFamily="18" charset="0"/>
              <a:ea typeface="EB Garamond"/>
              <a:cs typeface="Times New Roman" panose="02020603050405020304" pitchFamily="18" charset="0"/>
              <a:sym typeface="EB Garamond"/>
            </a:endParaRPr>
          </a:p>
          <a:p>
            <a:pPr marL="685800" indent="-685800" algn="l">
              <a:buFont typeface="Arial" panose="020B0604020202020204" pitchFamily="34" charset="0"/>
              <a:buChar char="•"/>
            </a:pPr>
            <a:r>
              <a:rPr lang="en-IN" sz="7200" b="0" i="0" dirty="0">
                <a:solidFill>
                  <a:schemeClr val="tx2"/>
                </a:solidFill>
                <a:effectLst/>
                <a:latin typeface="Times New Roman" panose="02020603050405020304" pitchFamily="18" charset="0"/>
                <a:cs typeface="Times New Roman" panose="02020603050405020304" pitchFamily="18" charset="0"/>
              </a:rPr>
              <a:t>Machine learning and Artificial Intelligence are being used more frequently as diagnostic tools for identifying breast cancer</a:t>
            </a:r>
            <a:br>
              <a:rPr lang="en-IN" sz="7200" b="0" i="0" dirty="0">
                <a:solidFill>
                  <a:schemeClr val="tx2"/>
                </a:solidFill>
                <a:effectLst/>
                <a:latin typeface="Times New Roman" panose="02020603050405020304" pitchFamily="18" charset="0"/>
                <a:cs typeface="Times New Roman" panose="02020603050405020304" pitchFamily="18" charset="0"/>
              </a:rPr>
            </a:br>
            <a:endParaRPr lang="en-IN" sz="7200" b="0" i="0" dirty="0">
              <a:solidFill>
                <a:schemeClr val="tx2"/>
              </a:solidFill>
              <a:effectLst/>
              <a:latin typeface="Times New Roman" panose="02020603050405020304" pitchFamily="18" charset="0"/>
              <a:cs typeface="Times New Roman" panose="02020603050405020304" pitchFamily="18" charset="0"/>
            </a:endParaRPr>
          </a:p>
          <a:p>
            <a:pPr marL="685800" indent="-685800" algn="l">
              <a:buFont typeface="Arial" panose="020B0604020202020204" pitchFamily="34" charset="0"/>
              <a:buChar char="•"/>
            </a:pPr>
            <a:r>
              <a:rPr lang="en-IN" sz="7200" b="0" i="0" dirty="0">
                <a:solidFill>
                  <a:schemeClr val="tx2"/>
                </a:solidFill>
                <a:effectLst/>
                <a:latin typeface="Times New Roman" panose="02020603050405020304" pitchFamily="18" charset="0"/>
                <a:cs typeface="Times New Roman" panose="02020603050405020304" pitchFamily="18" charset="0"/>
              </a:rPr>
              <a:t>Several tests, including clump thickness, cell size, and cell shape, are used to identify breast cancer, but it can still be difficult to get a definite result even for medical professionals</a:t>
            </a:r>
          </a:p>
          <a:p>
            <a:pPr marL="457200" algn="l">
              <a:spcBef>
                <a:spcPts val="0"/>
              </a:spcBef>
            </a:pPr>
            <a:endParaRPr lang="en-IN" sz="3250" b="1" dirty="0">
              <a:solidFill>
                <a:schemeClr val="dk2"/>
              </a:solidFill>
              <a:latin typeface="Merriweather"/>
              <a:ea typeface="Merriweather"/>
              <a:cs typeface="Merriweather"/>
              <a:sym typeface="Merriweather"/>
            </a:endParaRPr>
          </a:p>
          <a:p>
            <a:pPr algn="l">
              <a:spcBef>
                <a:spcPts val="0"/>
              </a:spcBef>
            </a:pPr>
            <a:endParaRPr lang="en-IN" sz="12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67580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8" name="TextBox 7">
            <a:extLst>
              <a:ext uri="{FF2B5EF4-FFF2-40B4-BE49-F238E27FC236}">
                <a16:creationId xmlns:a16="http://schemas.microsoft.com/office/drawing/2014/main" id="{5B00D8F7-D053-8C4A-AC3D-29EBD96FF947}"/>
              </a:ext>
            </a:extLst>
          </p:cNvPr>
          <p:cNvSpPr txBox="1"/>
          <p:nvPr/>
        </p:nvSpPr>
        <p:spPr>
          <a:xfrm>
            <a:off x="1295400" y="533400"/>
            <a:ext cx="7391400" cy="646331"/>
          </a:xfrm>
          <a:prstGeom prst="rect">
            <a:avLst/>
          </a:prstGeom>
          <a:noFill/>
        </p:spPr>
        <p:txBody>
          <a:bodyPr wrap="square" rtlCol="0">
            <a:spAutoFit/>
          </a:bodyPr>
          <a:lstStyle/>
          <a:p>
            <a:pPr algn="ctr"/>
            <a:r>
              <a:rPr lang="en" sz="3600" dirty="0">
                <a:latin typeface="Times New Roman" panose="02020603050405020304" pitchFamily="18" charset="0"/>
                <a:cs typeface="Times New Roman" panose="02020603050405020304" pitchFamily="18" charset="0"/>
              </a:rPr>
              <a:t>Introduction</a:t>
            </a:r>
            <a:endParaRPr lang="en-US" sz="3600" dirty="0">
              <a:latin typeface="Times New Roman" panose="02020603050405020304" pitchFamily="18" charset="0"/>
              <a:cs typeface="Times New Roman" panose="02020603050405020304" pitchFamily="18" charset="0"/>
            </a:endParaRPr>
          </a:p>
        </p:txBody>
      </p:sp>
      <p:sp>
        <p:nvSpPr>
          <p:cNvPr id="10" name="Google Shape;73;p15">
            <a:extLst>
              <a:ext uri="{FF2B5EF4-FFF2-40B4-BE49-F238E27FC236}">
                <a16:creationId xmlns:a16="http://schemas.microsoft.com/office/drawing/2014/main" id="{33BD903D-6C87-F649-BABD-26315B1EF5AF}"/>
              </a:ext>
            </a:extLst>
          </p:cNvPr>
          <p:cNvSpPr txBox="1">
            <a:spLocks/>
          </p:cNvSpPr>
          <p:nvPr/>
        </p:nvSpPr>
        <p:spPr>
          <a:xfrm>
            <a:off x="1013100" y="1626529"/>
            <a:ext cx="7956000" cy="3397200"/>
          </a:xfrm>
          <a:prstGeom prst="rect">
            <a:avLst/>
          </a:prstGeom>
        </p:spPr>
        <p:txBody>
          <a:bodyPr spcFirstLastPara="1" vert="horz" wrap="square" lIns="91425" tIns="91425" rIns="91425" bIns="91425" rtlCol="0" anchor="t" anchorCtr="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r>
              <a:rPr lang="en-IN" sz="1800" dirty="0">
                <a:solidFill>
                  <a:schemeClr val="tx2"/>
                </a:solidFill>
                <a:latin typeface="Times New Roman" panose="02020603050405020304" pitchFamily="18" charset="0"/>
                <a:cs typeface="Times New Roman" panose="02020603050405020304" pitchFamily="18" charset="0"/>
              </a:rPr>
              <a:t>The goal of this study is t</a:t>
            </a:r>
            <a:r>
              <a:rPr lang="en-IN" sz="1800" b="0" i="0" dirty="0">
                <a:solidFill>
                  <a:schemeClr val="tx2"/>
                </a:solidFill>
                <a:effectLst/>
                <a:latin typeface="Times New Roman" panose="02020603050405020304" pitchFamily="18" charset="0"/>
                <a:cs typeface="Times New Roman" panose="02020603050405020304" pitchFamily="18" charset="0"/>
              </a:rPr>
              <a:t>o investigate the use of various machine learning algorithms for early breast cancer diagnosis using the Wisconsin breast cancer dataset</a:t>
            </a:r>
          </a:p>
          <a:p>
            <a:pPr marL="285750" indent="-285750" algn="l">
              <a:buFont typeface="Arial" panose="020B0604020202020204" pitchFamily="34" charset="0"/>
              <a:buChar char="•"/>
            </a:pPr>
            <a:r>
              <a:rPr lang="en-IN" sz="1800" b="0" i="0" dirty="0">
                <a:solidFill>
                  <a:schemeClr val="tx2"/>
                </a:solidFill>
                <a:effectLst/>
                <a:latin typeface="Times New Roman" panose="02020603050405020304" pitchFamily="18" charset="0"/>
                <a:cs typeface="Times New Roman" panose="02020603050405020304" pitchFamily="18" charset="0"/>
              </a:rPr>
              <a:t>To compare the performance of these algorithms using classification techniques such as Naïve Bayes, KNN, Random Forest, and SVM, and evaluate their accuracy using metrics such as recall, precision, F1 score, and accuracy percentage.</a:t>
            </a:r>
          </a:p>
          <a:p>
            <a:pPr marL="457200" algn="l">
              <a:spcBef>
                <a:spcPts val="0"/>
              </a:spcBef>
            </a:pPr>
            <a:endParaRPr lang="en-IN" sz="1600" dirty="0">
              <a:solidFill>
                <a:schemeClr val="dk2"/>
              </a:solidFill>
              <a:latin typeface="EB Garamond"/>
              <a:ea typeface="EB Garamond"/>
              <a:cs typeface="EB Garamond"/>
              <a:sym typeface="EB Garamond"/>
            </a:endParaRPr>
          </a:p>
        </p:txBody>
      </p:sp>
    </p:spTree>
    <p:extLst>
      <p:ext uri="{BB962C8B-B14F-4D97-AF65-F5344CB8AC3E}">
        <p14:creationId xmlns:p14="http://schemas.microsoft.com/office/powerpoint/2010/main" val="300629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8" name="TextBox 7">
            <a:extLst>
              <a:ext uri="{FF2B5EF4-FFF2-40B4-BE49-F238E27FC236}">
                <a16:creationId xmlns:a16="http://schemas.microsoft.com/office/drawing/2014/main" id="{5B00D8F7-D053-8C4A-AC3D-29EBD96FF947}"/>
              </a:ext>
            </a:extLst>
          </p:cNvPr>
          <p:cNvSpPr txBox="1"/>
          <p:nvPr/>
        </p:nvSpPr>
        <p:spPr>
          <a:xfrm>
            <a:off x="1295400" y="533400"/>
            <a:ext cx="7391400" cy="646331"/>
          </a:xfrm>
          <a:prstGeom prst="rect">
            <a:avLst/>
          </a:prstGeom>
          <a:noFill/>
        </p:spPr>
        <p:txBody>
          <a:bodyPr wrap="square" rtlCol="0">
            <a:spAutoFit/>
          </a:bodyPr>
          <a:lstStyle/>
          <a:p>
            <a:pPr algn="ctr"/>
            <a:r>
              <a:rPr lang="en" sz="3600" dirty="0">
                <a:latin typeface="Times New Roman" panose="02020603050405020304" pitchFamily="18" charset="0"/>
                <a:cs typeface="Times New Roman" panose="02020603050405020304" pitchFamily="18" charset="0"/>
              </a:rPr>
              <a:t>Challenges in the Current Work:</a:t>
            </a:r>
            <a:endParaRPr lang="en-US" sz="3600" dirty="0">
              <a:latin typeface="Times New Roman" panose="02020603050405020304" pitchFamily="18" charset="0"/>
              <a:cs typeface="Times New Roman" panose="02020603050405020304" pitchFamily="18" charset="0"/>
            </a:endParaRPr>
          </a:p>
        </p:txBody>
      </p:sp>
      <p:sp>
        <p:nvSpPr>
          <p:cNvPr id="9" name="Google Shape;79;p16">
            <a:extLst>
              <a:ext uri="{FF2B5EF4-FFF2-40B4-BE49-F238E27FC236}">
                <a16:creationId xmlns:a16="http://schemas.microsoft.com/office/drawing/2014/main" id="{6AFE80A3-36D0-E94D-9A46-B15C35D5C498}"/>
              </a:ext>
            </a:extLst>
          </p:cNvPr>
          <p:cNvSpPr txBox="1">
            <a:spLocks/>
          </p:cNvSpPr>
          <p:nvPr/>
        </p:nvSpPr>
        <p:spPr>
          <a:xfrm>
            <a:off x="1295400" y="1751577"/>
            <a:ext cx="7391400" cy="3397200"/>
          </a:xfrm>
          <a:prstGeom prst="rect">
            <a:avLst/>
          </a:prstGeom>
        </p:spPr>
        <p:txBody>
          <a:bodyPr spcFirstLastPara="1" vert="horz" wrap="square" lIns="91425" tIns="91425" rIns="91425" bIns="91425" rtlCol="0" anchor="t" anchorCtr="0">
            <a:normAutofit fontScale="2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318743" algn="l">
              <a:lnSpc>
                <a:spcPct val="107916"/>
              </a:lnSpc>
              <a:spcBef>
                <a:spcPts val="0"/>
              </a:spcBef>
              <a:buClr>
                <a:schemeClr val="dk2"/>
              </a:buClr>
              <a:buSzPct val="109233"/>
              <a:buFont typeface="Arial" pitchFamily="34" charset="0"/>
              <a:buChar char="●"/>
            </a:pPr>
            <a:r>
              <a:rPr lang="en-IN" sz="7200" dirty="0">
                <a:solidFill>
                  <a:schemeClr val="dk2"/>
                </a:solidFill>
                <a:latin typeface="Times New Roman" panose="02020603050405020304" pitchFamily="18" charset="0"/>
                <a:ea typeface="EB Garamond"/>
                <a:cs typeface="Times New Roman" panose="02020603050405020304" pitchFamily="18" charset="0"/>
                <a:sym typeface="EB Garamond"/>
              </a:rPr>
              <a:t>The existing techniques  to detect Breast Cancer are not efficient enough to do early detection and predict the risk of cancer.</a:t>
            </a:r>
          </a:p>
          <a:p>
            <a:pPr marL="457200" algn="l">
              <a:lnSpc>
                <a:spcPct val="107916"/>
              </a:lnSpc>
              <a:spcBef>
                <a:spcPts val="0"/>
              </a:spcBef>
            </a:pPr>
            <a:endParaRPr lang="en-IN" sz="7200" dirty="0">
              <a:solidFill>
                <a:schemeClr val="dk2"/>
              </a:solidFill>
              <a:latin typeface="Times New Roman" panose="02020603050405020304" pitchFamily="18" charset="0"/>
              <a:ea typeface="EB Garamond"/>
              <a:cs typeface="Times New Roman" panose="02020603050405020304" pitchFamily="18" charset="0"/>
              <a:sym typeface="EB Garamond"/>
            </a:endParaRPr>
          </a:p>
          <a:p>
            <a:pPr marL="457200" indent="-313973" algn="l">
              <a:lnSpc>
                <a:spcPct val="107916"/>
              </a:lnSpc>
              <a:spcBef>
                <a:spcPts val="0"/>
              </a:spcBef>
              <a:buClr>
                <a:schemeClr val="dk2"/>
              </a:buClr>
              <a:buSzPct val="100000"/>
              <a:buFont typeface="EB Garamond"/>
              <a:buChar char="●"/>
            </a:pPr>
            <a:r>
              <a:rPr lang="en-IN" sz="7200" dirty="0">
                <a:solidFill>
                  <a:schemeClr val="dk2"/>
                </a:solidFill>
                <a:latin typeface="Times New Roman" panose="02020603050405020304" pitchFamily="18" charset="0"/>
                <a:ea typeface="EB Garamond"/>
                <a:cs typeface="Times New Roman" panose="02020603050405020304" pitchFamily="18" charset="0"/>
                <a:sym typeface="EB Garamond"/>
              </a:rPr>
              <a:t>Using Logistic Regression </a:t>
            </a:r>
            <a:r>
              <a:rPr lang="en-IN" sz="7200" dirty="0">
                <a:solidFill>
                  <a:schemeClr val="dk2"/>
                </a:solidFill>
                <a:highlight>
                  <a:srgbClr val="FFFFFF"/>
                </a:highlight>
                <a:latin typeface="Times New Roman" panose="02020603050405020304" pitchFamily="18" charset="0"/>
                <a:ea typeface="EB Garamond"/>
                <a:cs typeface="Times New Roman" panose="02020603050405020304" pitchFamily="18" charset="0"/>
                <a:sym typeface="EB Garamond"/>
              </a:rPr>
              <a:t>is tough to obtain complex relationships using logistic regression.</a:t>
            </a:r>
          </a:p>
          <a:p>
            <a:pPr marL="457200" algn="l">
              <a:lnSpc>
                <a:spcPct val="107916"/>
              </a:lnSpc>
              <a:spcBef>
                <a:spcPts val="0"/>
              </a:spcBef>
            </a:pPr>
            <a:endParaRPr lang="en-IN" sz="7200" dirty="0">
              <a:solidFill>
                <a:schemeClr val="dk2"/>
              </a:solidFill>
              <a:highlight>
                <a:srgbClr val="FFFFFF"/>
              </a:highlight>
              <a:latin typeface="Times New Roman" panose="02020603050405020304" pitchFamily="18" charset="0"/>
              <a:ea typeface="EB Garamond"/>
              <a:cs typeface="Times New Roman" panose="02020603050405020304" pitchFamily="18" charset="0"/>
              <a:sym typeface="EB Garamond"/>
            </a:endParaRPr>
          </a:p>
          <a:p>
            <a:pPr marL="457200" indent="-313973" algn="l">
              <a:lnSpc>
                <a:spcPct val="107916"/>
              </a:lnSpc>
              <a:spcBef>
                <a:spcPts val="0"/>
              </a:spcBef>
              <a:buClr>
                <a:schemeClr val="dk2"/>
              </a:buClr>
              <a:buSzPct val="100000"/>
              <a:buFont typeface="EB Garamond"/>
              <a:buChar char="●"/>
            </a:pPr>
            <a:r>
              <a:rPr lang="en-IN" sz="7200" dirty="0">
                <a:solidFill>
                  <a:schemeClr val="dk2"/>
                </a:solidFill>
                <a:latin typeface="Times New Roman" panose="02020603050405020304" pitchFamily="18" charset="0"/>
                <a:ea typeface="EB Garamond"/>
                <a:cs typeface="Times New Roman" panose="02020603050405020304" pitchFamily="18" charset="0"/>
                <a:sym typeface="EB Garamond"/>
              </a:rPr>
              <a:t>Naïve Bayes </a:t>
            </a:r>
            <a:r>
              <a:rPr lang="en-IN" sz="7200" dirty="0">
                <a:solidFill>
                  <a:schemeClr val="dk2"/>
                </a:solidFill>
                <a:highlight>
                  <a:srgbClr val="FFFFFF"/>
                </a:highlight>
                <a:latin typeface="Times New Roman" panose="02020603050405020304" pitchFamily="18" charset="0"/>
                <a:ea typeface="EB Garamond"/>
                <a:cs typeface="Times New Roman" panose="02020603050405020304" pitchFamily="18" charset="0"/>
                <a:sym typeface="EB Garamond"/>
              </a:rPr>
              <a:t>relies on an often-faulty assumption of equally important and independent features which results in biased posterior probabilities.</a:t>
            </a:r>
            <a:endParaRPr lang="en-IN" sz="7200" dirty="0">
              <a:solidFill>
                <a:schemeClr val="dk2"/>
              </a:solidFill>
              <a:latin typeface="Times New Roman" panose="02020603050405020304" pitchFamily="18" charset="0"/>
              <a:ea typeface="EB Garamond"/>
              <a:cs typeface="Times New Roman" panose="02020603050405020304" pitchFamily="18" charset="0"/>
              <a:sym typeface="EB Garamond"/>
            </a:endParaRPr>
          </a:p>
          <a:p>
            <a:pPr marL="457200" algn="l">
              <a:lnSpc>
                <a:spcPct val="107916"/>
              </a:lnSpc>
              <a:spcBef>
                <a:spcPts val="0"/>
              </a:spcBef>
            </a:pPr>
            <a:endParaRPr lang="en-IN" sz="7200" dirty="0">
              <a:latin typeface="Times New Roman" panose="02020603050405020304" pitchFamily="18" charset="0"/>
              <a:ea typeface="EB Garamond"/>
              <a:cs typeface="Times New Roman" panose="02020603050405020304" pitchFamily="18" charset="0"/>
              <a:sym typeface="EB Garamond"/>
            </a:endParaRPr>
          </a:p>
          <a:p>
            <a:pPr marL="457200" indent="-313973" algn="l">
              <a:lnSpc>
                <a:spcPct val="107916"/>
              </a:lnSpc>
              <a:spcBef>
                <a:spcPts val="0"/>
              </a:spcBef>
              <a:buClr>
                <a:schemeClr val="dk2"/>
              </a:buClr>
              <a:buSzPct val="100000"/>
              <a:buFont typeface="EB Garamond"/>
              <a:buChar char="●"/>
            </a:pPr>
            <a:r>
              <a:rPr lang="en-IN" sz="7200" dirty="0">
                <a:solidFill>
                  <a:schemeClr val="dk2"/>
                </a:solidFill>
                <a:latin typeface="Times New Roman" panose="02020603050405020304" pitchFamily="18" charset="0"/>
                <a:ea typeface="EB Garamond"/>
                <a:cs typeface="Times New Roman" panose="02020603050405020304" pitchFamily="18" charset="0"/>
                <a:sym typeface="EB Garamond"/>
              </a:rPr>
              <a:t>KNN </a:t>
            </a:r>
            <a:r>
              <a:rPr lang="en-IN" sz="7200" dirty="0">
                <a:solidFill>
                  <a:schemeClr val="dk2"/>
                </a:solidFill>
                <a:highlight>
                  <a:srgbClr val="FFFFFF"/>
                </a:highlight>
                <a:latin typeface="Times New Roman" panose="02020603050405020304" pitchFamily="18" charset="0"/>
                <a:ea typeface="EB Garamond"/>
                <a:cs typeface="Times New Roman" panose="02020603050405020304" pitchFamily="18" charset="0"/>
                <a:sym typeface="EB Garamond"/>
              </a:rPr>
              <a:t>has a high estimated cost as the distance of each instance to all training tests is needed for a computer, and the value of K must be determined.</a:t>
            </a:r>
          </a:p>
          <a:p>
            <a:pPr marL="457200" algn="l">
              <a:lnSpc>
                <a:spcPct val="107916"/>
              </a:lnSpc>
              <a:spcBef>
                <a:spcPts val="0"/>
              </a:spcBef>
            </a:pPr>
            <a:endParaRPr lang="en-IN" sz="7200" dirty="0">
              <a:solidFill>
                <a:schemeClr val="dk2"/>
              </a:solidFill>
              <a:highlight>
                <a:srgbClr val="FFFFFF"/>
              </a:highlight>
              <a:latin typeface="Times New Roman" panose="02020603050405020304" pitchFamily="18" charset="0"/>
              <a:ea typeface="EB Garamond"/>
              <a:cs typeface="Times New Roman" panose="02020603050405020304" pitchFamily="18" charset="0"/>
              <a:sym typeface="EB Garamond"/>
            </a:endParaRPr>
          </a:p>
          <a:p>
            <a:pPr marL="457200" indent="-309491" algn="l">
              <a:lnSpc>
                <a:spcPct val="107916"/>
              </a:lnSpc>
              <a:spcBef>
                <a:spcPts val="0"/>
              </a:spcBef>
              <a:buClr>
                <a:schemeClr val="dk2"/>
              </a:buClr>
              <a:buSzPct val="100000"/>
              <a:buFont typeface="EB Garamond"/>
              <a:buChar char="●"/>
            </a:pPr>
            <a:r>
              <a:rPr lang="en-IN" sz="7200" dirty="0">
                <a:solidFill>
                  <a:schemeClr val="dk2"/>
                </a:solidFill>
                <a:highlight>
                  <a:srgbClr val="FFFFFF"/>
                </a:highlight>
                <a:latin typeface="Times New Roman" panose="02020603050405020304" pitchFamily="18" charset="0"/>
                <a:ea typeface="EB Garamond"/>
                <a:cs typeface="Times New Roman" panose="02020603050405020304" pitchFamily="18" charset="0"/>
                <a:sym typeface="EB Garamond"/>
              </a:rPr>
              <a:t>Random forest may not get good results for small data or low-dimensional data Random forest may not get good results for small data or low-dimensional data.</a:t>
            </a:r>
            <a:endParaRPr lang="en-IN" sz="7200" dirty="0">
              <a:solidFill>
                <a:schemeClr val="dk2"/>
              </a:solidFill>
              <a:latin typeface="Times New Roman" panose="02020603050405020304" pitchFamily="18" charset="0"/>
              <a:ea typeface="EB Garamond"/>
              <a:cs typeface="Times New Roman" panose="02020603050405020304" pitchFamily="18" charset="0"/>
              <a:sym typeface="EB Garamond"/>
            </a:endParaRPr>
          </a:p>
          <a:p>
            <a:pPr marL="457200" algn="l">
              <a:lnSpc>
                <a:spcPct val="107916"/>
              </a:lnSpc>
              <a:spcBef>
                <a:spcPts val="0"/>
              </a:spcBef>
            </a:pPr>
            <a:endParaRPr lang="en-IN" sz="2150" dirty="0">
              <a:solidFill>
                <a:schemeClr val="dk2"/>
              </a:solidFill>
              <a:highlight>
                <a:srgbClr val="FFFFFF"/>
              </a:highlight>
              <a:latin typeface="EB Garamond"/>
              <a:ea typeface="EB Garamond"/>
              <a:cs typeface="EB Garamond"/>
              <a:sym typeface="EB Garamond"/>
            </a:endParaRPr>
          </a:p>
          <a:p>
            <a:pPr marL="457200" algn="l">
              <a:lnSpc>
                <a:spcPct val="107916"/>
              </a:lnSpc>
              <a:spcBef>
                <a:spcPts val="0"/>
              </a:spcBef>
            </a:pPr>
            <a:endParaRPr lang="en-IN" sz="2150" dirty="0">
              <a:solidFill>
                <a:schemeClr val="dk2"/>
              </a:solidFill>
              <a:highlight>
                <a:srgbClr val="FFFFFF"/>
              </a:highlight>
              <a:latin typeface="EB Garamond"/>
              <a:ea typeface="EB Garamond"/>
              <a:cs typeface="EB Garamond"/>
              <a:sym typeface="EB Garamond"/>
            </a:endParaRPr>
          </a:p>
          <a:p>
            <a:pPr algn="l">
              <a:lnSpc>
                <a:spcPct val="107916"/>
              </a:lnSpc>
              <a:spcBef>
                <a:spcPts val="0"/>
              </a:spcBef>
            </a:pPr>
            <a:endParaRPr lang="en-IN" sz="1500" dirty="0">
              <a:solidFill>
                <a:schemeClr val="dk2"/>
              </a:solidFill>
              <a:highlight>
                <a:srgbClr val="FFFFFF"/>
              </a:highlight>
              <a:latin typeface="EB Garamond"/>
              <a:ea typeface="EB Garamond"/>
              <a:cs typeface="EB Garamond"/>
              <a:sym typeface="EB Garamond"/>
            </a:endParaRPr>
          </a:p>
          <a:p>
            <a:pPr algn="l">
              <a:lnSpc>
                <a:spcPct val="107916"/>
              </a:lnSpc>
              <a:spcBef>
                <a:spcPts val="0"/>
              </a:spcBef>
            </a:pPr>
            <a:endParaRPr lang="en-IN" sz="1500" dirty="0">
              <a:solidFill>
                <a:schemeClr val="dk2"/>
              </a:solidFill>
              <a:highlight>
                <a:srgbClr val="FFFFFF"/>
              </a:highlight>
              <a:latin typeface="EB Garamond"/>
              <a:ea typeface="EB Garamond"/>
              <a:cs typeface="EB Garamond"/>
              <a:sym typeface="EB Garamond"/>
            </a:endParaRPr>
          </a:p>
          <a:p>
            <a:pPr algn="l">
              <a:lnSpc>
                <a:spcPct val="107916"/>
              </a:lnSpc>
              <a:spcBef>
                <a:spcPts val="0"/>
              </a:spcBef>
            </a:pPr>
            <a:endParaRPr lang="en-IN" sz="1500" dirty="0">
              <a:solidFill>
                <a:schemeClr val="dk2"/>
              </a:solidFill>
              <a:highlight>
                <a:srgbClr val="FFFFFF"/>
              </a:highlight>
              <a:latin typeface="EB Garamond"/>
              <a:ea typeface="EB Garamond"/>
              <a:cs typeface="EB Garamond"/>
              <a:sym typeface="EB Garamond"/>
            </a:endParaRPr>
          </a:p>
          <a:p>
            <a:pPr algn="l">
              <a:lnSpc>
                <a:spcPct val="107916"/>
              </a:lnSpc>
              <a:spcBef>
                <a:spcPts val="0"/>
              </a:spcBef>
            </a:pPr>
            <a:endParaRPr lang="en-IN" sz="1500" dirty="0">
              <a:solidFill>
                <a:schemeClr val="dk2"/>
              </a:solidFill>
              <a:highlight>
                <a:srgbClr val="FFFFFF"/>
              </a:highlight>
              <a:latin typeface="EB Garamond"/>
              <a:ea typeface="EB Garamond"/>
              <a:cs typeface="EB Garamond"/>
              <a:sym typeface="EB Garamond"/>
            </a:endParaRPr>
          </a:p>
          <a:p>
            <a:pPr marL="457200" algn="l">
              <a:lnSpc>
                <a:spcPct val="107916"/>
              </a:lnSpc>
              <a:spcBef>
                <a:spcPts val="0"/>
              </a:spcBef>
            </a:pPr>
            <a:endParaRPr lang="en-IN" sz="1500" dirty="0">
              <a:solidFill>
                <a:schemeClr val="dk2"/>
              </a:solidFill>
              <a:latin typeface="EB Garamond"/>
              <a:ea typeface="EB Garamond"/>
              <a:cs typeface="EB Garamond"/>
              <a:sym typeface="EB Garamond"/>
            </a:endParaRPr>
          </a:p>
          <a:p>
            <a:pPr marL="457200" algn="l">
              <a:lnSpc>
                <a:spcPct val="107916"/>
              </a:lnSpc>
              <a:spcBef>
                <a:spcPts val="0"/>
              </a:spcBef>
            </a:pPr>
            <a:endParaRPr lang="en-IN" sz="1500" dirty="0">
              <a:solidFill>
                <a:schemeClr val="dk2"/>
              </a:solidFill>
              <a:latin typeface="EB Garamond"/>
              <a:ea typeface="EB Garamond"/>
              <a:cs typeface="EB Garamond"/>
              <a:sym typeface="EB Garamond"/>
            </a:endParaRPr>
          </a:p>
        </p:txBody>
      </p:sp>
    </p:spTree>
    <p:extLst>
      <p:ext uri="{BB962C8B-B14F-4D97-AF65-F5344CB8AC3E}">
        <p14:creationId xmlns:p14="http://schemas.microsoft.com/office/powerpoint/2010/main" val="4101991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8" name="TextBox 7">
            <a:extLst>
              <a:ext uri="{FF2B5EF4-FFF2-40B4-BE49-F238E27FC236}">
                <a16:creationId xmlns:a16="http://schemas.microsoft.com/office/drawing/2014/main" id="{5B00D8F7-D053-8C4A-AC3D-29EBD96FF947}"/>
              </a:ext>
            </a:extLst>
          </p:cNvPr>
          <p:cNvSpPr txBox="1"/>
          <p:nvPr/>
        </p:nvSpPr>
        <p:spPr>
          <a:xfrm>
            <a:off x="1295400" y="533400"/>
            <a:ext cx="7391400" cy="584775"/>
          </a:xfrm>
          <a:prstGeom prst="rect">
            <a:avLst/>
          </a:prstGeom>
          <a:noFill/>
        </p:spPr>
        <p:txBody>
          <a:bodyPr wrap="square" rtlCol="0">
            <a:spAutoFit/>
          </a:bodyPr>
          <a:lstStyle/>
          <a:p>
            <a:pPr algn="ctr"/>
            <a:r>
              <a:rPr lang="en" sz="3200" dirty="0">
                <a:latin typeface="Times New Roman" panose="02020603050405020304" pitchFamily="18" charset="0"/>
                <a:cs typeface="Times New Roman" panose="02020603050405020304" pitchFamily="18" charset="0"/>
              </a:rPr>
              <a:t>Objectives</a:t>
            </a:r>
            <a:endParaRPr lang="en-US" sz="3200" dirty="0">
              <a:latin typeface="Times New Roman" panose="02020603050405020304" pitchFamily="18" charset="0"/>
              <a:cs typeface="Times New Roman" panose="02020603050405020304" pitchFamily="18" charset="0"/>
            </a:endParaRPr>
          </a:p>
        </p:txBody>
      </p:sp>
      <p:sp>
        <p:nvSpPr>
          <p:cNvPr id="10" name="Google Shape;85;p17">
            <a:extLst>
              <a:ext uri="{FF2B5EF4-FFF2-40B4-BE49-F238E27FC236}">
                <a16:creationId xmlns:a16="http://schemas.microsoft.com/office/drawing/2014/main" id="{05AC3BD1-6296-FD49-84C2-2F2A86F7EAE4}"/>
              </a:ext>
            </a:extLst>
          </p:cNvPr>
          <p:cNvSpPr txBox="1">
            <a:spLocks/>
          </p:cNvSpPr>
          <p:nvPr/>
        </p:nvSpPr>
        <p:spPr>
          <a:xfrm>
            <a:off x="1371600" y="1365300"/>
            <a:ext cx="7467600" cy="3397200"/>
          </a:xfrm>
          <a:prstGeom prst="rect">
            <a:avLst/>
          </a:prstGeom>
        </p:spPr>
        <p:txBody>
          <a:bodyPr spcFirstLastPara="1" vert="horz" wrap="square" lIns="91425" tIns="91425" rIns="91425" bIns="91425" rtlCol="0" anchor="t" anchorCtr="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323850" algn="l">
              <a:lnSpc>
                <a:spcPct val="107916"/>
              </a:lnSpc>
              <a:spcBef>
                <a:spcPts val="0"/>
              </a:spcBef>
              <a:buSzPts val="1500"/>
              <a:buFont typeface="EB Garamond"/>
              <a:buChar char="●"/>
            </a:pPr>
            <a:r>
              <a:rPr lang="en-IN" sz="1800" dirty="0">
                <a:solidFill>
                  <a:srgbClr val="002060"/>
                </a:solidFill>
                <a:latin typeface="Times New Roman" panose="02020603050405020304" pitchFamily="18" charset="0"/>
                <a:ea typeface="EB Garamond"/>
                <a:cs typeface="Times New Roman" panose="02020603050405020304" pitchFamily="18" charset="0"/>
                <a:sym typeface="EB Garamond"/>
              </a:rPr>
              <a:t>Detecting the presence of Breast Cancer from the given dataset using different Machine Learning and Image processing techniques.</a:t>
            </a:r>
          </a:p>
          <a:p>
            <a:pPr algn="l">
              <a:spcBef>
                <a:spcPts val="800"/>
              </a:spcBef>
              <a:buClr>
                <a:schemeClr val="dk1"/>
              </a:buClr>
              <a:buSzPts val="1100"/>
              <a:buFont typeface="Arial"/>
              <a:buNone/>
            </a:pPr>
            <a:endParaRPr lang="en-IN" sz="1800" dirty="0">
              <a:solidFill>
                <a:srgbClr val="002060"/>
              </a:solidFill>
              <a:latin typeface="Times New Roman" panose="02020603050405020304" pitchFamily="18" charset="0"/>
              <a:ea typeface="EB Garamond"/>
              <a:cs typeface="Times New Roman" panose="02020603050405020304" pitchFamily="18" charset="0"/>
              <a:sym typeface="EB Garamond"/>
            </a:endParaRPr>
          </a:p>
          <a:p>
            <a:pPr marL="457200" indent="-323850" algn="l">
              <a:lnSpc>
                <a:spcPct val="107916"/>
              </a:lnSpc>
              <a:spcBef>
                <a:spcPts val="0"/>
              </a:spcBef>
              <a:buSzPts val="1500"/>
              <a:buFont typeface="EB Garamond"/>
              <a:buChar char="●"/>
            </a:pPr>
            <a:r>
              <a:rPr lang="en-IN" sz="1800" dirty="0">
                <a:solidFill>
                  <a:srgbClr val="002060"/>
                </a:solidFill>
                <a:latin typeface="Times New Roman" panose="02020603050405020304" pitchFamily="18" charset="0"/>
                <a:ea typeface="EB Garamond"/>
                <a:cs typeface="Times New Roman" panose="02020603050405020304" pitchFamily="18" charset="0"/>
                <a:sym typeface="EB Garamond"/>
              </a:rPr>
              <a:t>Calculating the level of risk of breast cancer based on a dataset.</a:t>
            </a:r>
          </a:p>
          <a:p>
            <a:pPr algn="l">
              <a:spcBef>
                <a:spcPts val="800"/>
              </a:spcBef>
              <a:buClr>
                <a:schemeClr val="dk1"/>
              </a:buClr>
              <a:buSzPts val="1100"/>
              <a:buFont typeface="Arial"/>
              <a:buNone/>
            </a:pPr>
            <a:endParaRPr lang="en-IN" sz="1800" dirty="0">
              <a:solidFill>
                <a:srgbClr val="002060"/>
              </a:solidFill>
              <a:latin typeface="Times New Roman" panose="02020603050405020304" pitchFamily="18" charset="0"/>
              <a:ea typeface="EB Garamond"/>
              <a:cs typeface="Times New Roman" panose="02020603050405020304" pitchFamily="18" charset="0"/>
              <a:sym typeface="EB Garamond"/>
            </a:endParaRPr>
          </a:p>
          <a:p>
            <a:pPr marL="457200" indent="-323850" algn="l">
              <a:lnSpc>
                <a:spcPct val="107916"/>
              </a:lnSpc>
              <a:spcBef>
                <a:spcPts val="0"/>
              </a:spcBef>
              <a:buSzPts val="1500"/>
              <a:buFont typeface="EB Garamond"/>
              <a:buChar char="●"/>
            </a:pPr>
            <a:r>
              <a:rPr lang="en-IN" sz="1800" dirty="0">
                <a:solidFill>
                  <a:srgbClr val="002060"/>
                </a:solidFill>
                <a:latin typeface="Times New Roman" panose="02020603050405020304" pitchFamily="18" charset="0"/>
                <a:ea typeface="EB Garamond"/>
                <a:cs typeface="Times New Roman" panose="02020603050405020304" pitchFamily="18" charset="0"/>
                <a:sym typeface="EB Garamond"/>
              </a:rPr>
              <a:t>Computing accuracy in terms of performance metrics such as recall, precision F1 score, and accuracy percentage.</a:t>
            </a:r>
          </a:p>
          <a:p>
            <a:pPr marL="457200" algn="l">
              <a:lnSpc>
                <a:spcPct val="107916"/>
              </a:lnSpc>
              <a:spcBef>
                <a:spcPts val="0"/>
              </a:spcBef>
              <a:buClr>
                <a:schemeClr val="dk1"/>
              </a:buClr>
              <a:buSzPts val="1100"/>
              <a:buFont typeface="Arial"/>
              <a:buNone/>
            </a:pPr>
            <a:endParaRPr lang="en-IN" sz="1800" dirty="0">
              <a:solidFill>
                <a:srgbClr val="002060"/>
              </a:solidFill>
              <a:latin typeface="Times New Roman" panose="02020603050405020304" pitchFamily="18" charset="0"/>
              <a:ea typeface="EB Garamond"/>
              <a:cs typeface="Times New Roman" panose="02020603050405020304" pitchFamily="18" charset="0"/>
              <a:sym typeface="EB Garamond"/>
            </a:endParaRPr>
          </a:p>
          <a:p>
            <a:pPr marL="457200" indent="-323850" algn="l">
              <a:lnSpc>
                <a:spcPct val="107916"/>
              </a:lnSpc>
              <a:spcBef>
                <a:spcPts val="0"/>
              </a:spcBef>
              <a:buSzPts val="1500"/>
              <a:buFont typeface="EB Garamond"/>
              <a:buChar char="●"/>
            </a:pPr>
            <a:r>
              <a:rPr lang="en-IN" sz="1800" dirty="0">
                <a:solidFill>
                  <a:srgbClr val="002060"/>
                </a:solidFill>
                <a:latin typeface="Times New Roman" panose="02020603050405020304" pitchFamily="18" charset="0"/>
                <a:ea typeface="EB Garamond"/>
                <a:cs typeface="Times New Roman" panose="02020603050405020304" pitchFamily="18" charset="0"/>
                <a:sym typeface="EB Garamond"/>
              </a:rPr>
              <a:t>Comparison of obtained results from different breast cancer detection techniques.</a:t>
            </a:r>
          </a:p>
          <a:p>
            <a:pPr marL="457200" algn="l">
              <a:lnSpc>
                <a:spcPct val="107916"/>
              </a:lnSpc>
              <a:spcBef>
                <a:spcPts val="0"/>
              </a:spcBef>
              <a:buClr>
                <a:schemeClr val="dk1"/>
              </a:buClr>
              <a:buSzPts val="1100"/>
              <a:buFont typeface="Arial"/>
              <a:buNone/>
            </a:pPr>
            <a:endParaRPr lang="en-IN" sz="1800" dirty="0">
              <a:solidFill>
                <a:srgbClr val="002060"/>
              </a:solidFill>
              <a:latin typeface="Times New Roman" panose="02020603050405020304" pitchFamily="18" charset="0"/>
              <a:ea typeface="EB Garamond"/>
              <a:cs typeface="Times New Roman" panose="02020603050405020304" pitchFamily="18" charset="0"/>
              <a:sym typeface="EB Garamond"/>
            </a:endParaRPr>
          </a:p>
          <a:p>
            <a:pPr marL="457200" indent="-323850" algn="l">
              <a:lnSpc>
                <a:spcPct val="107916"/>
              </a:lnSpc>
              <a:spcBef>
                <a:spcPts val="0"/>
              </a:spcBef>
              <a:spcAft>
                <a:spcPts val="800"/>
              </a:spcAft>
              <a:buSzPts val="1500"/>
              <a:buFont typeface="EB Garamond"/>
              <a:buChar char="●"/>
            </a:pPr>
            <a:r>
              <a:rPr lang="en-IN" sz="1800" dirty="0">
                <a:solidFill>
                  <a:srgbClr val="002060"/>
                </a:solidFill>
                <a:latin typeface="Times New Roman" panose="02020603050405020304" pitchFamily="18" charset="0"/>
                <a:ea typeface="EB Garamond"/>
                <a:cs typeface="Times New Roman" panose="02020603050405020304" pitchFamily="18" charset="0"/>
                <a:sym typeface="EB Garamond"/>
              </a:rPr>
              <a:t>Concluding the performance of all techniques in different scenarios based on the analysis.</a:t>
            </a:r>
          </a:p>
        </p:txBody>
      </p:sp>
    </p:spTree>
    <p:extLst>
      <p:ext uri="{BB962C8B-B14F-4D97-AF65-F5344CB8AC3E}">
        <p14:creationId xmlns:p14="http://schemas.microsoft.com/office/powerpoint/2010/main" val="336254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8" name="TextBox 7">
            <a:extLst>
              <a:ext uri="{FF2B5EF4-FFF2-40B4-BE49-F238E27FC236}">
                <a16:creationId xmlns:a16="http://schemas.microsoft.com/office/drawing/2014/main" id="{5B00D8F7-D053-8C4A-AC3D-29EBD96FF947}"/>
              </a:ext>
            </a:extLst>
          </p:cNvPr>
          <p:cNvSpPr txBox="1"/>
          <p:nvPr/>
        </p:nvSpPr>
        <p:spPr>
          <a:xfrm>
            <a:off x="1295400" y="533400"/>
            <a:ext cx="7391400" cy="584775"/>
          </a:xfrm>
          <a:prstGeom prst="rect">
            <a:avLst/>
          </a:prstGeom>
          <a:noFill/>
        </p:spPr>
        <p:txBody>
          <a:bodyPr wrap="square" rtlCol="0">
            <a:spAutoFit/>
          </a:bodyPr>
          <a:lstStyle/>
          <a:p>
            <a:pPr algn="ctr"/>
            <a:r>
              <a:rPr lang="en" sz="3200" dirty="0">
                <a:latin typeface="Times New Roman" panose="02020603050405020304" pitchFamily="18" charset="0"/>
                <a:cs typeface="Times New Roman" panose="02020603050405020304" pitchFamily="18" charset="0"/>
              </a:rPr>
              <a:t>Solution</a:t>
            </a:r>
            <a:endParaRPr lang="en-US" sz="3200" dirty="0">
              <a:latin typeface="Times New Roman" panose="02020603050405020304" pitchFamily="18" charset="0"/>
              <a:cs typeface="Times New Roman" panose="02020603050405020304" pitchFamily="18" charset="0"/>
            </a:endParaRPr>
          </a:p>
        </p:txBody>
      </p:sp>
      <p:sp>
        <p:nvSpPr>
          <p:cNvPr id="10" name="Google Shape;85;p17">
            <a:extLst>
              <a:ext uri="{FF2B5EF4-FFF2-40B4-BE49-F238E27FC236}">
                <a16:creationId xmlns:a16="http://schemas.microsoft.com/office/drawing/2014/main" id="{05AC3BD1-6296-FD49-84C2-2F2A86F7EAE4}"/>
              </a:ext>
            </a:extLst>
          </p:cNvPr>
          <p:cNvSpPr txBox="1">
            <a:spLocks/>
          </p:cNvSpPr>
          <p:nvPr/>
        </p:nvSpPr>
        <p:spPr>
          <a:xfrm>
            <a:off x="1371600" y="1365300"/>
            <a:ext cx="7467600" cy="3397200"/>
          </a:xfrm>
          <a:prstGeom prst="rect">
            <a:avLst/>
          </a:prstGeom>
        </p:spPr>
        <p:txBody>
          <a:bodyPr spcFirstLastPara="1" vert="horz" wrap="square" lIns="91425" tIns="91425" rIns="91425" bIns="91425" rtlCol="0" anchor="t" anchorCtr="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323850" algn="l">
              <a:lnSpc>
                <a:spcPct val="107916"/>
              </a:lnSpc>
              <a:spcBef>
                <a:spcPts val="0"/>
              </a:spcBef>
              <a:buSzPts val="1500"/>
              <a:buFont typeface="EB Garamond"/>
              <a:buChar char="●"/>
            </a:pPr>
            <a:endParaRPr lang="en-IN" sz="1800" dirty="0">
              <a:solidFill>
                <a:srgbClr val="002060"/>
              </a:solidFill>
              <a:latin typeface="Times New Roman" panose="02020603050405020304" pitchFamily="18" charset="0"/>
              <a:ea typeface="EB Garamond"/>
              <a:cs typeface="Times New Roman" panose="02020603050405020304" pitchFamily="18" charset="0"/>
              <a:sym typeface="EB Garamond"/>
            </a:endParaRPr>
          </a:p>
        </p:txBody>
      </p:sp>
      <p:pic>
        <p:nvPicPr>
          <p:cNvPr id="9" name="Google Shape;92;p18">
            <a:extLst>
              <a:ext uri="{FF2B5EF4-FFF2-40B4-BE49-F238E27FC236}">
                <a16:creationId xmlns:a16="http://schemas.microsoft.com/office/drawing/2014/main" id="{CDB7917D-6402-714D-9849-389C1A05E482}"/>
              </a:ext>
            </a:extLst>
          </p:cNvPr>
          <p:cNvPicPr preferRelativeResize="0"/>
          <p:nvPr/>
        </p:nvPicPr>
        <p:blipFill>
          <a:blip r:embed="rId3">
            <a:alphaModFix/>
          </a:blip>
          <a:stretch>
            <a:fillRect/>
          </a:stretch>
        </p:blipFill>
        <p:spPr>
          <a:xfrm>
            <a:off x="1021275" y="1624905"/>
            <a:ext cx="7932225" cy="3867795"/>
          </a:xfrm>
          <a:prstGeom prst="rect">
            <a:avLst/>
          </a:prstGeom>
          <a:noFill/>
          <a:ln>
            <a:noFill/>
          </a:ln>
        </p:spPr>
      </p:pic>
    </p:spTree>
    <p:extLst>
      <p:ext uri="{BB962C8B-B14F-4D97-AF65-F5344CB8AC3E}">
        <p14:creationId xmlns:p14="http://schemas.microsoft.com/office/powerpoint/2010/main" val="1364628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8" name="TextBox 7">
            <a:extLst>
              <a:ext uri="{FF2B5EF4-FFF2-40B4-BE49-F238E27FC236}">
                <a16:creationId xmlns:a16="http://schemas.microsoft.com/office/drawing/2014/main" id="{5B00D8F7-D053-8C4A-AC3D-29EBD96FF947}"/>
              </a:ext>
            </a:extLst>
          </p:cNvPr>
          <p:cNvSpPr txBox="1"/>
          <p:nvPr/>
        </p:nvSpPr>
        <p:spPr>
          <a:xfrm>
            <a:off x="1295400" y="533400"/>
            <a:ext cx="7391400" cy="584775"/>
          </a:xfrm>
          <a:prstGeom prst="rect">
            <a:avLst/>
          </a:prstGeom>
          <a:noFill/>
        </p:spPr>
        <p:txBody>
          <a:bodyPr wrap="square" rtlCol="0">
            <a:spAutoFit/>
          </a:bodyPr>
          <a:lstStyle/>
          <a:p>
            <a:pPr algn="ctr"/>
            <a:r>
              <a:rPr lang="en" sz="3200" dirty="0">
                <a:latin typeface="Times New Roman" panose="02020603050405020304" pitchFamily="18" charset="0"/>
                <a:cs typeface="Times New Roman" panose="02020603050405020304" pitchFamily="18" charset="0"/>
              </a:rPr>
              <a:t>Solution</a:t>
            </a:r>
            <a:endParaRPr lang="en-US" sz="3200" dirty="0">
              <a:latin typeface="Times New Roman" panose="02020603050405020304" pitchFamily="18" charset="0"/>
              <a:cs typeface="Times New Roman" panose="02020603050405020304" pitchFamily="18" charset="0"/>
            </a:endParaRPr>
          </a:p>
        </p:txBody>
      </p:sp>
      <p:sp>
        <p:nvSpPr>
          <p:cNvPr id="10" name="Google Shape;85;p17">
            <a:extLst>
              <a:ext uri="{FF2B5EF4-FFF2-40B4-BE49-F238E27FC236}">
                <a16:creationId xmlns:a16="http://schemas.microsoft.com/office/drawing/2014/main" id="{05AC3BD1-6296-FD49-84C2-2F2A86F7EAE4}"/>
              </a:ext>
            </a:extLst>
          </p:cNvPr>
          <p:cNvSpPr txBox="1">
            <a:spLocks/>
          </p:cNvSpPr>
          <p:nvPr/>
        </p:nvSpPr>
        <p:spPr>
          <a:xfrm>
            <a:off x="1371600" y="1365300"/>
            <a:ext cx="7467600" cy="3397200"/>
          </a:xfrm>
          <a:prstGeom prst="rect">
            <a:avLst/>
          </a:prstGeom>
        </p:spPr>
        <p:txBody>
          <a:bodyPr spcFirstLastPara="1" vert="horz" wrap="square" lIns="91425" tIns="91425" rIns="91425" bIns="91425" rtlCol="0" anchor="t" anchorCtr="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323850" algn="l">
              <a:lnSpc>
                <a:spcPct val="107916"/>
              </a:lnSpc>
              <a:spcBef>
                <a:spcPts val="0"/>
              </a:spcBef>
              <a:buSzPts val="1500"/>
              <a:buFont typeface="EB Garamond"/>
              <a:buChar char="●"/>
            </a:pPr>
            <a:endParaRPr lang="en-IN" sz="1800" dirty="0">
              <a:solidFill>
                <a:srgbClr val="002060"/>
              </a:solidFill>
              <a:latin typeface="Times New Roman" panose="02020603050405020304" pitchFamily="18" charset="0"/>
              <a:ea typeface="EB Garamond"/>
              <a:cs typeface="Times New Roman" panose="02020603050405020304" pitchFamily="18" charset="0"/>
              <a:sym typeface="EB Garamond"/>
            </a:endParaRPr>
          </a:p>
        </p:txBody>
      </p:sp>
      <p:pic>
        <p:nvPicPr>
          <p:cNvPr id="11" name="Google Shape;99;p19">
            <a:extLst>
              <a:ext uri="{FF2B5EF4-FFF2-40B4-BE49-F238E27FC236}">
                <a16:creationId xmlns:a16="http://schemas.microsoft.com/office/drawing/2014/main" id="{DDED7F20-BF7B-1C46-AACC-F8038826E741}"/>
              </a:ext>
            </a:extLst>
          </p:cNvPr>
          <p:cNvPicPr preferRelativeResize="0"/>
          <p:nvPr/>
        </p:nvPicPr>
        <p:blipFill>
          <a:blip r:embed="rId3">
            <a:alphaModFix/>
          </a:blip>
          <a:stretch>
            <a:fillRect/>
          </a:stretch>
        </p:blipFill>
        <p:spPr>
          <a:xfrm>
            <a:off x="1373175" y="1451277"/>
            <a:ext cx="6932625" cy="3874453"/>
          </a:xfrm>
          <a:prstGeom prst="rect">
            <a:avLst/>
          </a:prstGeom>
          <a:noFill/>
          <a:ln>
            <a:noFill/>
          </a:ln>
        </p:spPr>
      </p:pic>
    </p:spTree>
    <p:extLst>
      <p:ext uri="{BB962C8B-B14F-4D97-AF65-F5344CB8AC3E}">
        <p14:creationId xmlns:p14="http://schemas.microsoft.com/office/powerpoint/2010/main" val="2338087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8" name="TextBox 7">
            <a:extLst>
              <a:ext uri="{FF2B5EF4-FFF2-40B4-BE49-F238E27FC236}">
                <a16:creationId xmlns:a16="http://schemas.microsoft.com/office/drawing/2014/main" id="{5B00D8F7-D053-8C4A-AC3D-29EBD96FF947}"/>
              </a:ext>
            </a:extLst>
          </p:cNvPr>
          <p:cNvSpPr txBox="1"/>
          <p:nvPr/>
        </p:nvSpPr>
        <p:spPr>
          <a:xfrm>
            <a:off x="1371600" y="533400"/>
            <a:ext cx="7391400" cy="584775"/>
          </a:xfrm>
          <a:prstGeom prst="rect">
            <a:avLst/>
          </a:prstGeom>
          <a:noFill/>
        </p:spPr>
        <p:txBody>
          <a:bodyPr wrap="square" rtlCol="0">
            <a:spAutoFit/>
          </a:bodyPr>
          <a:lstStyle/>
          <a:p>
            <a:pPr algn="ctr"/>
            <a:r>
              <a:rPr lang="en" sz="3200" dirty="0">
                <a:latin typeface="Times New Roman" panose="02020603050405020304" pitchFamily="18" charset="0"/>
                <a:cs typeface="Times New Roman" panose="02020603050405020304" pitchFamily="18" charset="0"/>
              </a:rPr>
              <a:t>Platform and Tools Used</a:t>
            </a:r>
            <a:endParaRPr lang="en-US" sz="3200" dirty="0">
              <a:latin typeface="Times New Roman" panose="02020603050405020304" pitchFamily="18" charset="0"/>
              <a:cs typeface="Times New Roman" panose="02020603050405020304" pitchFamily="18" charset="0"/>
            </a:endParaRPr>
          </a:p>
        </p:txBody>
      </p:sp>
      <p:sp>
        <p:nvSpPr>
          <p:cNvPr id="10" name="Google Shape;85;p17">
            <a:extLst>
              <a:ext uri="{FF2B5EF4-FFF2-40B4-BE49-F238E27FC236}">
                <a16:creationId xmlns:a16="http://schemas.microsoft.com/office/drawing/2014/main" id="{05AC3BD1-6296-FD49-84C2-2F2A86F7EAE4}"/>
              </a:ext>
            </a:extLst>
          </p:cNvPr>
          <p:cNvSpPr txBox="1">
            <a:spLocks/>
          </p:cNvSpPr>
          <p:nvPr/>
        </p:nvSpPr>
        <p:spPr>
          <a:xfrm>
            <a:off x="1371600" y="1365300"/>
            <a:ext cx="7467600" cy="3397200"/>
          </a:xfrm>
          <a:prstGeom prst="rect">
            <a:avLst/>
          </a:prstGeom>
        </p:spPr>
        <p:txBody>
          <a:bodyPr spcFirstLastPara="1" vert="horz" wrap="square" lIns="91425" tIns="91425" rIns="91425" bIns="91425" rtlCol="0" anchor="t" anchorCtr="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323850" algn="l">
              <a:lnSpc>
                <a:spcPct val="107916"/>
              </a:lnSpc>
              <a:spcBef>
                <a:spcPts val="0"/>
              </a:spcBef>
              <a:buSzPts val="1500"/>
              <a:buFont typeface="EB Garamond"/>
              <a:buChar char="●"/>
            </a:pPr>
            <a:endParaRPr lang="en-IN" sz="1800" dirty="0">
              <a:solidFill>
                <a:srgbClr val="002060"/>
              </a:solidFill>
              <a:latin typeface="Times New Roman" panose="02020603050405020304" pitchFamily="18" charset="0"/>
              <a:ea typeface="EB Garamond"/>
              <a:cs typeface="Times New Roman" panose="02020603050405020304" pitchFamily="18" charset="0"/>
              <a:sym typeface="EB Garamond"/>
            </a:endParaRPr>
          </a:p>
        </p:txBody>
      </p:sp>
      <p:sp>
        <p:nvSpPr>
          <p:cNvPr id="9" name="Google Shape;105;p20">
            <a:extLst>
              <a:ext uri="{FF2B5EF4-FFF2-40B4-BE49-F238E27FC236}">
                <a16:creationId xmlns:a16="http://schemas.microsoft.com/office/drawing/2014/main" id="{F2D47194-6E7F-1247-B85B-130EB9DA797C}"/>
              </a:ext>
            </a:extLst>
          </p:cNvPr>
          <p:cNvSpPr txBox="1">
            <a:spLocks/>
          </p:cNvSpPr>
          <p:nvPr/>
        </p:nvSpPr>
        <p:spPr>
          <a:xfrm>
            <a:off x="1371600" y="1046337"/>
            <a:ext cx="7079700" cy="5105400"/>
          </a:xfrm>
          <a:prstGeom prst="rect">
            <a:avLst/>
          </a:prstGeom>
        </p:spPr>
        <p:txBody>
          <a:bodyPr spcFirstLastPara="1" vert="horz" wrap="square" lIns="91425" tIns="91425" rIns="91425" bIns="91425" rtlCol="0" anchor="t" anchorCtr="0">
            <a:normAutofit fontScale="70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pPr>
            <a:r>
              <a:rPr lang="en-IN" sz="2600" dirty="0">
                <a:solidFill>
                  <a:srgbClr val="002060"/>
                </a:solidFill>
                <a:latin typeface="Times New Roman" panose="02020603050405020304" pitchFamily="18" charset="0"/>
                <a:ea typeface="EB Garamond"/>
                <a:cs typeface="Times New Roman" panose="02020603050405020304" pitchFamily="18" charset="0"/>
                <a:sym typeface="EB Garamond"/>
              </a:rPr>
              <a:t>Hardware: NVIDIA GTX</a:t>
            </a:r>
          </a:p>
          <a:p>
            <a:pPr algn="l">
              <a:spcBef>
                <a:spcPts val="1200"/>
              </a:spcBef>
            </a:pPr>
            <a:r>
              <a:rPr lang="en-IN" sz="2600" dirty="0">
                <a:solidFill>
                  <a:srgbClr val="002060"/>
                </a:solidFill>
                <a:latin typeface="Times New Roman" panose="02020603050405020304" pitchFamily="18" charset="0"/>
                <a:ea typeface="EB Garamond"/>
                <a:cs typeface="Times New Roman" panose="02020603050405020304" pitchFamily="18" charset="0"/>
                <a:sym typeface="EB Garamond"/>
              </a:rPr>
              <a:t>Programming Language: Python</a:t>
            </a:r>
          </a:p>
          <a:p>
            <a:pPr algn="l">
              <a:spcBef>
                <a:spcPts val="0"/>
              </a:spcBef>
            </a:pPr>
            <a:endParaRPr lang="en-IN" sz="2600" dirty="0">
              <a:solidFill>
                <a:srgbClr val="002060"/>
              </a:solidFill>
              <a:latin typeface="Times New Roman" panose="02020603050405020304" pitchFamily="18" charset="0"/>
              <a:ea typeface="EB Garamond"/>
              <a:cs typeface="Times New Roman" panose="02020603050405020304" pitchFamily="18" charset="0"/>
              <a:sym typeface="EB Garamond"/>
            </a:endParaRPr>
          </a:p>
          <a:p>
            <a:pPr algn="l">
              <a:spcBef>
                <a:spcPts val="0"/>
              </a:spcBef>
            </a:pPr>
            <a:r>
              <a:rPr lang="en-IN" sz="2600" dirty="0">
                <a:solidFill>
                  <a:srgbClr val="002060"/>
                </a:solidFill>
                <a:latin typeface="Times New Roman" panose="02020603050405020304" pitchFamily="18" charset="0"/>
                <a:ea typeface="EB Garamond"/>
                <a:cs typeface="Times New Roman" panose="02020603050405020304" pitchFamily="18" charset="0"/>
                <a:sym typeface="EB Garamond"/>
              </a:rPr>
              <a:t>Front End/Back End Tools: </a:t>
            </a:r>
          </a:p>
          <a:p>
            <a:pPr algn="l">
              <a:spcBef>
                <a:spcPts val="0"/>
              </a:spcBef>
            </a:pPr>
            <a:endParaRPr lang="en-IN" sz="2600" dirty="0">
              <a:solidFill>
                <a:srgbClr val="002060"/>
              </a:solidFill>
              <a:latin typeface="Times New Roman" panose="02020603050405020304" pitchFamily="18" charset="0"/>
              <a:ea typeface="EB Garamond"/>
              <a:cs typeface="Times New Roman" panose="02020603050405020304" pitchFamily="18" charset="0"/>
              <a:sym typeface="EB Garamond"/>
            </a:endParaRPr>
          </a:p>
          <a:p>
            <a:pPr algn="l">
              <a:spcBef>
                <a:spcPts val="0"/>
              </a:spcBef>
            </a:pPr>
            <a:r>
              <a:rPr lang="en-IN" sz="2600" dirty="0">
                <a:solidFill>
                  <a:srgbClr val="002060"/>
                </a:solidFill>
                <a:latin typeface="Times New Roman" panose="02020603050405020304" pitchFamily="18" charset="0"/>
                <a:ea typeface="EB Garamond"/>
                <a:cs typeface="Times New Roman" panose="02020603050405020304" pitchFamily="18" charset="0"/>
                <a:sym typeface="EB Garamond"/>
              </a:rPr>
              <a:t>Anaconda, </a:t>
            </a:r>
            <a:r>
              <a:rPr lang="en-IN" sz="2600" dirty="0" err="1">
                <a:solidFill>
                  <a:srgbClr val="002060"/>
                </a:solidFill>
                <a:latin typeface="Times New Roman" panose="02020603050405020304" pitchFamily="18" charset="0"/>
                <a:ea typeface="EB Garamond"/>
                <a:cs typeface="Times New Roman" panose="02020603050405020304" pitchFamily="18" charset="0"/>
                <a:sym typeface="EB Garamond"/>
              </a:rPr>
              <a:t>Jupyter</a:t>
            </a:r>
            <a:r>
              <a:rPr lang="en-IN" sz="2600" dirty="0">
                <a:solidFill>
                  <a:srgbClr val="002060"/>
                </a:solidFill>
                <a:latin typeface="Times New Roman" panose="02020603050405020304" pitchFamily="18" charset="0"/>
                <a:ea typeface="EB Garamond"/>
                <a:cs typeface="Times New Roman" panose="02020603050405020304" pitchFamily="18" charset="0"/>
                <a:sym typeface="EB Garamond"/>
              </a:rPr>
              <a:t> Notebook, Microsoft Power BI, Tableau, </a:t>
            </a:r>
            <a:r>
              <a:rPr lang="en-IN" sz="2600" dirty="0" err="1">
                <a:solidFill>
                  <a:srgbClr val="002060"/>
                </a:solidFill>
                <a:latin typeface="Times New Roman" panose="02020603050405020304" pitchFamily="18" charset="0"/>
                <a:ea typeface="EB Garamond"/>
                <a:cs typeface="Times New Roman" panose="02020603050405020304" pitchFamily="18" charset="0"/>
                <a:sym typeface="EB Garamond"/>
              </a:rPr>
              <a:t>Github,Git</a:t>
            </a:r>
            <a:endParaRPr lang="en-IN" sz="2600" dirty="0">
              <a:solidFill>
                <a:srgbClr val="002060"/>
              </a:solidFill>
              <a:latin typeface="Times New Roman" panose="02020603050405020304" pitchFamily="18" charset="0"/>
              <a:ea typeface="EB Garamond"/>
              <a:cs typeface="Times New Roman" panose="02020603050405020304" pitchFamily="18" charset="0"/>
              <a:sym typeface="EB Garamond"/>
            </a:endParaRPr>
          </a:p>
          <a:p>
            <a:pPr algn="l">
              <a:spcBef>
                <a:spcPts val="0"/>
              </a:spcBef>
            </a:pPr>
            <a:endParaRPr lang="en-IN" sz="2600" dirty="0">
              <a:solidFill>
                <a:srgbClr val="002060"/>
              </a:solidFill>
              <a:latin typeface="Times New Roman" panose="02020603050405020304" pitchFamily="18" charset="0"/>
              <a:ea typeface="EB Garamond"/>
              <a:cs typeface="Times New Roman" panose="02020603050405020304" pitchFamily="18" charset="0"/>
              <a:sym typeface="EB Garamond"/>
            </a:endParaRPr>
          </a:p>
          <a:p>
            <a:pPr algn="l">
              <a:spcBef>
                <a:spcPts val="0"/>
              </a:spcBef>
            </a:pPr>
            <a:r>
              <a:rPr lang="en-IN" sz="2600" dirty="0">
                <a:solidFill>
                  <a:srgbClr val="002060"/>
                </a:solidFill>
                <a:latin typeface="Times New Roman" panose="02020603050405020304" pitchFamily="18" charset="0"/>
                <a:ea typeface="EB Garamond"/>
                <a:cs typeface="Times New Roman" panose="02020603050405020304" pitchFamily="18" charset="0"/>
                <a:sym typeface="EB Garamond"/>
              </a:rPr>
              <a:t>Dataset-</a:t>
            </a:r>
          </a:p>
          <a:p>
            <a:pPr algn="l">
              <a:spcBef>
                <a:spcPts val="0"/>
              </a:spcBef>
            </a:pPr>
            <a:endParaRPr lang="en-IN" sz="2600" dirty="0">
              <a:solidFill>
                <a:srgbClr val="002060"/>
              </a:solidFill>
              <a:latin typeface="Times New Roman" panose="02020603050405020304" pitchFamily="18" charset="0"/>
              <a:ea typeface="EB Garamond"/>
              <a:cs typeface="Times New Roman" panose="02020603050405020304" pitchFamily="18" charset="0"/>
              <a:sym typeface="EB Garamond"/>
            </a:endParaRPr>
          </a:p>
          <a:p>
            <a:pPr algn="l">
              <a:spcBef>
                <a:spcPts val="0"/>
              </a:spcBef>
            </a:pPr>
            <a:r>
              <a:rPr lang="en-US" sz="2600" dirty="0">
                <a:solidFill>
                  <a:srgbClr val="002060"/>
                </a:solidFill>
                <a:latin typeface="Times New Roman" panose="02020603050405020304" pitchFamily="18" charset="0"/>
                <a:ea typeface="EB Garamond"/>
                <a:cs typeface="Times New Roman" panose="02020603050405020304" pitchFamily="18" charset="0"/>
                <a:sym typeface="EB Garamond"/>
              </a:rPr>
              <a:t>Breast Cancer Wisconsin (Diagnostic) Dataset</a:t>
            </a:r>
            <a:endParaRPr lang="en-IN" sz="2600" dirty="0">
              <a:solidFill>
                <a:srgbClr val="002060"/>
              </a:solidFill>
              <a:latin typeface="Times New Roman" panose="02020603050405020304" pitchFamily="18" charset="0"/>
              <a:ea typeface="EB Garamond"/>
              <a:cs typeface="Times New Roman" panose="02020603050405020304" pitchFamily="18" charset="0"/>
              <a:sym typeface="EB Garamond"/>
            </a:endParaRPr>
          </a:p>
          <a:p>
            <a:pPr algn="l">
              <a:spcBef>
                <a:spcPts val="0"/>
              </a:spcBef>
            </a:pPr>
            <a:r>
              <a:rPr lang="en-IN" sz="2600" dirty="0">
                <a:solidFill>
                  <a:srgbClr val="002060"/>
                </a:solidFill>
                <a:latin typeface="Times New Roman" panose="02020603050405020304" pitchFamily="18" charset="0"/>
                <a:ea typeface="EB Garamond"/>
                <a:cs typeface="Times New Roman" panose="02020603050405020304" pitchFamily="18" charset="0"/>
                <a:sym typeface="EB Garamond"/>
                <a:hlinkClick r:id="rId3"/>
              </a:rPr>
              <a:t>Source-Kaggle(</a:t>
            </a:r>
            <a:r>
              <a:rPr lang="en-IN" sz="2600" dirty="0">
                <a:solidFill>
                  <a:srgbClr val="002060"/>
                </a:solidFill>
                <a:latin typeface="Times New Roman" panose="02020603050405020304" pitchFamily="18" charset="0"/>
                <a:ea typeface="EB Garamond"/>
                <a:cs typeface="Times New Roman" panose="02020603050405020304" pitchFamily="18" charset="0"/>
                <a:sym typeface="EB Garamond"/>
                <a:hlinkClick r:id="rId4"/>
              </a:rPr>
              <a:t>https://www.Kaggle.com/datasets/uciml/breast-cancer-Wisconsin-data</a:t>
            </a:r>
            <a:r>
              <a:rPr lang="en-IN" sz="2600" dirty="0">
                <a:solidFill>
                  <a:srgbClr val="002060"/>
                </a:solidFill>
                <a:latin typeface="Times New Roman" panose="02020603050405020304" pitchFamily="18" charset="0"/>
                <a:ea typeface="EB Garamond"/>
                <a:cs typeface="Times New Roman" panose="02020603050405020304" pitchFamily="18" charset="0"/>
                <a:sym typeface="EB Garamond"/>
              </a:rPr>
              <a:t>)</a:t>
            </a:r>
          </a:p>
          <a:p>
            <a:pPr algn="l">
              <a:spcBef>
                <a:spcPts val="0"/>
              </a:spcBef>
            </a:pPr>
            <a:endParaRPr lang="en-IN" sz="2600" dirty="0">
              <a:solidFill>
                <a:srgbClr val="002060"/>
              </a:solidFill>
              <a:latin typeface="Times New Roman" panose="02020603050405020304" pitchFamily="18" charset="0"/>
              <a:ea typeface="EB Garamond"/>
              <a:cs typeface="Times New Roman" panose="02020603050405020304" pitchFamily="18" charset="0"/>
              <a:sym typeface="EB Garamond"/>
            </a:endParaRPr>
          </a:p>
          <a:p>
            <a:pPr algn="l">
              <a:spcBef>
                <a:spcPts val="0"/>
              </a:spcBef>
            </a:pPr>
            <a:r>
              <a:rPr lang="en-IN" sz="2600" dirty="0">
                <a:solidFill>
                  <a:srgbClr val="002060"/>
                </a:solidFill>
                <a:latin typeface="Times New Roman" panose="02020603050405020304" pitchFamily="18" charset="0"/>
                <a:ea typeface="EB Garamond"/>
                <a:cs typeface="Times New Roman" panose="02020603050405020304" pitchFamily="18" charset="0"/>
                <a:sym typeface="EB Garamond"/>
              </a:rPr>
              <a:t>Features are Computed from fine needle aspirate of a breast mass. They describe the characteristic of cell nuclei present in the image. </a:t>
            </a:r>
          </a:p>
          <a:p>
            <a:pPr algn="l">
              <a:spcBef>
                <a:spcPts val="0"/>
              </a:spcBef>
            </a:pPr>
            <a:endParaRPr lang="en-IN" sz="2600" dirty="0">
              <a:solidFill>
                <a:srgbClr val="002060"/>
              </a:solidFill>
              <a:latin typeface="Times New Roman" panose="02020603050405020304" pitchFamily="18" charset="0"/>
              <a:ea typeface="EB Garamond"/>
              <a:cs typeface="Times New Roman" panose="02020603050405020304" pitchFamily="18" charset="0"/>
              <a:sym typeface="EB Garamond"/>
            </a:endParaRPr>
          </a:p>
          <a:p>
            <a:pPr algn="l">
              <a:spcBef>
                <a:spcPts val="0"/>
              </a:spcBef>
            </a:pPr>
            <a:r>
              <a:rPr lang="en-IN" sz="2600" dirty="0">
                <a:solidFill>
                  <a:srgbClr val="002060"/>
                </a:solidFill>
                <a:latin typeface="Times New Roman" panose="02020603050405020304" pitchFamily="18" charset="0"/>
                <a:ea typeface="EB Garamond"/>
                <a:cs typeface="Times New Roman" panose="02020603050405020304" pitchFamily="18" charset="0"/>
                <a:sym typeface="EB Garamond"/>
              </a:rPr>
              <a:t>Attribute Information-</a:t>
            </a:r>
          </a:p>
          <a:p>
            <a:pPr algn="l">
              <a:spcBef>
                <a:spcPts val="0"/>
              </a:spcBef>
            </a:pPr>
            <a:endParaRPr lang="en-IN" sz="2600" dirty="0">
              <a:solidFill>
                <a:srgbClr val="002060"/>
              </a:solidFill>
              <a:latin typeface="Times New Roman" panose="02020603050405020304" pitchFamily="18" charset="0"/>
              <a:ea typeface="EB Garamond"/>
              <a:cs typeface="Times New Roman" panose="02020603050405020304" pitchFamily="18" charset="0"/>
              <a:sym typeface="EB Garamond"/>
            </a:endParaRPr>
          </a:p>
          <a:p>
            <a:pPr algn="l">
              <a:spcBef>
                <a:spcPts val="0"/>
              </a:spcBef>
            </a:pPr>
            <a:r>
              <a:rPr lang="en-IN" sz="2600" dirty="0">
                <a:solidFill>
                  <a:srgbClr val="002060"/>
                </a:solidFill>
                <a:latin typeface="Times New Roman" panose="02020603050405020304" pitchFamily="18" charset="0"/>
                <a:ea typeface="EB Garamond"/>
                <a:cs typeface="Times New Roman" panose="02020603050405020304" pitchFamily="18" charset="0"/>
                <a:sym typeface="EB Garamond"/>
              </a:rPr>
              <a:t>1)ID NUMBER</a:t>
            </a:r>
          </a:p>
          <a:p>
            <a:pPr algn="l">
              <a:spcBef>
                <a:spcPts val="0"/>
              </a:spcBef>
            </a:pPr>
            <a:r>
              <a:rPr lang="en-IN" sz="2600" dirty="0">
                <a:solidFill>
                  <a:srgbClr val="002060"/>
                </a:solidFill>
                <a:latin typeface="Times New Roman" panose="02020603050405020304" pitchFamily="18" charset="0"/>
                <a:ea typeface="EB Garamond"/>
                <a:cs typeface="Times New Roman" panose="02020603050405020304" pitchFamily="18" charset="0"/>
                <a:sym typeface="EB Garamond"/>
              </a:rPr>
              <a:t>2)DIAGNOSIS(M=</a:t>
            </a:r>
            <a:r>
              <a:rPr lang="en-IN" sz="2600" dirty="0" err="1">
                <a:solidFill>
                  <a:srgbClr val="002060"/>
                </a:solidFill>
                <a:latin typeface="Times New Roman" panose="02020603050405020304" pitchFamily="18" charset="0"/>
                <a:ea typeface="EB Garamond"/>
                <a:cs typeface="Times New Roman" panose="02020603050405020304" pitchFamily="18" charset="0"/>
                <a:sym typeface="EB Garamond"/>
              </a:rPr>
              <a:t>malignant,B</a:t>
            </a:r>
            <a:r>
              <a:rPr lang="en-IN" sz="2600" dirty="0">
                <a:solidFill>
                  <a:srgbClr val="002060"/>
                </a:solidFill>
                <a:latin typeface="Times New Roman" panose="02020603050405020304" pitchFamily="18" charset="0"/>
                <a:ea typeface="EB Garamond"/>
                <a:cs typeface="Times New Roman" panose="02020603050405020304" pitchFamily="18" charset="0"/>
                <a:sym typeface="EB Garamond"/>
              </a:rPr>
              <a:t>=benign)</a:t>
            </a:r>
          </a:p>
          <a:p>
            <a:pPr algn="l">
              <a:spcBef>
                <a:spcPts val="0"/>
              </a:spcBef>
              <a:buClr>
                <a:schemeClr val="dk1"/>
              </a:buClr>
              <a:buSzPts val="1100"/>
              <a:buFont typeface="Arial"/>
              <a:buNone/>
            </a:pPr>
            <a:endParaRPr lang="en-IN" sz="1700" dirty="0">
              <a:latin typeface="EB Garamond"/>
              <a:ea typeface="EB Garamond"/>
              <a:cs typeface="EB Garamond"/>
              <a:sym typeface="EB Garamond"/>
            </a:endParaRPr>
          </a:p>
          <a:p>
            <a:pPr algn="l">
              <a:spcBef>
                <a:spcPts val="0"/>
              </a:spcBef>
              <a:buClr>
                <a:schemeClr val="dk1"/>
              </a:buClr>
              <a:buSzPts val="1100"/>
              <a:buFont typeface="Arial"/>
              <a:buNone/>
            </a:pPr>
            <a:endParaRPr lang="en-IN" sz="1200" dirty="0">
              <a:latin typeface="Times New Roman"/>
              <a:ea typeface="Times New Roman"/>
              <a:cs typeface="Times New Roman"/>
              <a:sym typeface="Times New Roman"/>
            </a:endParaRPr>
          </a:p>
          <a:p>
            <a:pPr algn="l">
              <a:spcBef>
                <a:spcPts val="0"/>
              </a:spcBef>
              <a:spcAft>
                <a:spcPts val="1200"/>
              </a:spcAft>
            </a:pPr>
            <a:endParaRPr lang="en-IN" dirty="0"/>
          </a:p>
        </p:txBody>
      </p:sp>
    </p:spTree>
    <p:extLst>
      <p:ext uri="{BB962C8B-B14F-4D97-AF65-F5344CB8AC3E}">
        <p14:creationId xmlns:p14="http://schemas.microsoft.com/office/powerpoint/2010/main" val="1699315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cv</a:t>
            </a:r>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8" name="TextBox 7">
            <a:extLst>
              <a:ext uri="{FF2B5EF4-FFF2-40B4-BE49-F238E27FC236}">
                <a16:creationId xmlns:a16="http://schemas.microsoft.com/office/drawing/2014/main" id="{5B00D8F7-D053-8C4A-AC3D-29EBD96FF947}"/>
              </a:ext>
            </a:extLst>
          </p:cNvPr>
          <p:cNvSpPr txBox="1"/>
          <p:nvPr/>
        </p:nvSpPr>
        <p:spPr>
          <a:xfrm>
            <a:off x="1371600" y="533400"/>
            <a:ext cx="7391400" cy="646331"/>
          </a:xfrm>
          <a:prstGeom prst="rect">
            <a:avLst/>
          </a:prstGeom>
          <a:noFill/>
        </p:spPr>
        <p:txBody>
          <a:bodyPr wrap="square" rtlCol="0">
            <a:spAutoFit/>
          </a:bodyPr>
          <a:lstStyle/>
          <a:p>
            <a:pPr algn="ctr"/>
            <a:r>
              <a:rPr lang="en" sz="3600" dirty="0">
                <a:latin typeface="Times New Roman" panose="02020603050405020304" pitchFamily="18" charset="0"/>
                <a:cs typeface="Times New Roman" panose="02020603050405020304" pitchFamily="18" charset="0"/>
              </a:rPr>
              <a:t>Risks</a:t>
            </a:r>
            <a:endParaRPr lang="en-US" sz="3600" dirty="0">
              <a:latin typeface="Times New Roman" panose="02020603050405020304" pitchFamily="18" charset="0"/>
              <a:cs typeface="Times New Roman" panose="02020603050405020304" pitchFamily="18" charset="0"/>
            </a:endParaRPr>
          </a:p>
        </p:txBody>
      </p:sp>
      <p:sp>
        <p:nvSpPr>
          <p:cNvPr id="10" name="Google Shape;85;p17">
            <a:extLst>
              <a:ext uri="{FF2B5EF4-FFF2-40B4-BE49-F238E27FC236}">
                <a16:creationId xmlns:a16="http://schemas.microsoft.com/office/drawing/2014/main" id="{05AC3BD1-6296-FD49-84C2-2F2A86F7EAE4}"/>
              </a:ext>
            </a:extLst>
          </p:cNvPr>
          <p:cNvSpPr txBox="1">
            <a:spLocks/>
          </p:cNvSpPr>
          <p:nvPr/>
        </p:nvSpPr>
        <p:spPr>
          <a:xfrm>
            <a:off x="1371600" y="1365300"/>
            <a:ext cx="7467600" cy="3397200"/>
          </a:xfrm>
          <a:prstGeom prst="rect">
            <a:avLst/>
          </a:prstGeom>
        </p:spPr>
        <p:txBody>
          <a:bodyPr spcFirstLastPara="1" vert="horz" wrap="square" lIns="91425" tIns="91425" rIns="91425" bIns="91425" rtlCol="0" anchor="t" anchorCtr="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323850" algn="l">
              <a:lnSpc>
                <a:spcPct val="107916"/>
              </a:lnSpc>
              <a:spcBef>
                <a:spcPts val="0"/>
              </a:spcBef>
              <a:buSzPts val="1500"/>
              <a:buFont typeface="EB Garamond"/>
              <a:buChar char="●"/>
            </a:pPr>
            <a:endParaRPr lang="en-IN" sz="1800" dirty="0">
              <a:solidFill>
                <a:srgbClr val="002060"/>
              </a:solidFill>
              <a:latin typeface="Times New Roman" panose="02020603050405020304" pitchFamily="18" charset="0"/>
              <a:ea typeface="EB Garamond"/>
              <a:cs typeface="Times New Roman" panose="02020603050405020304" pitchFamily="18" charset="0"/>
              <a:sym typeface="EB Garamond"/>
            </a:endParaRPr>
          </a:p>
        </p:txBody>
      </p:sp>
      <p:sp>
        <p:nvSpPr>
          <p:cNvPr id="11" name="Google Shape;111;p21">
            <a:extLst>
              <a:ext uri="{FF2B5EF4-FFF2-40B4-BE49-F238E27FC236}">
                <a16:creationId xmlns:a16="http://schemas.microsoft.com/office/drawing/2014/main" id="{528A7B09-DAF5-7543-B177-02DC59651084}"/>
              </a:ext>
            </a:extLst>
          </p:cNvPr>
          <p:cNvSpPr txBox="1">
            <a:spLocks/>
          </p:cNvSpPr>
          <p:nvPr/>
        </p:nvSpPr>
        <p:spPr>
          <a:xfrm>
            <a:off x="1149900" y="1465481"/>
            <a:ext cx="7086600" cy="3397200"/>
          </a:xfrm>
          <a:prstGeom prst="rect">
            <a:avLst/>
          </a:prstGeom>
        </p:spPr>
        <p:txBody>
          <a:bodyPr spcFirstLastPara="1" vert="horz" wrap="square" lIns="91425" tIns="91425" rIns="91425" bIns="91425" rtlCol="0" anchor="t" anchorCtr="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323850" algn="l">
              <a:lnSpc>
                <a:spcPct val="107916"/>
              </a:lnSpc>
              <a:spcBef>
                <a:spcPts val="0"/>
              </a:spcBef>
              <a:buClr>
                <a:schemeClr val="dk2"/>
              </a:buClr>
              <a:buSzPts val="1500"/>
              <a:buFont typeface="EB Garamond"/>
              <a:buChar char="●"/>
            </a:pPr>
            <a:r>
              <a:rPr lang="en-IN" sz="1800" dirty="0">
                <a:solidFill>
                  <a:schemeClr val="dk2"/>
                </a:solidFill>
                <a:latin typeface="Times New Roman" panose="02020603050405020304" pitchFamily="18" charset="0"/>
                <a:ea typeface="EB Garamond"/>
                <a:cs typeface="Times New Roman" panose="02020603050405020304" pitchFamily="18" charset="0"/>
                <a:sym typeface="EB Garamond"/>
              </a:rPr>
              <a:t>The project might fail in detecting the presence of cancer which will increase the risk and severity of the disease as there is no medical treatment taken.</a:t>
            </a:r>
          </a:p>
          <a:p>
            <a:pPr marL="457200" algn="l">
              <a:lnSpc>
                <a:spcPct val="107916"/>
              </a:lnSpc>
              <a:spcBef>
                <a:spcPts val="0"/>
              </a:spcBef>
            </a:pPr>
            <a:endParaRPr lang="en-IN" sz="1800" dirty="0">
              <a:solidFill>
                <a:schemeClr val="dk2"/>
              </a:solidFill>
              <a:latin typeface="Times New Roman" panose="02020603050405020304" pitchFamily="18" charset="0"/>
              <a:ea typeface="EB Garamond"/>
              <a:cs typeface="Times New Roman" panose="02020603050405020304" pitchFamily="18" charset="0"/>
              <a:sym typeface="EB Garamond"/>
            </a:endParaRPr>
          </a:p>
          <a:p>
            <a:pPr marL="457200" indent="-323850" algn="l">
              <a:lnSpc>
                <a:spcPct val="107916"/>
              </a:lnSpc>
              <a:spcBef>
                <a:spcPts val="0"/>
              </a:spcBef>
              <a:buClr>
                <a:schemeClr val="dk2"/>
              </a:buClr>
              <a:buSzPts val="1500"/>
              <a:buFont typeface="EB Garamond"/>
              <a:buChar char="●"/>
            </a:pPr>
            <a:r>
              <a:rPr lang="en-IN" sz="1800" dirty="0">
                <a:solidFill>
                  <a:schemeClr val="dk2"/>
                </a:solidFill>
                <a:latin typeface="Times New Roman" panose="02020603050405020304" pitchFamily="18" charset="0"/>
                <a:ea typeface="EB Garamond"/>
                <a:cs typeface="Times New Roman" panose="02020603050405020304" pitchFamily="18" charset="0"/>
                <a:sym typeface="EB Garamond"/>
              </a:rPr>
              <a:t>False predictions of a stage of cancer can lead to trauma, and anxiety and increase the chances of fatality.</a:t>
            </a:r>
          </a:p>
          <a:p>
            <a:pPr algn="l">
              <a:spcBef>
                <a:spcPts val="800"/>
              </a:spcBef>
              <a:spcAft>
                <a:spcPts val="1200"/>
              </a:spcAft>
            </a:pPr>
            <a:endParaRPr lang="en-IN" dirty="0"/>
          </a:p>
        </p:txBody>
      </p:sp>
    </p:spTree>
    <p:extLst>
      <p:ext uri="{BB962C8B-B14F-4D97-AF65-F5344CB8AC3E}">
        <p14:creationId xmlns:p14="http://schemas.microsoft.com/office/powerpoint/2010/main" val="2258868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497</TotalTime>
  <Words>722</Words>
  <Application>Microsoft Macintosh PowerPoint</Application>
  <PresentationFormat>On-screen Show (4:3)</PresentationFormat>
  <Paragraphs>93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EB Garamond</vt:lpstr>
      <vt:lpstr>Merriweather</vt:lpstr>
      <vt:lpstr>Times New Roman</vt:lpstr>
      <vt:lpstr>Office Theme</vt:lpstr>
      <vt:lpstr>cv</vt:lpstr>
      <vt:lpstr>cv</vt:lpstr>
      <vt:lpstr>cv</vt:lpstr>
      <vt:lpstr>cv</vt:lpstr>
      <vt:lpstr>cv</vt:lpstr>
      <vt:lpstr>cv</vt:lpstr>
      <vt:lpstr>cv</vt:lpstr>
      <vt:lpstr>cv</vt:lpstr>
      <vt:lpstr>cv</vt:lpstr>
      <vt:lpstr>cv</vt:lpstr>
    </vt:vector>
  </TitlesOfParts>
  <Company>DSCE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CSE</dc:creator>
  <cp:lastModifiedBy>Leena Jennifer Edwin 1NT19CS100</cp:lastModifiedBy>
  <cp:revision>28</cp:revision>
  <dcterms:created xsi:type="dcterms:W3CDTF">2013-03-22T06:20:01Z</dcterms:created>
  <dcterms:modified xsi:type="dcterms:W3CDTF">2023-01-10T07:58:33Z</dcterms:modified>
</cp:coreProperties>
</file>