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81"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77"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sRWfeQJS5lG3YlC3qfVfheRTq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95C9C3-63C8-415B-BAC5-CFF27575CA8D}">
  <a:tblStyle styleId="{F495C9C3-63C8-415B-BAC5-CFF27575CA8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9"/>
  </p:normalViewPr>
  <p:slideViewPr>
    <p:cSldViewPr snapToGrid="0">
      <p:cViewPr varScale="1">
        <p:scale>
          <a:sx n="92" d="100"/>
          <a:sy n="92" d="100"/>
        </p:scale>
        <p:origin x="166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44707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613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92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100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389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696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2013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501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701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216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ac6289e5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ac6289e502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1936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ac6289e50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1ac6289e502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56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485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ac6289e5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1ac6289e502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8526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ac6289e5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1ac6289e502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3733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ac6289e5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1ac6289e502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56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ac6289e5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1ac6289e502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818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25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750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864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6470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36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51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307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76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1792288" y="612775"/>
            <a:ext cx="5486400" cy="4114800"/>
          </a:xfrm>
          <a:prstGeom prst="rect">
            <a:avLst/>
          </a:prstGeom>
          <a:noFill/>
          <a:ln>
            <a:noFill/>
          </a:ln>
        </p:spPr>
      </p:sp>
      <p:sp>
        <p:nvSpPr>
          <p:cNvPr id="64" name="Google Shape;64;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xpl/RecentIssue.jsp?punumber=6287639"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doi.org/10.1109/ACCESS.2022.317459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cv</a:t>
            </a:r>
            <a:endParaRPr/>
          </a:p>
        </p:txBody>
      </p:sp>
      <p:sp>
        <p:nvSpPr>
          <p:cNvPr id="85" name="Google Shape;85;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86" name="Google Shape;86;p1" descr="C:\Documents and Settings\ADMIN\Desktop\Courses Offered.jpg"/>
          <p:cNvPicPr preferRelativeResize="0"/>
          <p:nvPr/>
        </p:nvPicPr>
        <p:blipFill rotWithShape="1">
          <a:blip r:embed="rId3">
            <a:alphaModFix/>
          </a:blip>
          <a:srcRect/>
          <a:stretch/>
        </p:blipFill>
        <p:spPr>
          <a:xfrm>
            <a:off x="0" y="13252"/>
            <a:ext cx="9144000" cy="6858000"/>
          </a:xfrm>
          <a:prstGeom prst="rect">
            <a:avLst/>
          </a:prstGeom>
          <a:noFill/>
          <a:ln>
            <a:noFill/>
          </a:ln>
        </p:spPr>
      </p:pic>
      <p:sp>
        <p:nvSpPr>
          <p:cNvPr id="87" name="Google Shape;87;p1"/>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88" name="Google Shape;88;p1"/>
          <p:cNvSpPr txBox="1"/>
          <p:nvPr/>
        </p:nvSpPr>
        <p:spPr>
          <a:xfrm>
            <a:off x="1295400" y="533400"/>
            <a:ext cx="7391400"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ea typeface="Calibri"/>
                <a:cs typeface="Calibri"/>
                <a:sym typeface="Calibri"/>
              </a:rPr>
              <a:t>Literature Review of Breast cancer Detection using Machine Learning Techniques</a:t>
            </a:r>
            <a:endParaRPr sz="4000" dirty="0">
              <a:solidFill>
                <a:schemeClr val="dk1"/>
              </a:solidFill>
              <a:latin typeface="Calibri"/>
              <a:ea typeface="Calibri"/>
              <a:cs typeface="Calibri"/>
              <a:sym typeface="Calibri"/>
            </a:endParaRPr>
          </a:p>
        </p:txBody>
      </p:sp>
      <p:sp>
        <p:nvSpPr>
          <p:cNvPr id="89" name="Google Shape;89;p1"/>
          <p:cNvSpPr txBox="1"/>
          <p:nvPr/>
        </p:nvSpPr>
        <p:spPr>
          <a:xfrm>
            <a:off x="1295400" y="2362200"/>
            <a:ext cx="4495800"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chemeClr val="dk1"/>
                </a:solidFill>
                <a:latin typeface="Calibri"/>
                <a:ea typeface="Calibri"/>
                <a:cs typeface="Calibri"/>
                <a:sym typeface="Calibri"/>
              </a:rPr>
              <a:t>Team Members</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1. Shalini Singh (1DS19CS146)</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2. Kota V Vishnu (1DS19CS723)</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3. Reena Jasmine Edwin (1DS19CS738)</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4. S Sai Brinda (1DS19CS741)</a:t>
            </a:r>
            <a:endParaRPr sz="2000" dirty="0">
              <a:solidFill>
                <a:schemeClr val="dk1"/>
              </a:solidFill>
              <a:latin typeface="Calibri"/>
              <a:ea typeface="Calibri"/>
              <a:cs typeface="Calibri"/>
              <a:sym typeface="Calibri"/>
            </a:endParaRPr>
          </a:p>
        </p:txBody>
      </p:sp>
      <p:sp>
        <p:nvSpPr>
          <p:cNvPr id="90" name="Google Shape;90;p1"/>
          <p:cNvSpPr txBox="1"/>
          <p:nvPr/>
        </p:nvSpPr>
        <p:spPr>
          <a:xfrm>
            <a:off x="1295400" y="4439087"/>
            <a:ext cx="586740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Under the Guidance of</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Mrs Annapoorna B.R</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Assistant Professor</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Dept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p:nvPr/>
        </p:nvSpPr>
        <p:spPr>
          <a:xfrm>
            <a:off x="377824" y="441120"/>
            <a:ext cx="8670641" cy="612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EVALUATION METRIC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In this study Accuracy is used as evaluation metric to compare the performance of the model.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 Accuracy :</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                 The percentage of accurate predictions for the test results is known as accuracy.</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                           Accuracy = Number of correct predictions /All samples</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Results and Observations-</a:t>
            </a:r>
          </a:p>
          <a:p>
            <a:endParaRPr lang="en-US" sz="1800" dirty="0">
              <a:solidFill>
                <a:schemeClr val="dk1"/>
              </a:solidFill>
              <a:latin typeface="Calibri"/>
              <a:ea typeface="Calibri"/>
              <a:cs typeface="Calibri"/>
              <a:sym typeface="Calibri"/>
            </a:endParaRPr>
          </a:p>
          <a:p>
            <a:r>
              <a:rPr lang="en-US" sz="1800" dirty="0">
                <a:solidFill>
                  <a:schemeClr val="dk1"/>
                </a:solidFill>
                <a:latin typeface="Calibri" panose="020F0502020204030204" pitchFamily="34" charset="0"/>
                <a:ea typeface="Calibri"/>
                <a:cs typeface="Calibri" panose="020F0502020204030204" pitchFamily="34" charset="0"/>
                <a:sym typeface="Calibri"/>
              </a:rPr>
              <a:t>1)  SVM outperforms all ML-based classifiers on both diagnosis BC with 98.10% accuracy and prognosis BC dataset with 78.35% accuracy. In contrast, the worst classifier on the diagnosis dataset is DT with 91.22% accuracy and NB on the prognosis dataset with 70.71%.</a:t>
            </a:r>
            <a:endParaRPr lang="en-US" sz="18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IN" sz="1800" b="1"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p:txBody>
      </p:sp>
      <p:sp>
        <p:nvSpPr>
          <p:cNvPr id="143" name="Google Shape;143;p10" descr="Accuracy = No. of correct predictions / Total number of input samples.    "/>
          <p:cNvSpPr/>
          <p:nvPr/>
        </p:nvSpPr>
        <p:spPr>
          <a:xfrm>
            <a:off x="155575" y="-136525"/>
            <a:ext cx="7534275" cy="257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0" descr="Accuracy = No. of correct predictions / Total number of input samples.    "/>
          <p:cNvSpPr/>
          <p:nvPr/>
        </p:nvSpPr>
        <p:spPr>
          <a:xfrm>
            <a:off x="384175" y="473075"/>
            <a:ext cx="7534275" cy="257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5" name="Google Shape;145;p10"/>
          <p:cNvPicPr preferRelativeResize="0"/>
          <p:nvPr/>
        </p:nvPicPr>
        <p:blipFill rotWithShape="1">
          <a:blip r:embed="rId3">
            <a:alphaModFix/>
          </a:blip>
          <a:srcRect/>
          <a:stretch/>
        </p:blipFill>
        <p:spPr>
          <a:xfrm>
            <a:off x="2813832" y="4683451"/>
            <a:ext cx="3562350" cy="176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p:nvPr/>
        </p:nvSpPr>
        <p:spPr>
          <a:xfrm>
            <a:off x="457200" y="201304"/>
            <a:ext cx="7924800" cy="46781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2) For DL-based classifiers, ANN performs well on both datasets, with 98.24% accuracy on the diagnosis dataset and 90.22% accuracy on the prognosis dataset compared to DNN.</a:t>
            </a:r>
          </a:p>
          <a:p>
            <a:pPr marL="0" marR="0" lvl="0" indent="0" algn="l"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3) The best ensemble model is the ensemble of (SVM + LR + NB + DT) in both cases (without 97.67% and with </a:t>
            </a:r>
            <a:r>
              <a:rPr lang="en-IN" sz="1800" dirty="0" err="1">
                <a:solidFill>
                  <a:schemeClr val="dk1"/>
                </a:solidFill>
                <a:latin typeface="Calibri"/>
                <a:ea typeface="Calibri"/>
                <a:cs typeface="Calibri"/>
                <a:sym typeface="Calibri"/>
              </a:rPr>
              <a:t>upsampling</a:t>
            </a:r>
            <a:r>
              <a:rPr lang="en-IN" sz="1800" dirty="0">
                <a:solidFill>
                  <a:schemeClr val="dk1"/>
                </a:solidFill>
                <a:latin typeface="Calibri"/>
                <a:ea typeface="Calibri"/>
                <a:cs typeface="Calibri"/>
                <a:sym typeface="Calibri"/>
              </a:rPr>
              <a:t> 98.83%). In contrast, the worst-performing combination is (SVM+LR+RF) in both cases (95.91% for without sampling and 98.14% for </a:t>
            </a:r>
            <a:r>
              <a:rPr lang="en-IN" sz="1800" dirty="0" err="1">
                <a:solidFill>
                  <a:schemeClr val="dk1"/>
                </a:solidFill>
                <a:latin typeface="Calibri"/>
                <a:ea typeface="Calibri"/>
                <a:cs typeface="Calibri"/>
                <a:sym typeface="Calibri"/>
              </a:rPr>
              <a:t>upsampling</a:t>
            </a:r>
            <a:r>
              <a:rPr lang="en-IN" sz="1800" dirty="0">
                <a:solidFill>
                  <a:schemeClr val="dk1"/>
                </a:solidFill>
                <a:latin typeface="Calibri"/>
                <a:ea typeface="Calibri"/>
                <a:cs typeface="Calibri"/>
                <a:sym typeface="Calibri"/>
              </a:rPr>
              <a:t>) on the diagnosis dataset.</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           For prognosis, the best ensemble model combines (SVM+LR+RF+NB) in both cases (without 83.15% and with </a:t>
            </a:r>
            <a:r>
              <a:rPr lang="en-IN" sz="1800" dirty="0" err="1">
                <a:solidFill>
                  <a:schemeClr val="dk1"/>
                </a:solidFill>
                <a:latin typeface="Calibri"/>
                <a:ea typeface="Calibri"/>
                <a:cs typeface="Calibri"/>
                <a:sym typeface="Calibri"/>
              </a:rPr>
              <a:t>upsampling</a:t>
            </a:r>
            <a:r>
              <a:rPr lang="en-IN" sz="1800" dirty="0">
                <a:solidFill>
                  <a:schemeClr val="dk1"/>
                </a:solidFill>
                <a:latin typeface="Calibri"/>
                <a:ea typeface="Calibri"/>
                <a:cs typeface="Calibri"/>
                <a:sym typeface="Calibri"/>
              </a:rPr>
              <a:t> 88.33%). In contrast, the worst-performing combination is (SVM+LR) in both cases (76.27% for without and 76.27% with up-sampling) on prognosis.</a:t>
            </a:r>
          </a:p>
          <a:p>
            <a:pPr marL="0" marR="0" lvl="0" indent="0" algn="l"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5" name="Google Shape;151;p11"/>
          <p:cNvPicPr preferRelativeResize="0"/>
          <p:nvPr/>
        </p:nvPicPr>
        <p:blipFill rotWithShape="1">
          <a:blip r:embed="rId3">
            <a:alphaModFix/>
          </a:blip>
          <a:srcRect/>
          <a:stretch/>
        </p:blipFill>
        <p:spPr>
          <a:xfrm>
            <a:off x="2695575" y="1063151"/>
            <a:ext cx="3448050" cy="847725"/>
          </a:xfrm>
          <a:prstGeom prst="rect">
            <a:avLst/>
          </a:prstGeom>
          <a:noFill/>
          <a:ln>
            <a:noFill/>
          </a:ln>
        </p:spPr>
      </p:pic>
      <p:pic>
        <p:nvPicPr>
          <p:cNvPr id="6" name="Google Shape;152;p11"/>
          <p:cNvPicPr preferRelativeResize="0"/>
          <p:nvPr/>
        </p:nvPicPr>
        <p:blipFill rotWithShape="1">
          <a:blip r:embed="rId4">
            <a:alphaModFix/>
          </a:blip>
          <a:srcRect/>
          <a:stretch/>
        </p:blipFill>
        <p:spPr>
          <a:xfrm>
            <a:off x="1156577" y="4468173"/>
            <a:ext cx="6962775" cy="225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IN" sz="4000"/>
              <a:t>Conclusion</a:t>
            </a:r>
            <a:endParaRPr sz="4000"/>
          </a:p>
        </p:txBody>
      </p:sp>
      <p:sp>
        <p:nvSpPr>
          <p:cNvPr id="158" name="Google Shape;158;p12"/>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dirty="0"/>
              <a:t>SVM outperforms both datasets compared to all ML classifiers and ANN from DL classifiers when used individually.</a:t>
            </a:r>
            <a:endParaRPr dirty="0"/>
          </a:p>
          <a:p>
            <a:pPr marL="342900" lvl="0" indent="-342900" algn="l" rtl="0">
              <a:spcBef>
                <a:spcPts val="400"/>
              </a:spcBef>
              <a:spcAft>
                <a:spcPts val="0"/>
              </a:spcAft>
              <a:buClr>
                <a:schemeClr val="dk1"/>
              </a:buClr>
              <a:buSzPts val="2000"/>
              <a:buChar char="•"/>
            </a:pPr>
            <a:r>
              <a:rPr lang="en-IN" sz="2000" dirty="0"/>
              <a:t>For the </a:t>
            </a:r>
            <a:r>
              <a:rPr lang="en-IN" sz="2000" dirty="0" err="1"/>
              <a:t>ensembling</a:t>
            </a:r>
            <a:r>
              <a:rPr lang="en-IN" sz="2000" dirty="0"/>
              <a:t> method, (SVM + LR + NB + DT) performs well without and with </a:t>
            </a:r>
            <a:r>
              <a:rPr lang="en-IN" sz="2000" dirty="0" err="1"/>
              <a:t>upsampling</a:t>
            </a:r>
            <a:r>
              <a:rPr lang="en-IN" sz="2000" dirty="0"/>
              <a:t> on the diagnosis dataset, whereas (SVM+LR+RF+NB) outperforms all other combinations on the prognosis dataset when ANN is used as a final layer.</a:t>
            </a:r>
            <a:endParaRPr dirty="0"/>
          </a:p>
          <a:p>
            <a:pPr marL="0" lvl="0" indent="0" algn="l" rtl="0">
              <a:spcBef>
                <a:spcPts val="800"/>
              </a:spcBef>
              <a:spcAft>
                <a:spcPts val="0"/>
              </a:spcAft>
              <a:buClr>
                <a:schemeClr val="dk1"/>
              </a:buClr>
              <a:buSzPts val="3200"/>
              <a:buNone/>
            </a:pPr>
            <a:r>
              <a:rPr lang="en-IN" dirty="0"/>
              <a:t>                             </a:t>
            </a:r>
            <a:r>
              <a:rPr lang="en-IN" sz="4000" dirty="0"/>
              <a:t>Future Scope</a:t>
            </a:r>
            <a:endParaRPr dirty="0"/>
          </a:p>
          <a:p>
            <a:pPr marL="0" lvl="0" indent="0" algn="l" rtl="0">
              <a:spcBef>
                <a:spcPts val="400"/>
              </a:spcBef>
              <a:spcAft>
                <a:spcPts val="0"/>
              </a:spcAft>
              <a:buClr>
                <a:schemeClr val="dk1"/>
              </a:buClr>
              <a:buSzPts val="2000"/>
              <a:buNone/>
            </a:pPr>
            <a:r>
              <a:rPr lang="en-IN" sz="2000" dirty="0"/>
              <a:t>Authors intend to apply more advanced models for the automatic detection of Breast Cancer.</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Literature Survey Table</a:t>
            </a:r>
            <a:endParaRPr/>
          </a:p>
        </p:txBody>
      </p:sp>
      <p:graphicFrame>
        <p:nvGraphicFramePr>
          <p:cNvPr id="164" name="Google Shape;164;p13"/>
          <p:cNvGraphicFramePr/>
          <p:nvPr>
            <p:extLst>
              <p:ext uri="{D42A27DB-BD31-4B8C-83A1-F6EECF244321}">
                <p14:modId xmlns:p14="http://schemas.microsoft.com/office/powerpoint/2010/main" val="1863735836"/>
              </p:ext>
            </p:extLst>
          </p:nvPr>
        </p:nvGraphicFramePr>
        <p:xfrm>
          <a:off x="152399" y="1143000"/>
          <a:ext cx="8839200" cy="5562600"/>
        </p:xfrm>
        <a:graphic>
          <a:graphicData uri="http://schemas.openxmlformats.org/drawingml/2006/table">
            <a:tbl>
              <a:tblPr firstRow="1" bandRow="1">
                <a:noFill/>
                <a:tableStyleId>{F495C9C3-63C8-415B-BAC5-CFF27575CA8D}</a:tableStyleId>
              </a:tblPr>
              <a:tblGrid>
                <a:gridCol w="685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2133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1307200">
                <a:tc>
                  <a:txBody>
                    <a:bodyPr/>
                    <a:lstStyle/>
                    <a:p>
                      <a:pPr marL="0" marR="0" lvl="0" indent="0" algn="l" rtl="0">
                        <a:spcBef>
                          <a:spcPts val="0"/>
                        </a:spcBef>
                        <a:spcAft>
                          <a:spcPts val="0"/>
                        </a:spcAft>
                        <a:buNone/>
                      </a:pPr>
                      <a:r>
                        <a:rPr lang="en-IN" sz="1800" u="none" strike="noStrike" cap="none" dirty="0" err="1"/>
                        <a:t>S.No</a:t>
                      </a:r>
                      <a:endParaRPr sz="1800" dirty="0"/>
                    </a:p>
                  </a:txBody>
                  <a:tcPr marL="91450" marR="91450" marT="45725" marB="45725"/>
                </a:tc>
                <a:tc>
                  <a:txBody>
                    <a:bodyPr/>
                    <a:lstStyle/>
                    <a:p>
                      <a:pPr marL="0" marR="0" lvl="0" indent="0" algn="l" rtl="0">
                        <a:spcBef>
                          <a:spcPts val="0"/>
                        </a:spcBef>
                        <a:spcAft>
                          <a:spcPts val="0"/>
                        </a:spcAft>
                        <a:buNone/>
                      </a:pPr>
                      <a:r>
                        <a:rPr lang="en-IN" sz="1800"/>
                        <a:t>Title</a:t>
                      </a:r>
                      <a:endParaRPr sz="1800"/>
                    </a:p>
                  </a:txBody>
                  <a:tcPr marL="91450" marR="91450" marT="45725" marB="45725"/>
                </a:tc>
                <a:tc>
                  <a:txBody>
                    <a:bodyPr/>
                    <a:lstStyle/>
                    <a:p>
                      <a:pPr marL="0" marR="0" lvl="0" indent="0" algn="l" rtl="0">
                        <a:spcBef>
                          <a:spcPts val="0"/>
                        </a:spcBef>
                        <a:spcAft>
                          <a:spcPts val="0"/>
                        </a:spcAft>
                        <a:buNone/>
                      </a:pPr>
                      <a:r>
                        <a:rPr lang="en-IN" sz="1800" b="1">
                          <a:solidFill>
                            <a:schemeClr val="lt1"/>
                          </a:solidFill>
                          <a:latin typeface="Calibri"/>
                          <a:ea typeface="Calibri"/>
                          <a:cs typeface="Calibri"/>
                          <a:sym typeface="Calibri"/>
                        </a:rPr>
                        <a:t>Feature extraction Techniques</a:t>
                      </a:r>
                      <a:endParaRPr sz="1800"/>
                    </a:p>
                  </a:txBody>
                  <a:tcPr marL="91450" marR="91450" marT="45725" marB="45725"/>
                </a:tc>
                <a:tc>
                  <a:txBody>
                    <a:bodyPr/>
                    <a:lstStyle/>
                    <a:p>
                      <a:pPr marL="0" marR="0" lvl="0" indent="0" algn="l" rtl="0">
                        <a:spcBef>
                          <a:spcPts val="0"/>
                        </a:spcBef>
                        <a:spcAft>
                          <a:spcPts val="0"/>
                        </a:spcAft>
                        <a:buNone/>
                      </a:pPr>
                      <a:r>
                        <a:rPr lang="en-IN" sz="1800" b="1">
                          <a:solidFill>
                            <a:schemeClr val="lt1"/>
                          </a:solidFill>
                          <a:latin typeface="Calibri"/>
                          <a:ea typeface="Calibri"/>
                          <a:cs typeface="Calibri"/>
                          <a:sym typeface="Calibri"/>
                        </a:rPr>
                        <a:t>ML Algorithms </a:t>
                      </a:r>
                      <a:endParaRPr sz="1800"/>
                    </a:p>
                  </a:txBody>
                  <a:tcPr marL="91450" marR="91450" marT="45725" marB="45725"/>
                </a:tc>
                <a:tc>
                  <a:txBody>
                    <a:bodyPr/>
                    <a:lstStyle/>
                    <a:p>
                      <a:pPr marL="0" marR="0" lvl="0" indent="0" algn="l" rtl="0">
                        <a:spcBef>
                          <a:spcPts val="0"/>
                        </a:spcBef>
                        <a:spcAft>
                          <a:spcPts val="0"/>
                        </a:spcAft>
                        <a:buNone/>
                      </a:pPr>
                      <a:r>
                        <a:rPr lang="en-IN" sz="1800" b="1">
                          <a:solidFill>
                            <a:schemeClr val="lt1"/>
                          </a:solidFill>
                          <a:latin typeface="Calibri"/>
                          <a:ea typeface="Calibri"/>
                          <a:cs typeface="Calibri"/>
                          <a:sym typeface="Calibri"/>
                        </a:rPr>
                        <a:t>Performance Metrics</a:t>
                      </a:r>
                      <a:endParaRPr sz="1800"/>
                    </a:p>
                  </a:txBody>
                  <a:tcPr marL="91450" marR="91450" marT="45725" marB="45725"/>
                </a:tc>
                <a:tc>
                  <a:txBody>
                    <a:bodyPr/>
                    <a:lstStyle/>
                    <a:p>
                      <a:pPr marL="0" marR="0" lvl="0" indent="0" algn="l" rtl="0">
                        <a:spcBef>
                          <a:spcPts val="0"/>
                        </a:spcBef>
                        <a:spcAft>
                          <a:spcPts val="0"/>
                        </a:spcAft>
                        <a:buNone/>
                      </a:pPr>
                      <a:r>
                        <a:rPr lang="en-IN" sz="1800" dirty="0"/>
                        <a:t>Conclusion and </a:t>
                      </a:r>
                      <a:r>
                        <a:rPr lang="en-IN" sz="1800" b="1" dirty="0">
                          <a:solidFill>
                            <a:schemeClr val="lt1"/>
                          </a:solidFill>
                          <a:latin typeface="Calibri"/>
                          <a:ea typeface="Calibri"/>
                          <a:cs typeface="Calibri"/>
                          <a:sym typeface="Calibri"/>
                        </a:rPr>
                        <a:t>Challenges  (if any)</a:t>
                      </a:r>
                      <a:endParaRPr sz="1800" dirty="0"/>
                    </a:p>
                  </a:txBody>
                  <a:tcPr marL="91450" marR="91450" marT="45725" marB="45725"/>
                </a:tc>
                <a:tc>
                  <a:txBody>
                    <a:bodyPr/>
                    <a:lstStyle/>
                    <a:p>
                      <a:pPr marL="0" marR="0" lvl="0" indent="0" algn="l" rtl="0">
                        <a:spcBef>
                          <a:spcPts val="0"/>
                        </a:spcBef>
                        <a:spcAft>
                          <a:spcPts val="0"/>
                        </a:spcAft>
                        <a:buNone/>
                      </a:pPr>
                      <a:r>
                        <a:rPr lang="en-IN" sz="1800" b="1">
                          <a:solidFill>
                            <a:schemeClr val="lt1"/>
                          </a:solidFill>
                          <a:latin typeface="Calibri"/>
                          <a:ea typeface="Calibri"/>
                          <a:cs typeface="Calibri"/>
                          <a:sym typeface="Calibri"/>
                        </a:rPr>
                        <a:t>DOI Link</a:t>
                      </a:r>
                      <a:endParaRPr sz="1800"/>
                    </a:p>
                  </a:txBody>
                  <a:tcPr marL="91450" marR="91450" marT="45725" marB="45725"/>
                </a:tc>
                <a:extLst>
                  <a:ext uri="{0D108BD9-81ED-4DB2-BD59-A6C34878D82A}">
                    <a16:rowId xmlns:a16="http://schemas.microsoft.com/office/drawing/2014/main" val="10000"/>
                  </a:ext>
                </a:extLst>
              </a:tr>
              <a:tr h="4255400">
                <a:tc>
                  <a:txBody>
                    <a:bodyPr/>
                    <a:lstStyle/>
                    <a:p>
                      <a:pPr marL="0" marR="0" lvl="0" indent="0" algn="l" rtl="0">
                        <a:spcBef>
                          <a:spcPts val="0"/>
                        </a:spcBef>
                        <a:spcAft>
                          <a:spcPts val="0"/>
                        </a:spcAft>
                        <a:buNone/>
                      </a:pPr>
                      <a:r>
                        <a:rPr lang="en-IN" sz="1800"/>
                        <a:t>1</a:t>
                      </a:r>
                      <a:endParaRPr sz="1800"/>
                    </a:p>
                  </a:txBody>
                  <a:tcPr marL="91450" marR="91450" marT="45725" marB="45725"/>
                </a:tc>
                <a:tc>
                  <a:txBody>
                    <a:bodyPr/>
                    <a:lstStyle/>
                    <a:p>
                      <a:pPr marL="0" marR="0" lvl="0" indent="0" algn="l" rtl="0">
                        <a:spcBef>
                          <a:spcPts val="0"/>
                        </a:spcBef>
                        <a:spcAft>
                          <a:spcPts val="0"/>
                        </a:spcAft>
                        <a:buNone/>
                      </a:pPr>
                      <a:r>
                        <a:rPr lang="en-IN" sz="1800" b="0">
                          <a:solidFill>
                            <a:schemeClr val="dk1"/>
                          </a:solidFill>
                          <a:latin typeface="Calibri"/>
                          <a:ea typeface="Calibri"/>
                          <a:cs typeface="Calibri"/>
                          <a:sym typeface="Calibri"/>
                        </a:rPr>
                        <a:t>Naïve Bayes Model Based Improved K-Nearest Neighbor Classifier for Breast Cancer Prediction</a:t>
                      </a:r>
                      <a:endParaRPr sz="1800" b="1">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Data Pre-Processing-</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   Data cleaning is done so as to remove outliers and missing values.</a:t>
                      </a:r>
                      <a:endParaRPr sz="1800" dirty="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KNN, Naïve Bayes and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Naïve Bayes improved K-Nearest Neighbor (NBKNN)</a:t>
                      </a:r>
                      <a:endParaRPr sz="1800"/>
                    </a:p>
                  </a:txBody>
                  <a:tcPr marL="91450" marR="91450" marT="45725" marB="45725"/>
                </a:tc>
                <a:tc>
                  <a:txBody>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KNN-</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Accuracy:96.7</a:t>
                      </a:r>
                      <a:endParaRPr dirty="0"/>
                    </a:p>
                    <a:p>
                      <a:pPr marL="0" marR="0" lvl="0" indent="0" algn="l" rtl="0">
                        <a:spcBef>
                          <a:spcPts val="0"/>
                        </a:spcBef>
                        <a:spcAft>
                          <a:spcPts val="0"/>
                        </a:spcAft>
                        <a:buNone/>
                      </a:pPr>
                      <a:r>
                        <a:rPr lang="en-IN" sz="1800" b="1"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Naïve Bayes-</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Accuracy:95.9</a:t>
                      </a:r>
                      <a:endParaRPr dirty="0"/>
                    </a:p>
                    <a:p>
                      <a:pPr marL="0" marR="0" lvl="0" indent="0" algn="l" rtl="0">
                        <a:spcBef>
                          <a:spcPts val="0"/>
                        </a:spcBef>
                        <a:spcAft>
                          <a:spcPts val="0"/>
                        </a:spcAft>
                        <a:buNone/>
                      </a:pPr>
                      <a:r>
                        <a:rPr lang="en-IN" sz="1800" b="1"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NBKNN-</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Accuracy:97.5</a:t>
                      </a:r>
                      <a:endParaRPr dirty="0"/>
                    </a:p>
                  </a:txBody>
                  <a:tcPr marL="91450" marR="91450" marT="45725" marB="45725"/>
                </a:tc>
                <a:tc>
                  <a:txBody>
                    <a:bodyPr/>
                    <a:lstStyle/>
                    <a:p>
                      <a:pPr marL="0" marR="0" lvl="0" indent="0" algn="l" rtl="0">
                        <a:spcBef>
                          <a:spcPts val="0"/>
                        </a:spcBef>
                        <a:spcAft>
                          <a:spcPts val="0"/>
                        </a:spcAft>
                        <a:buNone/>
                      </a:pPr>
                      <a:r>
                        <a:rPr lang="en-IN" sz="1800"/>
                        <a:t>NBKNN model works better than traditional classifiers used in the research.</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IN" sz="1800">
                          <a:solidFill>
                            <a:schemeClr val="dk1"/>
                          </a:solidFill>
                          <a:latin typeface="Calibri"/>
                          <a:ea typeface="Calibri"/>
                          <a:cs typeface="Calibri"/>
                          <a:sym typeface="Calibri"/>
                        </a:rPr>
                        <a:t>Different bio-inspired techniques like Ant Colony Optimization (ACO), Particle Swarm Optimization (PSO) can be used to optimize the result.</a:t>
                      </a:r>
                      <a:endParaRPr sz="1800"/>
                    </a:p>
                  </a:txBody>
                  <a:tcPr marL="91450" marR="91450" marT="45725" marB="45725"/>
                </a:tc>
                <a:tc>
                  <a:txBody>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https://doi.org/10.1007/978-981-15-0108-1_1</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aphicFrame>
        <p:nvGraphicFramePr>
          <p:cNvPr id="169" name="Google Shape;169;p14"/>
          <p:cNvGraphicFramePr/>
          <p:nvPr/>
        </p:nvGraphicFramePr>
        <p:xfrm>
          <a:off x="228600" y="304800"/>
          <a:ext cx="8763000" cy="6324600"/>
        </p:xfrm>
        <a:graphic>
          <a:graphicData uri="http://schemas.openxmlformats.org/drawingml/2006/table">
            <a:tbl>
              <a:tblPr bandRow="1">
                <a:noFill/>
                <a:tableStyleId>{F495C9C3-63C8-415B-BAC5-CFF27575CA8D}</a:tableStyleId>
              </a:tblPr>
              <a:tblGrid>
                <a:gridCol w="304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6324600">
                <a:tc>
                  <a:txBody>
                    <a:bodyPr/>
                    <a:lstStyle/>
                    <a:p>
                      <a:pPr marL="0" marR="0" lvl="0" indent="0" algn="l" rtl="0">
                        <a:spcBef>
                          <a:spcPts val="0"/>
                        </a:spcBef>
                        <a:spcAft>
                          <a:spcPts val="0"/>
                        </a:spcAft>
                        <a:buNone/>
                      </a:pPr>
                      <a:r>
                        <a:rPr lang="en-IN" sz="1800"/>
                        <a:t>2</a:t>
                      </a:r>
                      <a:endParaRPr sz="1800"/>
                    </a:p>
                  </a:txBody>
                  <a:tcPr marL="91450" marR="91450" marT="45725" marB="45725"/>
                </a:tc>
                <a:tc>
                  <a:txBody>
                    <a:bodyPr/>
                    <a:lstStyle/>
                    <a:p>
                      <a:pPr marL="0" marR="0" lvl="0" indent="0" algn="l" rtl="0">
                        <a:spcBef>
                          <a:spcPts val="0"/>
                        </a:spcBef>
                        <a:spcAft>
                          <a:spcPts val="0"/>
                        </a:spcAft>
                        <a:buNone/>
                      </a:pPr>
                      <a:r>
                        <a:rPr lang="en-IN" sz="1800" b="0">
                          <a:solidFill>
                            <a:schemeClr val="dk1"/>
                          </a:solidFill>
                          <a:latin typeface="Calibri"/>
                          <a:ea typeface="Calibri"/>
                          <a:cs typeface="Calibri"/>
                          <a:sym typeface="Calibri"/>
                        </a:rPr>
                        <a:t>Decision Tree Model Based Gene Selection and Classification for Breast Cancer Risk Prediction</a:t>
                      </a:r>
                      <a:endParaRPr sz="1800" b="1">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Feature selection techniques(Gene selection models)-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The fisher-score based filter method and the connate feature selection ability of the C5.0 algorithm</a:t>
                      </a: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Regression Logistic (LR), C5.0 Decision Tree, Support Vector Machine (SVM) and Artificial Neural Network (ANN)</a:t>
                      </a: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Prediction without Gene selection-</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Dimensions: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Number of selected genes=24481</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Accuracy:</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ANN exhibited a higher accuracy rate of 86.99%, while C5.0 shows the lowest accuracy rate of 79.01%.</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Model trained with Gene Selection method applied performs best in dimentionality reduction.</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IN" sz="1800"/>
                        <a:t>The authors intend to test the effectiveness of the suggested strategy using new microarray datasets that have varied qualities in terms of the number of genes, samples, and classes.</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https://doi.org/10.1007/978-3-030-45183-7_12</a:t>
                      </a:r>
                      <a:endParaRPr sz="180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174" name="Google Shape;174;p15"/>
          <p:cNvGraphicFramePr/>
          <p:nvPr/>
        </p:nvGraphicFramePr>
        <p:xfrm>
          <a:off x="0" y="0"/>
          <a:ext cx="9067825" cy="6888475"/>
        </p:xfrm>
        <a:graphic>
          <a:graphicData uri="http://schemas.openxmlformats.org/drawingml/2006/table">
            <a:tbl>
              <a:tblPr bandRow="1">
                <a:noFill/>
                <a:tableStyleId>{F495C9C3-63C8-415B-BAC5-CFF27575CA8D}</a:tableStyleId>
              </a:tblPr>
              <a:tblGrid>
                <a:gridCol w="614775">
                  <a:extLst>
                    <a:ext uri="{9D8B030D-6E8A-4147-A177-3AD203B41FA5}">
                      <a16:colId xmlns:a16="http://schemas.microsoft.com/office/drawing/2014/main" val="20000"/>
                    </a:ext>
                  </a:extLst>
                </a:gridCol>
                <a:gridCol w="1306375">
                  <a:extLst>
                    <a:ext uri="{9D8B030D-6E8A-4147-A177-3AD203B41FA5}">
                      <a16:colId xmlns:a16="http://schemas.microsoft.com/office/drawing/2014/main" val="20001"/>
                    </a:ext>
                  </a:extLst>
                </a:gridCol>
                <a:gridCol w="1536925">
                  <a:extLst>
                    <a:ext uri="{9D8B030D-6E8A-4147-A177-3AD203B41FA5}">
                      <a16:colId xmlns:a16="http://schemas.microsoft.com/office/drawing/2014/main" val="20002"/>
                    </a:ext>
                  </a:extLst>
                </a:gridCol>
                <a:gridCol w="922150">
                  <a:extLst>
                    <a:ext uri="{9D8B030D-6E8A-4147-A177-3AD203B41FA5}">
                      <a16:colId xmlns:a16="http://schemas.microsoft.com/office/drawing/2014/main" val="20003"/>
                    </a:ext>
                  </a:extLst>
                </a:gridCol>
                <a:gridCol w="2843300">
                  <a:extLst>
                    <a:ext uri="{9D8B030D-6E8A-4147-A177-3AD203B41FA5}">
                      <a16:colId xmlns:a16="http://schemas.microsoft.com/office/drawing/2014/main" val="20004"/>
                    </a:ext>
                  </a:extLst>
                </a:gridCol>
                <a:gridCol w="999000">
                  <a:extLst>
                    <a:ext uri="{9D8B030D-6E8A-4147-A177-3AD203B41FA5}">
                      <a16:colId xmlns:a16="http://schemas.microsoft.com/office/drawing/2014/main" val="20005"/>
                    </a:ext>
                  </a:extLst>
                </a:gridCol>
                <a:gridCol w="845300">
                  <a:extLst>
                    <a:ext uri="{9D8B030D-6E8A-4147-A177-3AD203B41FA5}">
                      <a16:colId xmlns:a16="http://schemas.microsoft.com/office/drawing/2014/main" val="20006"/>
                    </a:ext>
                  </a:extLst>
                </a:gridCol>
              </a:tblGrid>
              <a:tr h="34598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Prediction with Gene selection-</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Dimensions: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Number of selected genes=5</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Accuracy:</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All generated shrinkage models produced high classification accuracy that exceeds 80%</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428650">
                <a:tc>
                  <a:txBody>
                    <a:bodyPr/>
                    <a:lstStyle/>
                    <a:p>
                      <a:pPr marL="0" marR="0" lvl="0" indent="0" algn="l" rtl="0">
                        <a:spcBef>
                          <a:spcPts val="0"/>
                        </a:spcBef>
                        <a:spcAft>
                          <a:spcPts val="0"/>
                        </a:spcAft>
                        <a:buNone/>
                      </a:pPr>
                      <a:r>
                        <a:rPr lang="en-IN" sz="1800"/>
                        <a:t>3</a:t>
                      </a:r>
                      <a:endParaRPr sz="1800"/>
                    </a:p>
                  </a:txBody>
                  <a:tcPr marL="91450" marR="91450" marT="45725" marB="45725"/>
                </a:tc>
                <a:tc>
                  <a:txBody>
                    <a:bodyPr/>
                    <a:lstStyle/>
                    <a:p>
                      <a:pPr marL="0" marR="0" lvl="0" indent="0" algn="l" rtl="0">
                        <a:spcBef>
                          <a:spcPts val="0"/>
                        </a:spcBef>
                        <a:spcAft>
                          <a:spcPts val="0"/>
                        </a:spcAft>
                        <a:buNone/>
                      </a:pPr>
                      <a:r>
                        <a:rPr lang="en-IN" sz="1800" b="0">
                          <a:solidFill>
                            <a:schemeClr val="dk1"/>
                          </a:solidFill>
                          <a:latin typeface="Calibri"/>
                          <a:ea typeface="Calibri"/>
                          <a:cs typeface="Calibri"/>
                          <a:sym typeface="Calibri"/>
                        </a:rPr>
                        <a:t>Parallel Implementation of kNN Algorithm for Breast Cancer Detection</a:t>
                      </a:r>
                      <a:endParaRPr sz="1800" b="1">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kNN algorithm is parallelized using MPI and CUDA frameworks.</a:t>
                      </a:r>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Serial and Parallel computation of kNN algorithm</a:t>
                      </a: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The execution time with parallel kNN was nearly half the time taken for sequential execution and execution of kNN using CUDA was further reduced</a:t>
                      </a:r>
                      <a:endParaRPr sz="1800"/>
                    </a:p>
                  </a:txBody>
                  <a:tcPr marL="91450" marR="91450" marT="45725" marB="45725"/>
                </a:tc>
                <a:tc>
                  <a:txBody>
                    <a:bodyPr/>
                    <a:lstStyle/>
                    <a:p>
                      <a:pPr marL="0" marR="0" lvl="0" indent="0" algn="l" rtl="0">
                        <a:spcBef>
                          <a:spcPts val="0"/>
                        </a:spcBef>
                        <a:spcAft>
                          <a:spcPts val="0"/>
                        </a:spcAft>
                        <a:buNone/>
                      </a:pPr>
                      <a:r>
                        <a:rPr lang="en-IN" sz="1800"/>
                        <a:t>Parallel Execution of  Model built gives best performace.</a:t>
                      </a: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https://doi.org/10.1007/978-981-15-5788-0_46</a:t>
                      </a: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Google Shape;179;p16"/>
          <p:cNvGraphicFramePr/>
          <p:nvPr/>
        </p:nvGraphicFramePr>
        <p:xfrm>
          <a:off x="457200" y="15575280"/>
          <a:ext cx="5737650" cy="4648200"/>
        </p:xfrm>
        <a:graphic>
          <a:graphicData uri="http://schemas.openxmlformats.org/drawingml/2006/table">
            <a:tbl>
              <a:tblPr>
                <a:noFill/>
                <a:tableStyleId>{F495C9C3-63C8-415B-BAC5-CFF27575CA8D}</a:tableStyleId>
              </a:tblPr>
              <a:tblGrid>
                <a:gridCol w="208300">
                  <a:extLst>
                    <a:ext uri="{9D8B030D-6E8A-4147-A177-3AD203B41FA5}">
                      <a16:colId xmlns:a16="http://schemas.microsoft.com/office/drawing/2014/main" val="20000"/>
                    </a:ext>
                  </a:extLst>
                </a:gridCol>
                <a:gridCol w="1252750">
                  <a:extLst>
                    <a:ext uri="{9D8B030D-6E8A-4147-A177-3AD203B41FA5}">
                      <a16:colId xmlns:a16="http://schemas.microsoft.com/office/drawing/2014/main" val="20001"/>
                    </a:ext>
                  </a:extLst>
                </a:gridCol>
                <a:gridCol w="1819950">
                  <a:extLst>
                    <a:ext uri="{9D8B030D-6E8A-4147-A177-3AD203B41FA5}">
                      <a16:colId xmlns:a16="http://schemas.microsoft.com/office/drawing/2014/main" val="20002"/>
                    </a:ext>
                  </a:extLst>
                </a:gridCol>
                <a:gridCol w="1347325">
                  <a:extLst>
                    <a:ext uri="{9D8B030D-6E8A-4147-A177-3AD203B41FA5}">
                      <a16:colId xmlns:a16="http://schemas.microsoft.com/office/drawing/2014/main" val="20003"/>
                    </a:ext>
                  </a:extLst>
                </a:gridCol>
                <a:gridCol w="369775">
                  <a:extLst>
                    <a:ext uri="{9D8B030D-6E8A-4147-A177-3AD203B41FA5}">
                      <a16:colId xmlns:a16="http://schemas.microsoft.com/office/drawing/2014/main" val="20004"/>
                    </a:ext>
                  </a:extLst>
                </a:gridCol>
                <a:gridCol w="369775">
                  <a:extLst>
                    <a:ext uri="{9D8B030D-6E8A-4147-A177-3AD203B41FA5}">
                      <a16:colId xmlns:a16="http://schemas.microsoft.com/office/drawing/2014/main" val="20005"/>
                    </a:ext>
                  </a:extLst>
                </a:gridCol>
                <a:gridCol w="369775">
                  <a:extLst>
                    <a:ext uri="{9D8B030D-6E8A-4147-A177-3AD203B41FA5}">
                      <a16:colId xmlns:a16="http://schemas.microsoft.com/office/drawing/2014/main" val="20006"/>
                    </a:ext>
                  </a:extLst>
                </a:gridCol>
              </a:tblGrid>
              <a:tr h="4648200">
                <a:tc>
                  <a:txBody>
                    <a:bodyPr/>
                    <a:lstStyle/>
                    <a:p>
                      <a:pPr marL="0" marR="0" lvl="0" indent="0" algn="l" rtl="0">
                        <a:spcBef>
                          <a:spcPts val="0"/>
                        </a:spcBef>
                        <a:spcAft>
                          <a:spcPts val="0"/>
                        </a:spcAft>
                        <a:buNone/>
                      </a:pPr>
                      <a:r>
                        <a:rPr lang="en-IN" sz="1800"/>
                        <a:t>1</a:t>
                      </a:r>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Classification of Microcalcifications in Mammograms using 2D Discrete Wavelet Transform and Random Forest</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mammogram images were first subjected to a two-dimensional discrete wavelet transform for improving contrast</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80" name="Google Shape;180;p16"/>
          <p:cNvGraphicFramePr/>
          <p:nvPr>
            <p:extLst>
              <p:ext uri="{D42A27DB-BD31-4B8C-83A1-F6EECF244321}">
                <p14:modId xmlns:p14="http://schemas.microsoft.com/office/powerpoint/2010/main" val="2236997738"/>
              </p:ext>
            </p:extLst>
          </p:nvPr>
        </p:nvGraphicFramePr>
        <p:xfrm>
          <a:off x="228600" y="228600"/>
          <a:ext cx="8762975" cy="6172200"/>
        </p:xfrm>
        <a:graphic>
          <a:graphicData uri="http://schemas.openxmlformats.org/drawingml/2006/table">
            <a:tbl>
              <a:tblPr>
                <a:noFill/>
                <a:tableStyleId>{F495C9C3-63C8-415B-BAC5-CFF27575CA8D}</a:tableStyleId>
              </a:tblPr>
              <a:tblGrid>
                <a:gridCol w="457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926775">
                  <a:extLst>
                    <a:ext uri="{9D8B030D-6E8A-4147-A177-3AD203B41FA5}">
                      <a16:colId xmlns:a16="http://schemas.microsoft.com/office/drawing/2014/main" val="20002"/>
                    </a:ext>
                  </a:extLst>
                </a:gridCol>
                <a:gridCol w="1251850">
                  <a:extLst>
                    <a:ext uri="{9D8B030D-6E8A-4147-A177-3AD203B41FA5}">
                      <a16:colId xmlns:a16="http://schemas.microsoft.com/office/drawing/2014/main" val="20003"/>
                    </a:ext>
                  </a:extLst>
                </a:gridCol>
                <a:gridCol w="1251850">
                  <a:extLst>
                    <a:ext uri="{9D8B030D-6E8A-4147-A177-3AD203B41FA5}">
                      <a16:colId xmlns:a16="http://schemas.microsoft.com/office/drawing/2014/main" val="20004"/>
                    </a:ext>
                  </a:extLst>
                </a:gridCol>
                <a:gridCol w="1251850">
                  <a:extLst>
                    <a:ext uri="{9D8B030D-6E8A-4147-A177-3AD203B41FA5}">
                      <a16:colId xmlns:a16="http://schemas.microsoft.com/office/drawing/2014/main" val="20005"/>
                    </a:ext>
                  </a:extLst>
                </a:gridCol>
                <a:gridCol w="1251850">
                  <a:extLst>
                    <a:ext uri="{9D8B030D-6E8A-4147-A177-3AD203B41FA5}">
                      <a16:colId xmlns:a16="http://schemas.microsoft.com/office/drawing/2014/main" val="20006"/>
                    </a:ext>
                  </a:extLst>
                </a:gridCol>
              </a:tblGrid>
              <a:tr h="6172200">
                <a:tc>
                  <a:txBody>
                    <a:bodyPr/>
                    <a:lstStyle/>
                    <a:p>
                      <a:pPr marL="0" marR="0" lvl="0" indent="0" algn="l" rtl="0">
                        <a:spcBef>
                          <a:spcPts val="0"/>
                        </a:spcBef>
                        <a:spcAft>
                          <a:spcPts val="0"/>
                        </a:spcAft>
                        <a:buNone/>
                      </a:pPr>
                      <a:r>
                        <a:rPr lang="en-IN" sz="1800"/>
                        <a:t>4)</a:t>
                      </a:r>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Computer-aided Diagnosis System for Breast Cancer Using RF Classifier</a:t>
                      </a:r>
                      <a:endParaRPr sz="1800"/>
                    </a:p>
                  </a:txBody>
                  <a:tcPr marL="91450" marR="91450" marT="45725" marB="45725"/>
                </a:tc>
                <a:tc>
                  <a:txBody>
                    <a:bodyPr/>
                    <a:lstStyle/>
                    <a:p>
                      <a:pPr marL="0" marR="0" lvl="0" indent="0" algn="l" rtl="0">
                        <a:lnSpc>
                          <a:spcPct val="107000"/>
                        </a:lnSpc>
                        <a:spcBef>
                          <a:spcPts val="0"/>
                        </a:spcBef>
                        <a:spcAft>
                          <a:spcPts val="0"/>
                        </a:spcAft>
                        <a:buNone/>
                      </a:pPr>
                      <a:r>
                        <a:rPr lang="en-IN" sz="1800" dirty="0" err="1">
                          <a:latin typeface="Calibri"/>
                          <a:ea typeface="Calibri"/>
                          <a:cs typeface="Calibri"/>
                          <a:sym typeface="Calibri"/>
                        </a:rPr>
                        <a:t>Preprocessing</a:t>
                      </a:r>
                      <a:r>
                        <a:rPr lang="en-IN" sz="1800" dirty="0">
                          <a:latin typeface="Calibri"/>
                          <a:ea typeface="Calibri"/>
                          <a:cs typeface="Calibri"/>
                          <a:sym typeface="Calibri"/>
                        </a:rPr>
                        <a:t> -Image is </a:t>
                      </a:r>
                      <a:r>
                        <a:rPr lang="en-IN" sz="1800" dirty="0" err="1">
                          <a:latin typeface="Calibri"/>
                          <a:ea typeface="Calibri"/>
                          <a:cs typeface="Calibri"/>
                          <a:sym typeface="Calibri"/>
                        </a:rPr>
                        <a:t>preprocessed</a:t>
                      </a:r>
                      <a:r>
                        <a:rPr lang="en-IN" sz="1800" dirty="0">
                          <a:latin typeface="Calibri"/>
                          <a:ea typeface="Calibri"/>
                          <a:cs typeface="Calibri"/>
                          <a:sym typeface="Calibri"/>
                        </a:rPr>
                        <a:t>  using </a:t>
                      </a:r>
                      <a:r>
                        <a:rPr lang="en-IN" sz="1800" dirty="0" err="1">
                          <a:latin typeface="Calibri"/>
                          <a:ea typeface="Calibri"/>
                          <a:cs typeface="Calibri"/>
                          <a:sym typeface="Calibri"/>
                        </a:rPr>
                        <a:t>Gussian</a:t>
                      </a:r>
                      <a:r>
                        <a:rPr lang="en-IN" sz="1800" dirty="0">
                          <a:latin typeface="Calibri"/>
                          <a:ea typeface="Calibri"/>
                          <a:cs typeface="Calibri"/>
                          <a:sym typeface="Calibri"/>
                        </a:rPr>
                        <a:t>  filter and Adaptive histogram equalization method</a:t>
                      </a:r>
                      <a:endParaRPr dirty="0"/>
                    </a:p>
                    <a:p>
                      <a:pPr marL="0" marR="0" lvl="0" indent="0" algn="l" rtl="0">
                        <a:spcBef>
                          <a:spcPts val="800"/>
                        </a:spcBef>
                        <a:spcAft>
                          <a:spcPts val="0"/>
                        </a:spcAft>
                        <a:buNone/>
                      </a:pPr>
                      <a:r>
                        <a:rPr lang="en-IN" sz="1800" dirty="0">
                          <a:solidFill>
                            <a:schemeClr val="dk1"/>
                          </a:solidFill>
                          <a:latin typeface="Calibri"/>
                          <a:ea typeface="Calibri"/>
                          <a:cs typeface="Calibri"/>
                          <a:sym typeface="Calibri"/>
                        </a:rPr>
                        <a:t>Image is segmented for extracting malignant </a:t>
                      </a:r>
                      <a:r>
                        <a:rPr lang="en-IN" sz="1800" dirty="0" err="1">
                          <a:solidFill>
                            <a:schemeClr val="dk1"/>
                          </a:solidFill>
                          <a:latin typeface="Calibri"/>
                          <a:ea typeface="Calibri"/>
                          <a:cs typeface="Calibri"/>
                          <a:sym typeface="Calibri"/>
                        </a:rPr>
                        <a:t>tumors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GLCM is used for </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feature extraction</a:t>
                      </a:r>
                      <a:endParaRPr dirty="0"/>
                    </a:p>
                    <a:p>
                      <a:pPr marL="0" marR="0" lvl="0" indent="0" algn="l" rtl="0">
                        <a:spcBef>
                          <a:spcPts val="0"/>
                        </a:spcBef>
                        <a:spcAft>
                          <a:spcPts val="0"/>
                        </a:spcAft>
                        <a:buNone/>
                      </a:pPr>
                      <a:r>
                        <a:rPr lang="en-IN" sz="1800" dirty="0" err="1">
                          <a:solidFill>
                            <a:schemeClr val="dk1"/>
                          </a:solidFill>
                          <a:latin typeface="Calibri"/>
                          <a:ea typeface="Calibri"/>
                          <a:cs typeface="Calibri"/>
                          <a:sym typeface="Calibri"/>
                        </a:rPr>
                        <a:t>Fcbf</a:t>
                      </a:r>
                      <a:r>
                        <a:rPr lang="en-IN" sz="1800" dirty="0">
                          <a:solidFill>
                            <a:schemeClr val="dk1"/>
                          </a:solidFill>
                          <a:latin typeface="Calibri"/>
                          <a:ea typeface="Calibri"/>
                          <a:cs typeface="Calibri"/>
                          <a:sym typeface="Calibri"/>
                        </a:rPr>
                        <a:t> for  feature selection</a:t>
                      </a:r>
                      <a:endParaRPr sz="1800" dirty="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CAD</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System</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using</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Random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Forest</a:t>
                      </a:r>
                      <a:endParaRPr sz="1800"/>
                    </a:p>
                  </a:txBody>
                  <a:tcPr marL="91450" marR="91450" marT="45725" marB="45725"/>
                </a:tc>
                <a:tc>
                  <a:txBody>
                    <a:bodyPr/>
                    <a:lstStyle/>
                    <a:p>
                      <a:pPr marL="0" marR="0" lvl="0" indent="0" algn="l" rtl="0">
                        <a:spcBef>
                          <a:spcPts val="0"/>
                        </a:spcBef>
                        <a:spcAft>
                          <a:spcPts val="0"/>
                        </a:spcAft>
                        <a:buNone/>
                      </a:pPr>
                      <a:r>
                        <a:rPr lang="en-IN" sz="1800"/>
                        <a:t>This method has achieved accuracy to the extent of 97.32%, sensitivity as high as 97.45%, specificity of about 98.13% and ROC with AUC is 97.28%. The ROC (Receiver operating characteristics)</a:t>
                      </a:r>
                      <a:endParaRPr sz="1800"/>
                    </a:p>
                  </a:txBody>
                  <a:tcPr marL="91450" marR="91450" marT="45725" marB="45725"/>
                </a:tc>
                <a:tc>
                  <a:txBody>
                    <a:bodyPr/>
                    <a:lstStyle/>
                    <a:p>
                      <a:pPr marL="0" marR="0" lvl="0" indent="0" algn="l" rtl="0">
                        <a:spcBef>
                          <a:spcPts val="0"/>
                        </a:spcBef>
                        <a:spcAft>
                          <a:spcPts val="0"/>
                        </a:spcAft>
                        <a:buNone/>
                      </a:pPr>
                      <a:r>
                        <a:rPr lang="en-IN" sz="1800" dirty="0"/>
                        <a:t>Result shows that RF classifier provides good classification accuracy by reducing the FPs and FNs and it also depends upon the optimization of feature selection</a:t>
                      </a:r>
                      <a:endParaRPr sz="1800" dirty="0"/>
                    </a:p>
                  </a:txBody>
                  <a:tcPr marL="91450" marR="91450" marT="45725" marB="45725"/>
                </a:tc>
                <a:tc>
                  <a:txBody>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https://doi.org/10.1109/WiSPNET.2017</a:t>
                      </a:r>
                      <a:endParaRPr sz="1800" dirty="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aphicFrame>
        <p:nvGraphicFramePr>
          <p:cNvPr id="185" name="Google Shape;185;p17"/>
          <p:cNvGraphicFramePr/>
          <p:nvPr/>
        </p:nvGraphicFramePr>
        <p:xfrm>
          <a:off x="152400" y="152399"/>
          <a:ext cx="8839225" cy="6430300"/>
        </p:xfrm>
        <a:graphic>
          <a:graphicData uri="http://schemas.openxmlformats.org/drawingml/2006/table">
            <a:tbl>
              <a:tblPr>
                <a:noFill/>
                <a:tableStyleId>{F495C9C3-63C8-415B-BAC5-CFF27575CA8D}</a:tableStyleId>
              </a:tblPr>
              <a:tblGrid>
                <a:gridCol w="609600">
                  <a:extLst>
                    <a:ext uri="{9D8B030D-6E8A-4147-A177-3AD203B41FA5}">
                      <a16:colId xmlns:a16="http://schemas.microsoft.com/office/drawing/2014/main" val="20000"/>
                    </a:ext>
                  </a:extLst>
                </a:gridCol>
                <a:gridCol w="1915875">
                  <a:extLst>
                    <a:ext uri="{9D8B030D-6E8A-4147-A177-3AD203B41FA5}">
                      <a16:colId xmlns:a16="http://schemas.microsoft.com/office/drawing/2014/main" val="20001"/>
                    </a:ext>
                  </a:extLst>
                </a:gridCol>
                <a:gridCol w="1262750">
                  <a:extLst>
                    <a:ext uri="{9D8B030D-6E8A-4147-A177-3AD203B41FA5}">
                      <a16:colId xmlns:a16="http://schemas.microsoft.com/office/drawing/2014/main" val="20002"/>
                    </a:ext>
                  </a:extLst>
                </a:gridCol>
                <a:gridCol w="1262750">
                  <a:extLst>
                    <a:ext uri="{9D8B030D-6E8A-4147-A177-3AD203B41FA5}">
                      <a16:colId xmlns:a16="http://schemas.microsoft.com/office/drawing/2014/main" val="20003"/>
                    </a:ext>
                  </a:extLst>
                </a:gridCol>
                <a:gridCol w="1262750">
                  <a:extLst>
                    <a:ext uri="{9D8B030D-6E8A-4147-A177-3AD203B41FA5}">
                      <a16:colId xmlns:a16="http://schemas.microsoft.com/office/drawing/2014/main" val="20004"/>
                    </a:ext>
                  </a:extLst>
                </a:gridCol>
                <a:gridCol w="1262750">
                  <a:extLst>
                    <a:ext uri="{9D8B030D-6E8A-4147-A177-3AD203B41FA5}">
                      <a16:colId xmlns:a16="http://schemas.microsoft.com/office/drawing/2014/main" val="20005"/>
                    </a:ext>
                  </a:extLst>
                </a:gridCol>
                <a:gridCol w="1262750">
                  <a:extLst>
                    <a:ext uri="{9D8B030D-6E8A-4147-A177-3AD203B41FA5}">
                      <a16:colId xmlns:a16="http://schemas.microsoft.com/office/drawing/2014/main" val="20006"/>
                    </a:ext>
                  </a:extLst>
                </a:gridCol>
              </a:tblGrid>
              <a:tr h="6430300">
                <a:tc>
                  <a:txBody>
                    <a:bodyPr/>
                    <a:lstStyle/>
                    <a:p>
                      <a:pPr marL="0" marR="0" lvl="0" indent="0" algn="l" rtl="0">
                        <a:spcBef>
                          <a:spcPts val="0"/>
                        </a:spcBef>
                        <a:spcAft>
                          <a:spcPts val="0"/>
                        </a:spcAft>
                        <a:buNone/>
                      </a:pPr>
                      <a:r>
                        <a:rPr lang="en-IN" sz="1800"/>
                        <a:t>5)</a:t>
                      </a:r>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A Breast Cancer Diagnosis Method Based on VIM Feature Selection and Hierarchical Clustering Random Forest Algorithm</a:t>
                      </a:r>
                      <a:endParaRPr sz="1800"/>
                    </a:p>
                  </a:txBody>
                  <a:tcPr marL="91450" marR="91450" marT="45725" marB="45725"/>
                </a:tc>
                <a:tc>
                  <a:txBody>
                    <a:bodyPr/>
                    <a:lstStyle/>
                    <a:p>
                      <a:pPr marL="0" marR="0" lvl="0" indent="0" algn="l" rtl="0">
                        <a:lnSpc>
                          <a:spcPct val="107000"/>
                        </a:lnSpc>
                        <a:spcBef>
                          <a:spcPts val="0"/>
                        </a:spcBef>
                        <a:spcAft>
                          <a:spcPts val="0"/>
                        </a:spcAft>
                        <a:buNone/>
                      </a:pPr>
                      <a:r>
                        <a:rPr lang="en-IN" sz="1800">
                          <a:latin typeface="Calibri"/>
                          <a:ea typeface="Calibri"/>
                          <a:cs typeface="Calibri"/>
                          <a:sym typeface="Calibri"/>
                        </a:rPr>
                        <a:t>By Bootstrap method we select subsets.</a:t>
                      </a:r>
                      <a:endParaRPr/>
                    </a:p>
                    <a:p>
                      <a:pPr marL="0" marR="0" lvl="0" indent="0" algn="l" rtl="0">
                        <a:lnSpc>
                          <a:spcPct val="107000"/>
                        </a:lnSpc>
                        <a:spcBef>
                          <a:spcPts val="800"/>
                        </a:spcBef>
                        <a:spcAft>
                          <a:spcPts val="0"/>
                        </a:spcAft>
                        <a:buNone/>
                      </a:pPr>
                      <a:r>
                        <a:rPr lang="en-IN" sz="1800"/>
                        <a:t>VIM method is used to calculate the importance of all the features and rank them according to their importance by minimum</a:t>
                      </a:r>
                      <a:endParaRPr/>
                    </a:p>
                    <a:p>
                      <a:pPr marL="0" marR="0" lvl="0" indent="0" algn="l" rtl="0">
                        <a:lnSpc>
                          <a:spcPct val="107000"/>
                        </a:lnSpc>
                        <a:spcBef>
                          <a:spcPts val="800"/>
                        </a:spcBef>
                        <a:spcAft>
                          <a:spcPts val="0"/>
                        </a:spcAft>
                        <a:buNone/>
                      </a:pPr>
                      <a:r>
                        <a:rPr lang="en-IN" sz="1800">
                          <a:latin typeface="Calibri"/>
                          <a:ea typeface="Calibri"/>
                          <a:cs typeface="Calibri"/>
                          <a:sym typeface="Calibri"/>
                        </a:rPr>
                        <a:t>Gini Index</a:t>
                      </a:r>
                      <a:endParaRPr sz="18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Hierarchical Clustering Random Forest Algorithm</a:t>
                      </a: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97.05% accuracy on the WDBC dataset and 97.76% accuracy on the WBC dataset.</a:t>
                      </a:r>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more heuristic algorithms to optimize the relevant parameters to make the method more intelligent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Can be used</a:t>
                      </a: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https://doi.org/10.1109/ACCESS.2021.</a:t>
                      </a:r>
                      <a:endParaRPr sz="180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aphicFrame>
        <p:nvGraphicFramePr>
          <p:cNvPr id="190" name="Google Shape;190;p18"/>
          <p:cNvGraphicFramePr/>
          <p:nvPr/>
        </p:nvGraphicFramePr>
        <p:xfrm>
          <a:off x="152401" y="457200"/>
          <a:ext cx="8458200" cy="6019800"/>
        </p:xfrm>
        <a:graphic>
          <a:graphicData uri="http://schemas.openxmlformats.org/drawingml/2006/table">
            <a:tbl>
              <a:tblPr>
                <a:noFill/>
                <a:tableStyleId>{F495C9C3-63C8-415B-BAC5-CFF27575CA8D}</a:tableStyleId>
              </a:tblPr>
              <a:tblGrid>
                <a:gridCol w="457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82775">
                  <a:extLst>
                    <a:ext uri="{9D8B030D-6E8A-4147-A177-3AD203B41FA5}">
                      <a16:colId xmlns:a16="http://schemas.microsoft.com/office/drawing/2014/main" val="20005"/>
                    </a:ext>
                  </a:extLst>
                </a:gridCol>
                <a:gridCol w="746025">
                  <a:extLst>
                    <a:ext uri="{9D8B030D-6E8A-4147-A177-3AD203B41FA5}">
                      <a16:colId xmlns:a16="http://schemas.microsoft.com/office/drawing/2014/main" val="20006"/>
                    </a:ext>
                  </a:extLst>
                </a:gridCol>
              </a:tblGrid>
              <a:tr h="6019800">
                <a:tc>
                  <a:txBody>
                    <a:bodyPr/>
                    <a:lstStyle/>
                    <a:p>
                      <a:pPr marL="0" marR="0" lvl="0" indent="0" algn="l" rtl="0">
                        <a:spcBef>
                          <a:spcPts val="0"/>
                        </a:spcBef>
                        <a:spcAft>
                          <a:spcPts val="0"/>
                        </a:spcAft>
                        <a:buNone/>
                      </a:pPr>
                      <a:r>
                        <a:rPr lang="en-IN" sz="1800"/>
                        <a:t>6)</a:t>
                      </a:r>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Breast Cancer</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Risk</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Prediction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using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XGBoost and</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Random</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Forest Algorithm</a:t>
                      </a:r>
                      <a:endParaRPr sz="1800"/>
                    </a:p>
                  </a:txBody>
                  <a:tcPr marL="91450" marR="91450" marT="45725" marB="45725"/>
                </a:tc>
                <a:tc>
                  <a:txBody>
                    <a:bodyPr/>
                    <a:lstStyle/>
                    <a:p>
                      <a:pPr marL="0" marR="0" lvl="0" indent="0" algn="l" rtl="0">
                        <a:spcBef>
                          <a:spcPts val="0"/>
                        </a:spcBef>
                        <a:spcAft>
                          <a:spcPts val="0"/>
                        </a:spcAft>
                        <a:buNone/>
                      </a:pPr>
                      <a:r>
                        <a:rPr lang="en-IN" sz="1800"/>
                        <a:t>Trimmed mean and mode had been used for data preprocessing. Trimmed Mean is the removal of a small fixed percentage of the largest and smallest values before calculating the average</a:t>
                      </a: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Random Forest,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Extreme Gradient Boosting (XGBoost)</a:t>
                      </a:r>
                      <a:endParaRPr sz="1800"/>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74.73% accuracy of Random forest and 73.63% accuracy for XGBoost</a:t>
                      </a:r>
                      <a:endParaRPr sz="1800"/>
                    </a:p>
                  </a:txBody>
                  <a:tcPr marL="91450" marR="91450" marT="45725" marB="45725"/>
                </a:tc>
                <a:tc>
                  <a:txBody>
                    <a:bodyPr/>
                    <a:lstStyle/>
                    <a:p>
                      <a:pPr marL="0" marR="0" lvl="0" indent="0" algn="l" rtl="0">
                        <a:spcBef>
                          <a:spcPts val="0"/>
                        </a:spcBef>
                        <a:spcAft>
                          <a:spcPts val="0"/>
                        </a:spcAft>
                        <a:buNone/>
                      </a:pPr>
                      <a:r>
                        <a:rPr lang="en-IN" sz="1800"/>
                        <a:t>The result of this model </a:t>
                      </a:r>
                      <a:endParaRPr/>
                    </a:p>
                    <a:p>
                      <a:pPr marL="0" marR="0" lvl="0" indent="0" algn="l" rtl="0">
                        <a:spcBef>
                          <a:spcPts val="0"/>
                        </a:spcBef>
                        <a:spcAft>
                          <a:spcPts val="0"/>
                        </a:spcAft>
                        <a:buNone/>
                      </a:pPr>
                      <a:r>
                        <a:rPr lang="en-IN" sz="1800"/>
                        <a:t>Was better than others</a:t>
                      </a:r>
                      <a:endParaRPr/>
                    </a:p>
                    <a:p>
                      <a:pPr marL="0" marR="0" lvl="0" indent="0" algn="l" rtl="0">
                        <a:spcBef>
                          <a:spcPts val="0"/>
                        </a:spcBef>
                        <a:spcAft>
                          <a:spcPts val="0"/>
                        </a:spcAft>
                        <a:buNone/>
                      </a:pPr>
                      <a:r>
                        <a:rPr lang="en-IN" sz="1800"/>
                        <a:t>One of </a:t>
                      </a:r>
                      <a:endParaRPr/>
                    </a:p>
                    <a:p>
                      <a:pPr marL="0" marR="0" lvl="0" indent="0" algn="l" rtl="0">
                        <a:spcBef>
                          <a:spcPts val="0"/>
                        </a:spcBef>
                        <a:spcAft>
                          <a:spcPts val="0"/>
                        </a:spcAft>
                        <a:buNone/>
                      </a:pPr>
                      <a:r>
                        <a:rPr lang="en-IN" sz="1800"/>
                        <a:t>Limitation</a:t>
                      </a:r>
                      <a:endParaRPr/>
                    </a:p>
                    <a:p>
                      <a:pPr marL="0" marR="0" lvl="0" indent="0" algn="l" rtl="0">
                        <a:spcBef>
                          <a:spcPts val="0"/>
                        </a:spcBef>
                        <a:spcAft>
                          <a:spcPts val="0"/>
                        </a:spcAft>
                        <a:buNone/>
                      </a:pPr>
                      <a:r>
                        <a:rPr lang="en-IN" sz="1800"/>
                        <a:t>Was number</a:t>
                      </a:r>
                      <a:endParaRPr/>
                    </a:p>
                    <a:p>
                      <a:pPr marL="0" marR="0" lvl="0" indent="0" algn="l" rtl="0">
                        <a:spcBef>
                          <a:spcPts val="0"/>
                        </a:spcBef>
                        <a:spcAft>
                          <a:spcPts val="0"/>
                        </a:spcAft>
                        <a:buNone/>
                      </a:pPr>
                      <a:r>
                        <a:rPr lang="en-IN" sz="1800"/>
                        <a:t>Of</a:t>
                      </a:r>
                      <a:endParaRPr/>
                    </a:p>
                    <a:p>
                      <a:pPr marL="0" marR="0" lvl="0" indent="0" algn="l" rtl="0">
                        <a:spcBef>
                          <a:spcPts val="0"/>
                        </a:spcBef>
                        <a:spcAft>
                          <a:spcPts val="0"/>
                        </a:spcAft>
                        <a:buNone/>
                      </a:pPr>
                      <a:r>
                        <a:rPr lang="en-IN" sz="1800"/>
                        <a:t>features</a:t>
                      </a:r>
                      <a:endParaRPr/>
                    </a:p>
                    <a:p>
                      <a:pPr marL="0" marR="0" lvl="0" indent="0" algn="l" rtl="0">
                        <a:spcBef>
                          <a:spcPts val="0"/>
                        </a:spcBef>
                        <a:spcAft>
                          <a:spcPts val="0"/>
                        </a:spcAft>
                        <a:buNone/>
                      </a:pPr>
                      <a:r>
                        <a:rPr lang="en-IN" sz="1800"/>
                        <a:t>And samples</a:t>
                      </a:r>
                      <a:endParaRPr/>
                    </a:p>
                    <a:p>
                      <a:pPr marL="0" marR="0" lvl="0" indent="0" algn="l" rtl="0">
                        <a:spcBef>
                          <a:spcPts val="0"/>
                        </a:spcBef>
                        <a:spcAft>
                          <a:spcPts val="0"/>
                        </a:spcAft>
                        <a:buNone/>
                      </a:pPr>
                      <a:r>
                        <a:rPr lang="en-IN" sz="1800"/>
                        <a:t>were less</a:t>
                      </a:r>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https://doi.org/10.1109/ICCCNT49239</a:t>
                      </a:r>
                      <a:endParaRPr sz="180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aphicFrame>
        <p:nvGraphicFramePr>
          <p:cNvPr id="195" name="Google Shape;195;g1ac6289e502_0_6"/>
          <p:cNvGraphicFramePr/>
          <p:nvPr/>
        </p:nvGraphicFramePr>
        <p:xfrm>
          <a:off x="152401" y="457200"/>
          <a:ext cx="8458200" cy="6019800"/>
        </p:xfrm>
        <a:graphic>
          <a:graphicData uri="http://schemas.openxmlformats.org/drawingml/2006/table">
            <a:tbl>
              <a:tblPr>
                <a:noFill/>
                <a:tableStyleId>{F495C9C3-63C8-415B-BAC5-CFF27575CA8D}</a:tableStyleId>
              </a:tblPr>
              <a:tblGrid>
                <a:gridCol w="457200">
                  <a:extLst>
                    <a:ext uri="{9D8B030D-6E8A-4147-A177-3AD203B41FA5}">
                      <a16:colId xmlns:a16="http://schemas.microsoft.com/office/drawing/2014/main" val="20000"/>
                    </a:ext>
                  </a:extLst>
                </a:gridCol>
                <a:gridCol w="1645925">
                  <a:extLst>
                    <a:ext uri="{9D8B030D-6E8A-4147-A177-3AD203B41FA5}">
                      <a16:colId xmlns:a16="http://schemas.microsoft.com/office/drawing/2014/main" val="20001"/>
                    </a:ext>
                  </a:extLst>
                </a:gridCol>
                <a:gridCol w="2272650">
                  <a:extLst>
                    <a:ext uri="{9D8B030D-6E8A-4147-A177-3AD203B41FA5}">
                      <a16:colId xmlns:a16="http://schemas.microsoft.com/office/drawing/2014/main" val="20002"/>
                    </a:ext>
                  </a:extLst>
                </a:gridCol>
                <a:gridCol w="732500">
                  <a:extLst>
                    <a:ext uri="{9D8B030D-6E8A-4147-A177-3AD203B41FA5}">
                      <a16:colId xmlns:a16="http://schemas.microsoft.com/office/drawing/2014/main" val="20003"/>
                    </a:ext>
                  </a:extLst>
                </a:gridCol>
                <a:gridCol w="1375400">
                  <a:extLst>
                    <a:ext uri="{9D8B030D-6E8A-4147-A177-3AD203B41FA5}">
                      <a16:colId xmlns:a16="http://schemas.microsoft.com/office/drawing/2014/main" val="20004"/>
                    </a:ext>
                  </a:extLst>
                </a:gridCol>
                <a:gridCol w="1228500">
                  <a:extLst>
                    <a:ext uri="{9D8B030D-6E8A-4147-A177-3AD203B41FA5}">
                      <a16:colId xmlns:a16="http://schemas.microsoft.com/office/drawing/2014/main" val="20005"/>
                    </a:ext>
                  </a:extLst>
                </a:gridCol>
                <a:gridCol w="746025">
                  <a:extLst>
                    <a:ext uri="{9D8B030D-6E8A-4147-A177-3AD203B41FA5}">
                      <a16:colId xmlns:a16="http://schemas.microsoft.com/office/drawing/2014/main" val="20006"/>
                    </a:ext>
                  </a:extLst>
                </a:gridCol>
              </a:tblGrid>
              <a:tr h="6019800">
                <a:tc>
                  <a:txBody>
                    <a:bodyPr/>
                    <a:lstStyle/>
                    <a:p>
                      <a:pPr marL="0" marR="0" lvl="0" indent="0" algn="l" rtl="0">
                        <a:spcBef>
                          <a:spcPts val="0"/>
                        </a:spcBef>
                        <a:spcAft>
                          <a:spcPts val="0"/>
                        </a:spcAft>
                        <a:buNone/>
                      </a:pPr>
                      <a:r>
                        <a:rPr lang="en-IN" sz="1800"/>
                        <a:t>7)</a:t>
                      </a:r>
                      <a:endParaRPr/>
                    </a:p>
                  </a:txBody>
                  <a:tcPr marL="91450" marR="91450" marT="45725" marB="45725"/>
                </a:tc>
                <a:tc>
                  <a:txBody>
                    <a:bodyPr/>
                    <a:lstStyle/>
                    <a:p>
                      <a:pPr marL="0" lvl="0" indent="0" algn="l" rtl="0">
                        <a:lnSpc>
                          <a:spcPct val="115000"/>
                        </a:lnSpc>
                        <a:spcBef>
                          <a:spcPts val="0"/>
                        </a:spcBef>
                        <a:spcAft>
                          <a:spcPts val="0"/>
                        </a:spcAft>
                        <a:buSzPts val="1100"/>
                        <a:buNone/>
                      </a:pPr>
                      <a:r>
                        <a:rPr lang="en-IN" sz="1800"/>
                        <a:t>A CAD Tool for Breast Cancer Prediction using Naive Bayes Classifier</a:t>
                      </a:r>
                      <a:endParaRPr sz="1800"/>
                    </a:p>
                  </a:txBody>
                  <a:tcPr marL="91450" marR="91450" marT="45725" marB="45725"/>
                </a:tc>
                <a:tc>
                  <a:txBody>
                    <a:bodyPr/>
                    <a:lstStyle/>
                    <a:p>
                      <a:pPr marL="0" marR="0" lvl="0" indent="0" algn="l" rtl="0">
                        <a:spcBef>
                          <a:spcPts val="0"/>
                        </a:spcBef>
                        <a:spcAft>
                          <a:spcPts val="0"/>
                        </a:spcAft>
                        <a:buNone/>
                      </a:pPr>
                      <a:r>
                        <a:rPr lang="en-IN" sz="1800"/>
                        <a:t>Data Preprocessing is done by grouping the data into DISCRETIZE and RESAMPLE Filters.</a:t>
                      </a:r>
                      <a:endParaRPr sz="1800"/>
                    </a:p>
                    <a:p>
                      <a:pPr marL="0" marR="0" lvl="0" indent="0" algn="l" rtl="0">
                        <a:spcBef>
                          <a:spcPts val="0"/>
                        </a:spcBef>
                        <a:spcAft>
                          <a:spcPts val="0"/>
                        </a:spcAft>
                        <a:buNone/>
                      </a:pPr>
                      <a:r>
                        <a:rPr lang="en-IN" sz="1800"/>
                        <a:t>The DISCRETIZE Filters deals with scans which have similar contours.</a:t>
                      </a:r>
                      <a:endParaRPr sz="1800"/>
                    </a:p>
                    <a:p>
                      <a:pPr marL="0" marR="0" lvl="0" indent="0" algn="l" rtl="0">
                        <a:spcBef>
                          <a:spcPts val="0"/>
                        </a:spcBef>
                        <a:spcAft>
                          <a:spcPts val="0"/>
                        </a:spcAft>
                        <a:buNone/>
                      </a:pPr>
                      <a:r>
                        <a:rPr lang="en-IN" sz="1800"/>
                        <a:t>The RESAMPLE Filter deals with scans containing dissimilar features.</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Naive Bayes </a:t>
                      </a:r>
                      <a:endParaRPr sz="1800"/>
                    </a:p>
                  </a:txBody>
                  <a:tcPr marL="91450" marR="91450" marT="45725" marB="45725"/>
                </a:tc>
                <a:tc>
                  <a:txBody>
                    <a:bodyPr/>
                    <a:lstStyle/>
                    <a:p>
                      <a:pPr marL="0" marR="0" lvl="0" indent="0" algn="l" rtl="0">
                        <a:spcBef>
                          <a:spcPts val="0"/>
                        </a:spcBef>
                        <a:spcAft>
                          <a:spcPts val="0"/>
                        </a:spcAft>
                        <a:buNone/>
                      </a:pPr>
                      <a:r>
                        <a:rPr lang="en-IN" sz="1800"/>
                        <a:t> 73.75 % accuracy of Naive Bayes </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IN" sz="1800"/>
                        <a:t>Supervised Attribute DISCRETIZE filter has accuracy of 81%</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IN" sz="1800"/>
                        <a:t>RESAMPLE Filter has accuracy of 85%</a:t>
                      </a:r>
                      <a:endParaRPr sz="1800"/>
                    </a:p>
                  </a:txBody>
                  <a:tcPr marL="91450" marR="91450" marT="45725" marB="45725"/>
                </a:tc>
                <a:tc>
                  <a:txBody>
                    <a:bodyPr/>
                    <a:lstStyle/>
                    <a:p>
                      <a:pPr marL="0" marR="0" lvl="0" indent="0" algn="l" rtl="0">
                        <a:spcBef>
                          <a:spcPts val="0"/>
                        </a:spcBef>
                        <a:spcAft>
                          <a:spcPts val="0"/>
                        </a:spcAft>
                        <a:buNone/>
                      </a:pPr>
                      <a:r>
                        <a:rPr lang="en-IN" sz="1800"/>
                        <a:t>More supervised learning techniques could have been used to improve the model results</a:t>
                      </a:r>
                      <a:endParaRPr sz="1800"/>
                    </a:p>
                  </a:txBody>
                  <a:tcPr marL="91450" marR="91450" marT="45725" marB="45725"/>
                </a:tc>
                <a:tc>
                  <a:txBody>
                    <a:bodyPr/>
                    <a:lstStyle/>
                    <a:p>
                      <a:pPr marL="0" marR="0" lvl="0" indent="0" algn="l" rtl="0">
                        <a:spcBef>
                          <a:spcPts val="0"/>
                        </a:spcBef>
                        <a:spcAft>
                          <a:spcPts val="0"/>
                        </a:spcAft>
                        <a:buNone/>
                      </a:pPr>
                      <a:r>
                        <a:rPr lang="en-IN" sz="1800"/>
                        <a:t>https://doi.org/10.1109/ESCI48226.2020.9167568</a:t>
                      </a:r>
                      <a:endParaRPr sz="180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5E7EE-774F-C64E-87A2-B4FB76569C2D}"/>
              </a:ext>
            </a:extLst>
          </p:cNvPr>
          <p:cNvSpPr txBox="1"/>
          <p:nvPr/>
        </p:nvSpPr>
        <p:spPr>
          <a:xfrm>
            <a:off x="817418" y="781294"/>
            <a:ext cx="7758546" cy="584775"/>
          </a:xfrm>
          <a:prstGeom prst="rect">
            <a:avLst/>
          </a:prstGeom>
          <a:noFill/>
        </p:spPr>
        <p:txBody>
          <a:bodyPr wrap="square">
            <a:spAutoFit/>
          </a:bodyPr>
          <a:lstStyle/>
          <a:p>
            <a:r>
              <a:rPr lang="en-IN" sz="3200" dirty="0"/>
              <a:t>BATCH 32 Team Members Contribution</a:t>
            </a:r>
            <a:endParaRPr lang="en-US" sz="3200" dirty="0"/>
          </a:p>
        </p:txBody>
      </p:sp>
      <p:graphicFrame>
        <p:nvGraphicFramePr>
          <p:cNvPr id="6" name="Table 6">
            <a:extLst>
              <a:ext uri="{FF2B5EF4-FFF2-40B4-BE49-F238E27FC236}">
                <a16:creationId xmlns:a16="http://schemas.microsoft.com/office/drawing/2014/main" id="{6EF980A8-353C-A145-897D-C3AED41B167F}"/>
              </a:ext>
            </a:extLst>
          </p:cNvPr>
          <p:cNvGraphicFramePr>
            <a:graphicFrameLocks noGrp="1"/>
          </p:cNvGraphicFramePr>
          <p:nvPr>
            <p:extLst>
              <p:ext uri="{D42A27DB-BD31-4B8C-83A1-F6EECF244321}">
                <p14:modId xmlns:p14="http://schemas.microsoft.com/office/powerpoint/2010/main" val="2094433575"/>
              </p:ext>
            </p:extLst>
          </p:nvPr>
        </p:nvGraphicFramePr>
        <p:xfrm>
          <a:off x="1184563" y="1563253"/>
          <a:ext cx="6774874" cy="4679708"/>
        </p:xfrm>
        <a:graphic>
          <a:graphicData uri="http://schemas.openxmlformats.org/drawingml/2006/table">
            <a:tbl>
              <a:tblPr firstRow="1" bandRow="1">
                <a:tableStyleId>{5940675A-B579-460E-94D1-54222C63F5DA}</a:tableStyleId>
              </a:tblPr>
              <a:tblGrid>
                <a:gridCol w="3387437">
                  <a:extLst>
                    <a:ext uri="{9D8B030D-6E8A-4147-A177-3AD203B41FA5}">
                      <a16:colId xmlns:a16="http://schemas.microsoft.com/office/drawing/2014/main" val="2681814475"/>
                    </a:ext>
                  </a:extLst>
                </a:gridCol>
                <a:gridCol w="3387437">
                  <a:extLst>
                    <a:ext uri="{9D8B030D-6E8A-4147-A177-3AD203B41FA5}">
                      <a16:colId xmlns:a16="http://schemas.microsoft.com/office/drawing/2014/main" val="2216549674"/>
                    </a:ext>
                  </a:extLst>
                </a:gridCol>
              </a:tblGrid>
              <a:tr h="233985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solidFill>
                            <a:schemeClr val="dk1"/>
                          </a:solidFill>
                          <a:latin typeface="Calibri"/>
                          <a:ea typeface="Calibri"/>
                          <a:cs typeface="Calibri"/>
                          <a:sym typeface="Calibri"/>
                        </a:rPr>
                        <a:t>Shalini Singh (1DS19CS146)</a:t>
                      </a:r>
                    </a:p>
                    <a:p>
                      <a:pPr algn="ctr"/>
                      <a:endParaRPr lang="en-US" dirty="0"/>
                    </a:p>
                    <a:p>
                      <a:pPr algn="ctr"/>
                      <a:endParaRPr lang="en-US" dirty="0"/>
                    </a:p>
                    <a:p>
                      <a:pPr algn="ctr"/>
                      <a:endParaRPr lang="en-US" dirty="0"/>
                    </a:p>
                    <a:p>
                      <a:pPr algn="ctr"/>
                      <a:endParaRPr lang="en-US" dirty="0"/>
                    </a:p>
                    <a:p>
                      <a:pPr algn="ctr"/>
                      <a:r>
                        <a:rPr lang="en-US" sz="2000" dirty="0"/>
                        <a:t>8 Papers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solidFill>
                            <a:schemeClr val="dk1"/>
                          </a:solidFill>
                          <a:latin typeface="Calibri"/>
                          <a:ea typeface="Calibri"/>
                          <a:cs typeface="Calibri"/>
                          <a:sym typeface="Calibri"/>
                        </a:rPr>
                        <a:t>Kota V Vishnu (1DS19CS723)</a:t>
                      </a:r>
                    </a:p>
                    <a:p>
                      <a:pPr algn="ctr"/>
                      <a:endParaRPr lang="en-US" dirty="0"/>
                    </a:p>
                    <a:p>
                      <a:pPr algn="ctr"/>
                      <a:endParaRPr lang="en-US" dirty="0"/>
                    </a:p>
                    <a:p>
                      <a:pPr algn="ctr"/>
                      <a:endParaRPr lang="en-US" dirty="0"/>
                    </a:p>
                    <a:p>
                      <a:pPr algn="ctr"/>
                      <a:endParaRPr lang="en-US" dirty="0"/>
                    </a:p>
                    <a:p>
                      <a:pPr algn="ctr"/>
                      <a:r>
                        <a:rPr lang="en-US" sz="2000" dirty="0"/>
                        <a:t>8 Papers</a:t>
                      </a:r>
                    </a:p>
                  </a:txBody>
                  <a:tcPr/>
                </a:tc>
                <a:extLst>
                  <a:ext uri="{0D108BD9-81ED-4DB2-BD59-A6C34878D82A}">
                    <a16:rowId xmlns:a16="http://schemas.microsoft.com/office/drawing/2014/main" val="1095714335"/>
                  </a:ext>
                </a:extLst>
              </a:tr>
              <a:tr h="233985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solidFill>
                            <a:schemeClr val="dk1"/>
                          </a:solidFill>
                          <a:latin typeface="Calibri"/>
                          <a:ea typeface="Calibri"/>
                          <a:cs typeface="Calibri"/>
                          <a:sym typeface="Calibri"/>
                        </a:rPr>
                        <a:t>Reena Jasmine Edwin (1DS19CS738)</a:t>
                      </a:r>
                    </a:p>
                    <a:p>
                      <a:pPr algn="ctr"/>
                      <a:endParaRPr lang="en-US" dirty="0"/>
                    </a:p>
                    <a:p>
                      <a:pPr algn="ctr"/>
                      <a:endParaRPr lang="en-US" dirty="0"/>
                    </a:p>
                    <a:p>
                      <a:pPr algn="ctr"/>
                      <a:endParaRPr lang="en-US" dirty="0"/>
                    </a:p>
                    <a:p>
                      <a:pPr algn="ctr"/>
                      <a:r>
                        <a:rPr lang="en-US" sz="2000" dirty="0"/>
                        <a:t>8 Papers</a:t>
                      </a:r>
                    </a:p>
                  </a:txBody>
                  <a:tcPr/>
                </a:tc>
                <a:tc>
                  <a:txBody>
                    <a:bodyPr/>
                    <a:lstStyle/>
                    <a:p>
                      <a:pPr algn="ctr"/>
                      <a:r>
                        <a:rPr lang="en-IN" sz="2000" dirty="0">
                          <a:solidFill>
                            <a:schemeClr val="dk1"/>
                          </a:solidFill>
                          <a:latin typeface="Calibri"/>
                          <a:ea typeface="Calibri"/>
                          <a:cs typeface="Calibri"/>
                          <a:sym typeface="Calibri"/>
                        </a:rPr>
                        <a:t>S Sai Brinda (1DS19CS741)</a:t>
                      </a:r>
                    </a:p>
                    <a:p>
                      <a:pPr algn="ctr"/>
                      <a:endParaRPr lang="en-IN" sz="2000" dirty="0">
                        <a:solidFill>
                          <a:schemeClr val="dk1"/>
                        </a:solidFill>
                        <a:latin typeface="Calibri"/>
                        <a:cs typeface="Calibri"/>
                        <a:sym typeface="Calibri"/>
                      </a:endParaRPr>
                    </a:p>
                    <a:p>
                      <a:pPr algn="ctr"/>
                      <a:endParaRPr lang="en-IN" sz="2000" dirty="0">
                        <a:solidFill>
                          <a:schemeClr val="dk1"/>
                        </a:solidFill>
                        <a:latin typeface="Calibri"/>
                        <a:cs typeface="Calibri"/>
                        <a:sym typeface="Calibri"/>
                      </a:endParaRPr>
                    </a:p>
                    <a:p>
                      <a:pPr algn="ctr"/>
                      <a:endParaRPr lang="en-IN" sz="2000" dirty="0">
                        <a:solidFill>
                          <a:schemeClr val="dk1"/>
                        </a:solidFill>
                        <a:latin typeface="Calibri"/>
                        <a:cs typeface="Calibri"/>
                        <a:sym typeface="Calibri"/>
                      </a:endParaRPr>
                    </a:p>
                    <a:p>
                      <a:pPr algn="ctr"/>
                      <a:r>
                        <a:rPr lang="en-IN" sz="2000" dirty="0">
                          <a:solidFill>
                            <a:schemeClr val="dk1"/>
                          </a:solidFill>
                          <a:latin typeface="Calibri"/>
                          <a:cs typeface="Calibri"/>
                          <a:sym typeface="Calibri"/>
                        </a:rPr>
                        <a:t>8 Papers</a:t>
                      </a:r>
                      <a:endParaRPr lang="en-US" sz="2000" dirty="0"/>
                    </a:p>
                  </a:txBody>
                  <a:tcPr/>
                </a:tc>
                <a:extLst>
                  <a:ext uri="{0D108BD9-81ED-4DB2-BD59-A6C34878D82A}">
                    <a16:rowId xmlns:a16="http://schemas.microsoft.com/office/drawing/2014/main" val="2675277928"/>
                  </a:ext>
                </a:extLst>
              </a:tr>
            </a:tbl>
          </a:graphicData>
        </a:graphic>
      </p:graphicFrame>
    </p:spTree>
    <p:extLst>
      <p:ext uri="{BB962C8B-B14F-4D97-AF65-F5344CB8AC3E}">
        <p14:creationId xmlns:p14="http://schemas.microsoft.com/office/powerpoint/2010/main" val="141741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aphicFrame>
        <p:nvGraphicFramePr>
          <p:cNvPr id="200" name="Google Shape;200;g1ac6289e502_0_14"/>
          <p:cNvGraphicFramePr/>
          <p:nvPr/>
        </p:nvGraphicFramePr>
        <p:xfrm>
          <a:off x="152401" y="457200"/>
          <a:ext cx="8458200" cy="6019800"/>
        </p:xfrm>
        <a:graphic>
          <a:graphicData uri="http://schemas.openxmlformats.org/drawingml/2006/table">
            <a:tbl>
              <a:tblPr>
                <a:noFill/>
                <a:tableStyleId>{F495C9C3-63C8-415B-BAC5-CFF27575CA8D}</a:tableStyleId>
              </a:tblPr>
              <a:tblGrid>
                <a:gridCol w="457200">
                  <a:extLst>
                    <a:ext uri="{9D8B030D-6E8A-4147-A177-3AD203B41FA5}">
                      <a16:colId xmlns:a16="http://schemas.microsoft.com/office/drawing/2014/main" val="20000"/>
                    </a:ext>
                  </a:extLst>
                </a:gridCol>
                <a:gridCol w="1645925">
                  <a:extLst>
                    <a:ext uri="{9D8B030D-6E8A-4147-A177-3AD203B41FA5}">
                      <a16:colId xmlns:a16="http://schemas.microsoft.com/office/drawing/2014/main" val="20001"/>
                    </a:ext>
                  </a:extLst>
                </a:gridCol>
                <a:gridCol w="2272650">
                  <a:extLst>
                    <a:ext uri="{9D8B030D-6E8A-4147-A177-3AD203B41FA5}">
                      <a16:colId xmlns:a16="http://schemas.microsoft.com/office/drawing/2014/main" val="20002"/>
                    </a:ext>
                  </a:extLst>
                </a:gridCol>
                <a:gridCol w="946800">
                  <a:extLst>
                    <a:ext uri="{9D8B030D-6E8A-4147-A177-3AD203B41FA5}">
                      <a16:colId xmlns:a16="http://schemas.microsoft.com/office/drawing/2014/main" val="20003"/>
                    </a:ext>
                  </a:extLst>
                </a:gridCol>
                <a:gridCol w="1006775">
                  <a:extLst>
                    <a:ext uri="{9D8B030D-6E8A-4147-A177-3AD203B41FA5}">
                      <a16:colId xmlns:a16="http://schemas.microsoft.com/office/drawing/2014/main" val="20004"/>
                    </a:ext>
                  </a:extLst>
                </a:gridCol>
                <a:gridCol w="1382825">
                  <a:extLst>
                    <a:ext uri="{9D8B030D-6E8A-4147-A177-3AD203B41FA5}">
                      <a16:colId xmlns:a16="http://schemas.microsoft.com/office/drawing/2014/main" val="20005"/>
                    </a:ext>
                  </a:extLst>
                </a:gridCol>
                <a:gridCol w="746025">
                  <a:extLst>
                    <a:ext uri="{9D8B030D-6E8A-4147-A177-3AD203B41FA5}">
                      <a16:colId xmlns:a16="http://schemas.microsoft.com/office/drawing/2014/main" val="20006"/>
                    </a:ext>
                  </a:extLst>
                </a:gridCol>
              </a:tblGrid>
              <a:tr h="6019800">
                <a:tc>
                  <a:txBody>
                    <a:bodyPr/>
                    <a:lstStyle/>
                    <a:p>
                      <a:pPr marL="0" marR="0" lvl="0" indent="0" algn="l" rtl="0">
                        <a:spcBef>
                          <a:spcPts val="0"/>
                        </a:spcBef>
                        <a:spcAft>
                          <a:spcPts val="0"/>
                        </a:spcAft>
                        <a:buNone/>
                      </a:pPr>
                      <a:r>
                        <a:rPr lang="en-IN" sz="1800"/>
                        <a:t>8)</a:t>
                      </a:r>
                      <a:endParaRPr/>
                    </a:p>
                  </a:txBody>
                  <a:tcPr marL="91450" marR="91450" marT="45725" marB="45725"/>
                </a:tc>
                <a:tc>
                  <a:txBody>
                    <a:bodyPr/>
                    <a:lstStyle/>
                    <a:p>
                      <a:pPr marL="0" lvl="0" indent="0" algn="l" rtl="0">
                        <a:lnSpc>
                          <a:spcPct val="115000"/>
                        </a:lnSpc>
                        <a:spcBef>
                          <a:spcPts val="0"/>
                        </a:spcBef>
                        <a:spcAft>
                          <a:spcPts val="0"/>
                        </a:spcAft>
                        <a:buSzPts val="1100"/>
                        <a:buNone/>
                      </a:pPr>
                      <a:r>
                        <a:rPr lang="en-IN" sz="1800"/>
                        <a:t>Breast Cancer Detection using Deep Learning</a:t>
                      </a:r>
                      <a:endParaRPr sz="1800"/>
                    </a:p>
                  </a:txBody>
                  <a:tcPr marL="91450" marR="91450" marT="45725" marB="45725"/>
                </a:tc>
                <a:tc>
                  <a:txBody>
                    <a:bodyPr/>
                    <a:lstStyle/>
                    <a:p>
                      <a:pPr marL="0" marR="0" lvl="0" indent="0" algn="l" rtl="0">
                        <a:spcBef>
                          <a:spcPts val="0"/>
                        </a:spcBef>
                        <a:spcAft>
                          <a:spcPts val="0"/>
                        </a:spcAft>
                        <a:buNone/>
                      </a:pPr>
                      <a:r>
                        <a:rPr lang="en-IN" sz="1800"/>
                        <a:t>Data Preprocessing is done by image resizing and image conversion.</a:t>
                      </a:r>
                      <a:endParaRPr sz="1800"/>
                    </a:p>
                    <a:p>
                      <a:pPr marL="0" marR="0" lvl="0" indent="0" algn="l" rtl="0">
                        <a:spcBef>
                          <a:spcPts val="0"/>
                        </a:spcBef>
                        <a:spcAft>
                          <a:spcPts val="0"/>
                        </a:spcAft>
                        <a:buNone/>
                      </a:pPr>
                      <a:r>
                        <a:rPr lang="en-IN" sz="1800"/>
                        <a:t>The dataset is split into 70% training and 30% testing data with the split being automized.</a:t>
                      </a:r>
                      <a:endParaRPr sz="1800"/>
                    </a:p>
                  </a:txBody>
                  <a:tcPr marL="91450" marR="91450" marT="45725" marB="45725"/>
                </a:tc>
                <a:tc>
                  <a:txBody>
                    <a:bodyPr/>
                    <a:lstStyle/>
                    <a:p>
                      <a:pPr marL="0" marR="0" lvl="0" indent="0" algn="l" rtl="0">
                        <a:spcBef>
                          <a:spcPts val="0"/>
                        </a:spcBef>
                        <a:spcAft>
                          <a:spcPts val="0"/>
                        </a:spcAft>
                        <a:buNone/>
                      </a:pPr>
                      <a:r>
                        <a:rPr lang="en-IN" sz="1800"/>
                        <a:t>VGG16 and Resnet 50 </a:t>
                      </a:r>
                      <a:endParaRPr sz="1800"/>
                    </a:p>
                  </a:txBody>
                  <a:tcPr marL="91450" marR="91450" marT="45725" marB="45725"/>
                </a:tc>
                <a:tc>
                  <a:txBody>
                    <a:bodyPr/>
                    <a:lstStyle/>
                    <a:p>
                      <a:pPr marL="0" marR="0" lvl="0" indent="0" algn="l" rtl="0">
                        <a:spcBef>
                          <a:spcPts val="0"/>
                        </a:spcBef>
                        <a:spcAft>
                          <a:spcPts val="0"/>
                        </a:spcAft>
                        <a:buNone/>
                      </a:pPr>
                      <a:r>
                        <a:rPr lang="en-IN" sz="1800"/>
                        <a:t>VGG16 has an accuracy score of 94%</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IN" sz="1800"/>
                        <a:t>Resnet 50 has an accuracy score of 91%</a:t>
                      </a:r>
                      <a:endParaRPr sz="1800"/>
                    </a:p>
                  </a:txBody>
                  <a:tcPr marL="91450" marR="91450" marT="45725" marB="45725"/>
                </a:tc>
                <a:tc>
                  <a:txBody>
                    <a:bodyPr/>
                    <a:lstStyle/>
                    <a:p>
                      <a:pPr marL="0" marR="0" lvl="0" indent="0" algn="l" rtl="0">
                        <a:spcBef>
                          <a:spcPts val="0"/>
                        </a:spcBef>
                        <a:spcAft>
                          <a:spcPts val="0"/>
                        </a:spcAft>
                        <a:buNone/>
                      </a:pPr>
                      <a:r>
                        <a:rPr lang="en-IN" sz="1800"/>
                        <a:t>Whilst Resnet and VGG16 are displaying good accuracy and precision scores, an abnormal scan is severely hampering the results.Therefore the technique to scan should be improved.</a:t>
                      </a:r>
                      <a:endParaRPr sz="1800"/>
                    </a:p>
                  </a:txBody>
                  <a:tcPr marL="91450" marR="91450" marT="45725" marB="45725"/>
                </a:tc>
                <a:tc>
                  <a:txBody>
                    <a:bodyPr/>
                    <a:lstStyle/>
                    <a:p>
                      <a:pPr marL="0" marR="0" lvl="0" indent="0" algn="l" rtl="0">
                        <a:spcBef>
                          <a:spcPts val="0"/>
                        </a:spcBef>
                        <a:spcAft>
                          <a:spcPts val="0"/>
                        </a:spcAft>
                        <a:buNone/>
                      </a:pPr>
                      <a:r>
                        <a:rPr lang="en-IN" sz="1800"/>
                        <a:t>https://doi.org/10.1109/EnCon.2019.8861256</a:t>
                      </a:r>
                      <a:endParaRPr sz="180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aphicFrame>
        <p:nvGraphicFramePr>
          <p:cNvPr id="205" name="Google Shape;205;g1ac6289e502_0_19"/>
          <p:cNvGraphicFramePr/>
          <p:nvPr/>
        </p:nvGraphicFramePr>
        <p:xfrm>
          <a:off x="152401" y="457200"/>
          <a:ext cx="8458200" cy="6949450"/>
        </p:xfrm>
        <a:graphic>
          <a:graphicData uri="http://schemas.openxmlformats.org/drawingml/2006/table">
            <a:tbl>
              <a:tblPr>
                <a:noFill/>
                <a:tableStyleId>{F495C9C3-63C8-415B-BAC5-CFF27575CA8D}</a:tableStyleId>
              </a:tblPr>
              <a:tblGrid>
                <a:gridCol w="457200">
                  <a:extLst>
                    <a:ext uri="{9D8B030D-6E8A-4147-A177-3AD203B41FA5}">
                      <a16:colId xmlns:a16="http://schemas.microsoft.com/office/drawing/2014/main" val="20000"/>
                    </a:ext>
                  </a:extLst>
                </a:gridCol>
                <a:gridCol w="1645925">
                  <a:extLst>
                    <a:ext uri="{9D8B030D-6E8A-4147-A177-3AD203B41FA5}">
                      <a16:colId xmlns:a16="http://schemas.microsoft.com/office/drawing/2014/main" val="20001"/>
                    </a:ext>
                  </a:extLst>
                </a:gridCol>
                <a:gridCol w="2272650">
                  <a:extLst>
                    <a:ext uri="{9D8B030D-6E8A-4147-A177-3AD203B41FA5}">
                      <a16:colId xmlns:a16="http://schemas.microsoft.com/office/drawing/2014/main" val="20002"/>
                    </a:ext>
                  </a:extLst>
                </a:gridCol>
                <a:gridCol w="946800">
                  <a:extLst>
                    <a:ext uri="{9D8B030D-6E8A-4147-A177-3AD203B41FA5}">
                      <a16:colId xmlns:a16="http://schemas.microsoft.com/office/drawing/2014/main" val="20003"/>
                    </a:ext>
                  </a:extLst>
                </a:gridCol>
                <a:gridCol w="1006775">
                  <a:extLst>
                    <a:ext uri="{9D8B030D-6E8A-4147-A177-3AD203B41FA5}">
                      <a16:colId xmlns:a16="http://schemas.microsoft.com/office/drawing/2014/main" val="20004"/>
                    </a:ext>
                  </a:extLst>
                </a:gridCol>
                <a:gridCol w="1382825">
                  <a:extLst>
                    <a:ext uri="{9D8B030D-6E8A-4147-A177-3AD203B41FA5}">
                      <a16:colId xmlns:a16="http://schemas.microsoft.com/office/drawing/2014/main" val="20005"/>
                    </a:ext>
                  </a:extLst>
                </a:gridCol>
                <a:gridCol w="746025">
                  <a:extLst>
                    <a:ext uri="{9D8B030D-6E8A-4147-A177-3AD203B41FA5}">
                      <a16:colId xmlns:a16="http://schemas.microsoft.com/office/drawing/2014/main" val="20006"/>
                    </a:ext>
                  </a:extLst>
                </a:gridCol>
              </a:tblGrid>
              <a:tr h="6019800">
                <a:tc>
                  <a:txBody>
                    <a:bodyPr/>
                    <a:lstStyle/>
                    <a:p>
                      <a:pPr marL="0" marR="0" lvl="0" indent="0" algn="l" rtl="0">
                        <a:spcBef>
                          <a:spcPts val="0"/>
                        </a:spcBef>
                        <a:spcAft>
                          <a:spcPts val="0"/>
                        </a:spcAft>
                        <a:buNone/>
                      </a:pPr>
                      <a:r>
                        <a:rPr lang="en-IN" sz="1800"/>
                        <a:t>9)</a:t>
                      </a:r>
                      <a:endParaRPr/>
                    </a:p>
                  </a:txBody>
                  <a:tcPr marL="91450" marR="91450" marT="45725" marB="45725"/>
                </a:tc>
                <a:tc>
                  <a:txBody>
                    <a:bodyPr/>
                    <a:lstStyle/>
                    <a:p>
                      <a:pPr marL="0" lvl="0" indent="0" algn="l" rtl="0">
                        <a:lnSpc>
                          <a:spcPct val="115000"/>
                        </a:lnSpc>
                        <a:spcBef>
                          <a:spcPts val="0"/>
                        </a:spcBef>
                        <a:spcAft>
                          <a:spcPts val="0"/>
                        </a:spcAft>
                        <a:buSzPts val="1100"/>
                        <a:buNone/>
                      </a:pPr>
                      <a:r>
                        <a:rPr lang="en-IN" sz="1800" dirty="0"/>
                        <a:t>Cancer Classification using Naive Bayes Algorithm</a:t>
                      </a:r>
                      <a:endParaRPr sz="1800" dirty="0"/>
                    </a:p>
                  </a:txBody>
                  <a:tcPr marL="91450" marR="91450" marT="45725" marB="45725"/>
                </a:tc>
                <a:tc>
                  <a:txBody>
                    <a:bodyPr/>
                    <a:lstStyle/>
                    <a:p>
                      <a:pPr marL="0" marR="0" lvl="0" indent="0" algn="l" rtl="0">
                        <a:spcBef>
                          <a:spcPts val="0"/>
                        </a:spcBef>
                        <a:spcAft>
                          <a:spcPts val="0"/>
                        </a:spcAft>
                        <a:buNone/>
                      </a:pPr>
                      <a:r>
                        <a:rPr lang="en-IN" sz="1800"/>
                        <a:t>Data Preprocessing is done by image resizing and image conversion.</a:t>
                      </a:r>
                      <a:endParaRPr sz="1800"/>
                    </a:p>
                    <a:p>
                      <a:pPr marL="0" marR="0" lvl="0" indent="0" algn="l" rtl="0">
                        <a:spcBef>
                          <a:spcPts val="0"/>
                        </a:spcBef>
                        <a:spcAft>
                          <a:spcPts val="0"/>
                        </a:spcAft>
                        <a:buNone/>
                      </a:pPr>
                      <a:r>
                        <a:rPr lang="en-IN" sz="1800"/>
                        <a:t>The dataset is split into 70% training and 30% testing data with the split being automized.</a:t>
                      </a:r>
                      <a:endParaRPr sz="1800"/>
                    </a:p>
                  </a:txBody>
                  <a:tcPr marL="91450" marR="91450" marT="45725" marB="45725"/>
                </a:tc>
                <a:tc>
                  <a:txBody>
                    <a:bodyPr/>
                    <a:lstStyle/>
                    <a:p>
                      <a:pPr marL="0" marR="0" lvl="0" indent="0" algn="l" rtl="0">
                        <a:spcBef>
                          <a:spcPts val="0"/>
                        </a:spcBef>
                        <a:spcAft>
                          <a:spcPts val="0"/>
                        </a:spcAft>
                        <a:buNone/>
                      </a:pPr>
                      <a:r>
                        <a:rPr lang="en-IN" sz="1800"/>
                        <a:t>Naive Bayes</a:t>
                      </a:r>
                      <a:endParaRPr sz="1800"/>
                    </a:p>
                  </a:txBody>
                  <a:tcPr marL="91450" marR="91450" marT="45725" marB="45725"/>
                </a:tc>
                <a:tc>
                  <a:txBody>
                    <a:bodyPr/>
                    <a:lstStyle/>
                    <a:p>
                      <a:pPr marL="0" marR="0" lvl="0" indent="0" algn="l" rtl="0">
                        <a:spcBef>
                          <a:spcPts val="0"/>
                        </a:spcBef>
                        <a:spcAft>
                          <a:spcPts val="0"/>
                        </a:spcAft>
                        <a:buNone/>
                      </a:pPr>
                      <a:r>
                        <a:rPr lang="en-IN" sz="1800"/>
                        <a:t>Naive Bayes shows an accuracy of 98%</a:t>
                      </a:r>
                      <a:endParaRPr sz="1800"/>
                    </a:p>
                  </a:txBody>
                  <a:tcPr marL="91450" marR="91450" marT="45725" marB="45725"/>
                </a:tc>
                <a:tc>
                  <a:txBody>
                    <a:bodyPr/>
                    <a:lstStyle/>
                    <a:p>
                      <a:pPr marL="0" marR="0" lvl="0" indent="0" algn="l" rtl="0">
                        <a:spcBef>
                          <a:spcPts val="0"/>
                        </a:spcBef>
                        <a:spcAft>
                          <a:spcPts val="0"/>
                        </a:spcAft>
                        <a:buNone/>
                      </a:pPr>
                      <a:r>
                        <a:rPr lang="en-IN" sz="1800"/>
                        <a:t>The proposed work presents an efficient technique for normalization to determine the inefficient value in the classification which deserves to be zero. The Naïve Bayes algorithm is used based on Gaussian distribution for predicting cancer</a:t>
                      </a:r>
                      <a:endParaRPr sz="1800"/>
                    </a:p>
                  </a:txBody>
                  <a:tcPr marL="91450" marR="91450" marT="45725" marB="45725"/>
                </a:tc>
                <a:tc>
                  <a:txBody>
                    <a:bodyPr/>
                    <a:lstStyle/>
                    <a:p>
                      <a:pPr marL="0" marR="0" lvl="0" indent="0" algn="l" rtl="0">
                        <a:spcBef>
                          <a:spcPts val="0"/>
                        </a:spcBef>
                        <a:spcAft>
                          <a:spcPts val="0"/>
                        </a:spcAft>
                        <a:buNone/>
                      </a:pPr>
                      <a:r>
                        <a:rPr lang="en-IN" sz="1800" dirty="0"/>
                        <a:t>https://doi.org/10.1109/EnCon.2019.8861256</a:t>
                      </a:r>
                      <a:endParaRPr sz="1800" dirty="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aphicFrame>
        <p:nvGraphicFramePr>
          <p:cNvPr id="205" name="Google Shape;205;g1ac6289e502_0_19"/>
          <p:cNvGraphicFramePr/>
          <p:nvPr>
            <p:extLst>
              <p:ext uri="{D42A27DB-BD31-4B8C-83A1-F6EECF244321}">
                <p14:modId xmlns:p14="http://schemas.microsoft.com/office/powerpoint/2010/main" val="519689959"/>
              </p:ext>
            </p:extLst>
          </p:nvPr>
        </p:nvGraphicFramePr>
        <p:xfrm>
          <a:off x="0" y="0"/>
          <a:ext cx="9144000" cy="6858000"/>
        </p:xfrm>
        <a:graphic>
          <a:graphicData uri="http://schemas.openxmlformats.org/drawingml/2006/table">
            <a:tbl>
              <a:tblPr>
                <a:noFill/>
                <a:tableStyleId>{F495C9C3-63C8-415B-BAC5-CFF27575CA8D}</a:tableStyleId>
              </a:tblPr>
              <a:tblGrid>
                <a:gridCol w="631983">
                  <a:extLst>
                    <a:ext uri="{9D8B030D-6E8A-4147-A177-3AD203B41FA5}">
                      <a16:colId xmlns:a16="http://schemas.microsoft.com/office/drawing/2014/main" val="20000"/>
                    </a:ext>
                  </a:extLst>
                </a:gridCol>
                <a:gridCol w="1253378">
                  <a:extLst>
                    <a:ext uri="{9D8B030D-6E8A-4147-A177-3AD203B41FA5}">
                      <a16:colId xmlns:a16="http://schemas.microsoft.com/office/drawing/2014/main" val="20001"/>
                    </a:ext>
                  </a:extLst>
                </a:gridCol>
                <a:gridCol w="1970202">
                  <a:extLst>
                    <a:ext uri="{9D8B030D-6E8A-4147-A177-3AD203B41FA5}">
                      <a16:colId xmlns:a16="http://schemas.microsoft.com/office/drawing/2014/main" val="20002"/>
                    </a:ext>
                  </a:extLst>
                </a:gridCol>
                <a:gridCol w="1225484">
                  <a:extLst>
                    <a:ext uri="{9D8B030D-6E8A-4147-A177-3AD203B41FA5}">
                      <a16:colId xmlns:a16="http://schemas.microsoft.com/office/drawing/2014/main" val="20003"/>
                    </a:ext>
                  </a:extLst>
                </a:gridCol>
                <a:gridCol w="1847654">
                  <a:extLst>
                    <a:ext uri="{9D8B030D-6E8A-4147-A177-3AD203B41FA5}">
                      <a16:colId xmlns:a16="http://schemas.microsoft.com/office/drawing/2014/main" val="20004"/>
                    </a:ext>
                  </a:extLst>
                </a:gridCol>
                <a:gridCol w="1593130">
                  <a:extLst>
                    <a:ext uri="{9D8B030D-6E8A-4147-A177-3AD203B41FA5}">
                      <a16:colId xmlns:a16="http://schemas.microsoft.com/office/drawing/2014/main" val="20005"/>
                    </a:ext>
                  </a:extLst>
                </a:gridCol>
                <a:gridCol w="622169">
                  <a:extLst>
                    <a:ext uri="{9D8B030D-6E8A-4147-A177-3AD203B41FA5}">
                      <a16:colId xmlns:a16="http://schemas.microsoft.com/office/drawing/2014/main" val="20006"/>
                    </a:ext>
                  </a:extLst>
                </a:gridCol>
              </a:tblGrid>
              <a:tr h="6858000">
                <a:tc>
                  <a:txBody>
                    <a:bodyPr/>
                    <a:lstStyle/>
                    <a:p>
                      <a:pPr marL="0" marR="0" lvl="0" indent="0" algn="l" rtl="0">
                        <a:spcBef>
                          <a:spcPts val="0"/>
                        </a:spcBef>
                        <a:spcAft>
                          <a:spcPts val="0"/>
                        </a:spcAft>
                        <a:buNone/>
                      </a:pPr>
                      <a:r>
                        <a:rPr lang="en-IN" sz="1800" dirty="0"/>
                        <a:t>10)</a:t>
                      </a:r>
                      <a:endParaRPr dirty="0"/>
                    </a:p>
                  </a:txBody>
                  <a:tcPr marL="91450" marR="91450" marT="45725" marB="45725"/>
                </a:tc>
                <a:tc>
                  <a:txBody>
                    <a:bodyPr/>
                    <a:lstStyle/>
                    <a:p>
                      <a:pPr marL="0" lvl="0" indent="0" algn="l" rtl="0">
                        <a:lnSpc>
                          <a:spcPct val="115000"/>
                        </a:lnSpc>
                        <a:spcBef>
                          <a:spcPts val="0"/>
                        </a:spcBef>
                        <a:spcAft>
                          <a:spcPts val="0"/>
                        </a:spcAft>
                        <a:buSzPts val="1100"/>
                        <a:buNone/>
                      </a:pPr>
                      <a:r>
                        <a:rPr lang="en-US" sz="1800" dirty="0"/>
                        <a:t>Breast Cancer Detection using SVM Classifier with Grid Search Technique</a:t>
                      </a:r>
                      <a:endParaRPr sz="1800" dirty="0"/>
                    </a:p>
                  </a:txBody>
                  <a:tcPr marL="91450" marR="91450" marT="45725" marB="45725"/>
                </a:tc>
                <a:tc>
                  <a:txBody>
                    <a:bodyPr/>
                    <a:lstStyle/>
                    <a:p>
                      <a:pPr marL="285750" marR="0" lvl="0" indent="-285750" algn="l" rtl="0">
                        <a:spcBef>
                          <a:spcPts val="0"/>
                        </a:spcBef>
                        <a:spcAft>
                          <a:spcPts val="0"/>
                        </a:spcAft>
                        <a:buFont typeface="Arial" panose="020B0604020202020204" pitchFamily="34" charset="0"/>
                        <a:buChar char="•"/>
                      </a:pPr>
                      <a:r>
                        <a:rPr lang="en-US" sz="1800" dirty="0"/>
                        <a:t>Seaborn is a statistical plotting library built on top of matplotlib which is designed to work well with pandas. </a:t>
                      </a:r>
                      <a:r>
                        <a:rPr lang="en-US" sz="1800" dirty="0" err="1"/>
                        <a:t>Dataframes</a:t>
                      </a:r>
                      <a:r>
                        <a:rPr lang="en-US" sz="1800" dirty="0"/>
                        <a:t> are in matrix form so it is better to draw heat map.</a:t>
                      </a:r>
                    </a:p>
                    <a:p>
                      <a:pPr marL="285750" marR="0" lvl="0" indent="-285750" algn="l" rtl="0">
                        <a:spcBef>
                          <a:spcPts val="0"/>
                        </a:spcBef>
                        <a:spcAft>
                          <a:spcPts val="0"/>
                        </a:spcAft>
                        <a:buFont typeface="Arial" panose="020B0604020202020204" pitchFamily="34" charset="0"/>
                        <a:buChar char="•"/>
                      </a:pPr>
                      <a:r>
                        <a:rPr lang="en-US" sz="1800" dirty="0"/>
                        <a:t>The dataset is split into 70% training and 30% testing data with the split being automized.</a:t>
                      </a:r>
                      <a:endParaRPr sz="1800" dirty="0"/>
                    </a:p>
                  </a:txBody>
                  <a:tcPr marL="91450" marR="91450" marT="45725" marB="45725"/>
                </a:tc>
                <a:tc>
                  <a:txBody>
                    <a:bodyPr/>
                    <a:lstStyle/>
                    <a:p>
                      <a:pPr marL="0" marR="0" lvl="0" indent="0" algn="l" rtl="0">
                        <a:spcBef>
                          <a:spcPts val="0"/>
                        </a:spcBef>
                        <a:spcAft>
                          <a:spcPts val="0"/>
                        </a:spcAft>
                        <a:buNone/>
                      </a:pPr>
                      <a:r>
                        <a:rPr lang="en-US" sz="1800" dirty="0"/>
                        <a:t>SVM without Grid Search, SVM with Grid Search</a:t>
                      </a:r>
                      <a:endParaRPr sz="1800" dirty="0"/>
                    </a:p>
                  </a:txBody>
                  <a:tcPr marL="91450" marR="91450" marT="45725" marB="45725"/>
                </a:tc>
                <a:tc>
                  <a:txBody>
                    <a:bodyPr/>
                    <a:lstStyle/>
                    <a:p>
                      <a:pPr marL="285750" marR="0" lvl="0" indent="-285750" algn="l" rtl="0">
                        <a:spcBef>
                          <a:spcPts val="0"/>
                        </a:spcBef>
                        <a:spcAft>
                          <a:spcPts val="0"/>
                        </a:spcAft>
                        <a:buFont typeface="Arial" panose="020B0604020202020204" pitchFamily="34" charset="0"/>
                        <a:buChar char="•"/>
                      </a:pPr>
                      <a:r>
                        <a:rPr lang="en-US" sz="1800" dirty="0"/>
                        <a:t>Without Grid Search:</a:t>
                      </a:r>
                    </a:p>
                    <a:p>
                      <a:pPr marL="0" marR="0" lvl="0" indent="0" algn="l" rtl="0">
                        <a:spcBef>
                          <a:spcPts val="0"/>
                        </a:spcBef>
                        <a:spcAft>
                          <a:spcPts val="0"/>
                        </a:spcAft>
                        <a:buFont typeface="Arial" panose="020B0604020202020204" pitchFamily="34" charset="0"/>
                        <a:buNone/>
                      </a:pPr>
                      <a:r>
                        <a:rPr lang="en-US" sz="1800" dirty="0"/>
                        <a:t>Avg Recall:38%</a:t>
                      </a:r>
                    </a:p>
                    <a:p>
                      <a:pPr marL="0" marR="0" lvl="0" indent="0" algn="l" rtl="0">
                        <a:spcBef>
                          <a:spcPts val="0"/>
                        </a:spcBef>
                        <a:spcAft>
                          <a:spcPts val="0"/>
                        </a:spcAft>
                        <a:buFont typeface="Arial" panose="020B0604020202020204" pitchFamily="34" charset="0"/>
                        <a:buNone/>
                      </a:pPr>
                      <a:r>
                        <a:rPr lang="en-US" sz="1800" dirty="0"/>
                        <a:t>Avg Precision:61%</a:t>
                      </a:r>
                    </a:p>
                    <a:p>
                      <a:pPr marL="0" marR="0" lvl="0" indent="0" algn="l" rtl="0">
                        <a:spcBef>
                          <a:spcPts val="0"/>
                        </a:spcBef>
                        <a:spcAft>
                          <a:spcPts val="0"/>
                        </a:spcAft>
                        <a:buFont typeface="Arial" panose="020B0604020202020204" pitchFamily="34" charset="0"/>
                        <a:buNone/>
                      </a:pPr>
                      <a:endParaRPr lang="en-US" sz="1800" dirty="0"/>
                    </a:p>
                    <a:p>
                      <a:pPr marL="285750" marR="0" lvl="0" indent="-285750" algn="l" rtl="0">
                        <a:spcBef>
                          <a:spcPts val="0"/>
                        </a:spcBef>
                        <a:spcAft>
                          <a:spcPts val="0"/>
                        </a:spcAft>
                        <a:buFont typeface="Arial" panose="020B0604020202020204" pitchFamily="34" charset="0"/>
                        <a:buChar char="•"/>
                      </a:pPr>
                      <a:r>
                        <a:rPr lang="en-US" sz="1800" dirty="0"/>
                        <a:t>With Grid Search:</a:t>
                      </a:r>
                    </a:p>
                    <a:p>
                      <a:pPr marL="0" marR="0" lvl="0" indent="0" algn="l" rtl="0">
                        <a:spcBef>
                          <a:spcPts val="0"/>
                        </a:spcBef>
                        <a:spcAft>
                          <a:spcPts val="0"/>
                        </a:spcAft>
                        <a:buFont typeface="Arial" panose="020B0604020202020204" pitchFamily="34" charset="0"/>
                        <a:buNone/>
                      </a:pPr>
                      <a:r>
                        <a:rPr lang="en-US" sz="1800" dirty="0"/>
                        <a:t>Avg Recall:95%</a:t>
                      </a:r>
                    </a:p>
                    <a:p>
                      <a:pPr marL="0" marR="0" lvl="0" indent="0" algn="l" rtl="0">
                        <a:spcBef>
                          <a:spcPts val="0"/>
                        </a:spcBef>
                        <a:spcAft>
                          <a:spcPts val="0"/>
                        </a:spcAft>
                        <a:buFont typeface="Arial" panose="020B0604020202020204" pitchFamily="34" charset="0"/>
                        <a:buNone/>
                      </a:pPr>
                      <a:r>
                        <a:rPr lang="en-US" sz="1800" dirty="0"/>
                        <a:t>AvgPrecision:95%</a:t>
                      </a:r>
                    </a:p>
                  </a:txBody>
                  <a:tcPr marL="91450" marR="91450" marT="45725" marB="45725"/>
                </a:tc>
                <a:tc>
                  <a:txBody>
                    <a:bodyPr/>
                    <a:lstStyle/>
                    <a:p>
                      <a:pPr marL="0" marR="0" lvl="0" indent="0" algn="l" rtl="0">
                        <a:spcBef>
                          <a:spcPts val="0"/>
                        </a:spcBef>
                        <a:spcAft>
                          <a:spcPts val="0"/>
                        </a:spcAft>
                        <a:buNone/>
                      </a:pPr>
                      <a:r>
                        <a:rPr lang="en-US" sz="1800" dirty="0"/>
                        <a:t>using grid search with Breast cancer dataset gives much better result than using normal SVM model. The experiment results are encouraging.</a:t>
                      </a:r>
                    </a:p>
                    <a:p>
                      <a:pPr marL="0" marR="0" lvl="0" indent="0" algn="l" rtl="0">
                        <a:spcBef>
                          <a:spcPts val="0"/>
                        </a:spcBef>
                        <a:spcAft>
                          <a:spcPts val="0"/>
                        </a:spcAft>
                        <a:buNone/>
                      </a:pPr>
                      <a:endParaRPr lang="en-US" sz="1800" dirty="0"/>
                    </a:p>
                    <a:p>
                      <a:pPr marL="0" marR="0" lvl="0" indent="0" algn="l" rtl="0">
                        <a:spcBef>
                          <a:spcPts val="0"/>
                        </a:spcBef>
                        <a:spcAft>
                          <a:spcPts val="0"/>
                        </a:spcAft>
                        <a:buNone/>
                      </a:pPr>
                      <a:r>
                        <a:rPr lang="en-US" sz="1800" dirty="0"/>
                        <a:t> It can be seen that right value of parameters for C and gamma is critical for a given amount of data.</a:t>
                      </a:r>
                      <a:endParaRPr sz="1800" dirty="0"/>
                    </a:p>
                  </a:txBody>
                  <a:tcPr marL="91450" marR="91450" marT="45725" marB="45725"/>
                </a:tc>
                <a:tc>
                  <a:txBody>
                    <a:bodyPr/>
                    <a:lstStyle/>
                    <a:p>
                      <a:pPr marL="0" marR="0" lvl="0" indent="0" algn="l" rtl="0">
                        <a:spcBef>
                          <a:spcPts val="0"/>
                        </a:spcBef>
                        <a:spcAft>
                          <a:spcPts val="0"/>
                        </a:spcAft>
                        <a:buNone/>
                      </a:pPr>
                      <a:r>
                        <a:rPr lang="en-IN" sz="1800" dirty="0"/>
                        <a:t>Doi: 10.5120/ijca2019919157</a:t>
                      </a:r>
                      <a:endParaRPr sz="1800" dirty="0"/>
                    </a:p>
                  </a:txBody>
                  <a:tcPr marL="91450" marR="91450" marT="45725" marB="457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79366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aphicFrame>
        <p:nvGraphicFramePr>
          <p:cNvPr id="205" name="Google Shape;205;g1ac6289e502_0_19"/>
          <p:cNvGraphicFramePr/>
          <p:nvPr>
            <p:extLst>
              <p:ext uri="{D42A27DB-BD31-4B8C-83A1-F6EECF244321}">
                <p14:modId xmlns:p14="http://schemas.microsoft.com/office/powerpoint/2010/main" val="3527894578"/>
              </p:ext>
            </p:extLst>
          </p:nvPr>
        </p:nvGraphicFramePr>
        <p:xfrm>
          <a:off x="0" y="0"/>
          <a:ext cx="9144000" cy="6858000"/>
        </p:xfrm>
        <a:graphic>
          <a:graphicData uri="http://schemas.openxmlformats.org/drawingml/2006/table">
            <a:tbl>
              <a:tblPr>
                <a:noFill/>
                <a:tableStyleId>{F495C9C3-63C8-415B-BAC5-CFF27575CA8D}</a:tableStyleId>
              </a:tblPr>
              <a:tblGrid>
                <a:gridCol w="499621">
                  <a:extLst>
                    <a:ext uri="{9D8B030D-6E8A-4147-A177-3AD203B41FA5}">
                      <a16:colId xmlns:a16="http://schemas.microsoft.com/office/drawing/2014/main" val="20000"/>
                    </a:ext>
                  </a:extLst>
                </a:gridCol>
                <a:gridCol w="1291472">
                  <a:extLst>
                    <a:ext uri="{9D8B030D-6E8A-4147-A177-3AD203B41FA5}">
                      <a16:colId xmlns:a16="http://schemas.microsoft.com/office/drawing/2014/main" val="20001"/>
                    </a:ext>
                  </a:extLst>
                </a:gridCol>
                <a:gridCol w="2064470">
                  <a:extLst>
                    <a:ext uri="{9D8B030D-6E8A-4147-A177-3AD203B41FA5}">
                      <a16:colId xmlns:a16="http://schemas.microsoft.com/office/drawing/2014/main" val="20002"/>
                    </a:ext>
                  </a:extLst>
                </a:gridCol>
                <a:gridCol w="1310326">
                  <a:extLst>
                    <a:ext uri="{9D8B030D-6E8A-4147-A177-3AD203B41FA5}">
                      <a16:colId xmlns:a16="http://schemas.microsoft.com/office/drawing/2014/main" val="20003"/>
                    </a:ext>
                  </a:extLst>
                </a:gridCol>
                <a:gridCol w="1989055">
                  <a:extLst>
                    <a:ext uri="{9D8B030D-6E8A-4147-A177-3AD203B41FA5}">
                      <a16:colId xmlns:a16="http://schemas.microsoft.com/office/drawing/2014/main" val="20004"/>
                    </a:ext>
                  </a:extLst>
                </a:gridCol>
                <a:gridCol w="1366887">
                  <a:extLst>
                    <a:ext uri="{9D8B030D-6E8A-4147-A177-3AD203B41FA5}">
                      <a16:colId xmlns:a16="http://schemas.microsoft.com/office/drawing/2014/main" val="20005"/>
                    </a:ext>
                  </a:extLst>
                </a:gridCol>
                <a:gridCol w="622169">
                  <a:extLst>
                    <a:ext uri="{9D8B030D-6E8A-4147-A177-3AD203B41FA5}">
                      <a16:colId xmlns:a16="http://schemas.microsoft.com/office/drawing/2014/main" val="20006"/>
                    </a:ext>
                  </a:extLst>
                </a:gridCol>
              </a:tblGrid>
              <a:tr h="6858000">
                <a:tc>
                  <a:txBody>
                    <a:bodyPr/>
                    <a:lstStyle/>
                    <a:p>
                      <a:pPr marL="0" marR="0" lvl="0" indent="0" algn="l" rtl="0">
                        <a:spcBef>
                          <a:spcPts val="0"/>
                        </a:spcBef>
                        <a:spcAft>
                          <a:spcPts val="0"/>
                        </a:spcAft>
                        <a:buNone/>
                      </a:pPr>
                      <a:r>
                        <a:rPr lang="en-IN" sz="1800" dirty="0"/>
                        <a:t>11)</a:t>
                      </a:r>
                      <a:endParaRPr dirty="0"/>
                    </a:p>
                  </a:txBody>
                  <a:tcPr marL="91450" marR="91450" marT="45725" marB="45725"/>
                </a:tc>
                <a:tc>
                  <a:txBody>
                    <a:bodyPr/>
                    <a:lstStyle/>
                    <a:p>
                      <a:pPr marL="0" lvl="0" indent="0" algn="l" rtl="0">
                        <a:lnSpc>
                          <a:spcPct val="115000"/>
                        </a:lnSpc>
                        <a:spcBef>
                          <a:spcPts val="0"/>
                        </a:spcBef>
                        <a:spcAft>
                          <a:spcPts val="0"/>
                        </a:spcAft>
                        <a:buSzPts val="1100"/>
                        <a:buNone/>
                      </a:pPr>
                      <a:r>
                        <a:rPr lang="en-US" sz="1800" dirty="0"/>
                        <a:t>Breast Cancer Diagnosis Using Machine Learning Techniques</a:t>
                      </a:r>
                      <a:endParaRPr sz="1800" dirty="0"/>
                    </a:p>
                  </a:txBody>
                  <a:tcPr marL="91450" marR="91450" marT="45725" marB="45725"/>
                </a:tc>
                <a:tc>
                  <a:txBody>
                    <a:bodyPr/>
                    <a:lstStyle/>
                    <a:p>
                      <a:pPr marL="285750" marR="0" lvl="0" indent="-285750" algn="l" rtl="0">
                        <a:spcBef>
                          <a:spcPts val="0"/>
                        </a:spcBef>
                        <a:spcAft>
                          <a:spcPts val="0"/>
                        </a:spcAft>
                        <a:buFont typeface="Arial" panose="020B0604020202020204" pitchFamily="34" charset="0"/>
                        <a:buChar char="•"/>
                      </a:pPr>
                      <a:r>
                        <a:rPr lang="en-US" sz="1800" dirty="0"/>
                        <a:t>Pre-processing:</a:t>
                      </a:r>
                    </a:p>
                    <a:p>
                      <a:pPr marL="0" marR="0" lvl="0" indent="0" algn="l" rtl="0">
                        <a:spcBef>
                          <a:spcPts val="0"/>
                        </a:spcBef>
                        <a:spcAft>
                          <a:spcPts val="0"/>
                        </a:spcAft>
                        <a:buNone/>
                      </a:pPr>
                      <a:r>
                        <a:rPr lang="en-US" sz="1800" dirty="0"/>
                        <a:t>One hot Encoding</a:t>
                      </a:r>
                    </a:p>
                    <a:p>
                      <a:pPr marL="0" marR="0" lvl="0" indent="0" algn="l" rtl="0">
                        <a:spcBef>
                          <a:spcPts val="0"/>
                        </a:spcBef>
                        <a:spcAft>
                          <a:spcPts val="0"/>
                        </a:spcAft>
                        <a:buNone/>
                      </a:pPr>
                      <a:endParaRPr lang="en-US" sz="1800" dirty="0"/>
                    </a:p>
                    <a:p>
                      <a:pPr marL="285750" marR="0" lvl="0" indent="-285750" algn="l" rtl="0">
                        <a:spcBef>
                          <a:spcPts val="0"/>
                        </a:spcBef>
                        <a:spcAft>
                          <a:spcPts val="0"/>
                        </a:spcAft>
                        <a:buFont typeface="Arial" panose="020B0604020202020204" pitchFamily="34" charset="0"/>
                        <a:buChar char="•"/>
                      </a:pPr>
                      <a:r>
                        <a:rPr lang="en-US" sz="1800" dirty="0"/>
                        <a:t>Feature and Target Identification</a:t>
                      </a:r>
                    </a:p>
                    <a:p>
                      <a:pPr marL="0" marR="0" lvl="0" indent="0" algn="l" rtl="0">
                        <a:spcBef>
                          <a:spcPts val="0"/>
                        </a:spcBef>
                        <a:spcAft>
                          <a:spcPts val="0"/>
                        </a:spcAft>
                        <a:buNone/>
                      </a:pPr>
                      <a:endParaRPr lang="en-US" sz="1800" dirty="0"/>
                    </a:p>
                    <a:p>
                      <a:pPr marL="285750" marR="0" lvl="0" indent="-285750" algn="l" rtl="0">
                        <a:spcBef>
                          <a:spcPts val="0"/>
                        </a:spcBef>
                        <a:spcAft>
                          <a:spcPts val="0"/>
                        </a:spcAft>
                        <a:buFont typeface="Arial" panose="020B0604020202020204" pitchFamily="34" charset="0"/>
                        <a:buChar char="•"/>
                      </a:pPr>
                      <a:r>
                        <a:rPr lang="en-US" sz="1800" dirty="0"/>
                        <a:t>The given dataset is divided into 90% training and 10% testing sets based on the 10-fold cross validation strategy</a:t>
                      </a:r>
                      <a:endParaRPr sz="1800" dirty="0"/>
                    </a:p>
                  </a:txBody>
                  <a:tcPr marL="91450" marR="91450" marT="45725" marB="45725"/>
                </a:tc>
                <a:tc>
                  <a:txBody>
                    <a:bodyPr/>
                    <a:lstStyle/>
                    <a:p>
                      <a:pPr marL="0" marR="0" lvl="0" indent="0" algn="l" rtl="0">
                        <a:spcBef>
                          <a:spcPts val="0"/>
                        </a:spcBef>
                        <a:spcAft>
                          <a:spcPts val="0"/>
                        </a:spcAft>
                        <a:buNone/>
                      </a:pPr>
                      <a:r>
                        <a:rPr lang="en-IN" sz="1800" dirty="0"/>
                        <a:t>CART,</a:t>
                      </a:r>
                    </a:p>
                    <a:p>
                      <a:pPr marL="0" marR="0" lvl="0" indent="0" algn="l" rtl="0">
                        <a:spcBef>
                          <a:spcPts val="0"/>
                        </a:spcBef>
                        <a:spcAft>
                          <a:spcPts val="0"/>
                        </a:spcAft>
                        <a:buNone/>
                      </a:pPr>
                      <a:r>
                        <a:rPr lang="en-IN" sz="1800" dirty="0"/>
                        <a:t>SVM,</a:t>
                      </a:r>
                    </a:p>
                    <a:p>
                      <a:pPr marL="0" marR="0" lvl="0" indent="0" algn="l" rtl="0">
                        <a:spcBef>
                          <a:spcPts val="0"/>
                        </a:spcBef>
                        <a:spcAft>
                          <a:spcPts val="0"/>
                        </a:spcAft>
                        <a:buNone/>
                      </a:pPr>
                      <a:r>
                        <a:rPr lang="en-IN" sz="1800" dirty="0"/>
                        <a:t>Gaussian Naive Bayes,</a:t>
                      </a:r>
                    </a:p>
                    <a:p>
                      <a:pPr marL="0" marR="0" lvl="0" indent="0" algn="l" rtl="0">
                        <a:spcBef>
                          <a:spcPts val="0"/>
                        </a:spcBef>
                        <a:spcAft>
                          <a:spcPts val="0"/>
                        </a:spcAft>
                        <a:buNone/>
                      </a:pPr>
                      <a:r>
                        <a:rPr lang="en-IN" sz="1800" dirty="0"/>
                        <a:t>K-Nearest Neighbour</a:t>
                      </a:r>
                      <a:endParaRPr sz="1800" dirty="0"/>
                    </a:p>
                  </a:txBody>
                  <a:tcPr marL="91450" marR="91450" marT="45725" marB="45725"/>
                </a:tc>
                <a:tc>
                  <a:txBody>
                    <a:bodyPr/>
                    <a:lstStyle/>
                    <a:p>
                      <a:pPr marL="285750" marR="0" lvl="0" indent="-285750" algn="l" rtl="0">
                        <a:spcBef>
                          <a:spcPts val="0"/>
                        </a:spcBef>
                        <a:spcAft>
                          <a:spcPts val="0"/>
                        </a:spcAft>
                        <a:buFont typeface="Arial" panose="020B0604020202020204" pitchFamily="34" charset="0"/>
                        <a:buChar char="•"/>
                      </a:pPr>
                      <a:r>
                        <a:rPr lang="en-US" sz="1800" dirty="0"/>
                        <a:t>CART:</a:t>
                      </a:r>
                    </a:p>
                    <a:p>
                      <a:pPr marL="0" marR="0" lvl="0" indent="0" algn="l" rtl="0">
                        <a:spcBef>
                          <a:spcPts val="0"/>
                        </a:spcBef>
                        <a:spcAft>
                          <a:spcPts val="0"/>
                        </a:spcAft>
                        <a:buNone/>
                      </a:pPr>
                      <a:r>
                        <a:rPr lang="en-US" sz="1800" dirty="0"/>
                        <a:t>Time tobuild:0.06sec</a:t>
                      </a:r>
                    </a:p>
                    <a:p>
                      <a:pPr marL="0" marR="0" lvl="0" indent="0" algn="l" rtl="0">
                        <a:spcBef>
                          <a:spcPts val="0"/>
                        </a:spcBef>
                        <a:spcAft>
                          <a:spcPts val="0"/>
                        </a:spcAft>
                        <a:buNone/>
                      </a:pPr>
                      <a:r>
                        <a:rPr lang="en-US" sz="1800" dirty="0"/>
                        <a:t>Accuracy:95.1%</a:t>
                      </a:r>
                    </a:p>
                    <a:p>
                      <a:pPr marL="0" marR="0" lvl="0" indent="0" algn="l" rtl="0">
                        <a:spcBef>
                          <a:spcPts val="0"/>
                        </a:spcBef>
                        <a:spcAft>
                          <a:spcPts val="0"/>
                        </a:spcAft>
                        <a:buNone/>
                      </a:pPr>
                      <a:endParaRPr lang="en-US" sz="1800" dirty="0"/>
                    </a:p>
                    <a:p>
                      <a:pPr marL="285750" marR="0" lvl="0" indent="-285750" algn="l" rtl="0">
                        <a:spcBef>
                          <a:spcPts val="0"/>
                        </a:spcBef>
                        <a:spcAft>
                          <a:spcPts val="0"/>
                        </a:spcAft>
                        <a:buFont typeface="Arial" panose="020B0604020202020204" pitchFamily="34" charset="0"/>
                        <a:buChar char="•"/>
                      </a:pPr>
                      <a:r>
                        <a:rPr lang="en-US" sz="1800" dirty="0"/>
                        <a:t>SVM:</a:t>
                      </a:r>
                    </a:p>
                    <a:p>
                      <a:pPr marL="0" marR="0" lvl="0" indent="0" algn="l" rtl="0">
                        <a:spcBef>
                          <a:spcPts val="0"/>
                        </a:spcBef>
                        <a:spcAft>
                          <a:spcPts val="0"/>
                        </a:spcAft>
                        <a:buNone/>
                      </a:pPr>
                      <a:r>
                        <a:rPr lang="en-US" sz="1800" dirty="0"/>
                        <a:t>Time tobuild:0.07sec</a:t>
                      </a:r>
                    </a:p>
                    <a:p>
                      <a:pPr marL="0" marR="0" lvl="0" indent="0" algn="l" rtl="0">
                        <a:spcBef>
                          <a:spcPts val="0"/>
                        </a:spcBef>
                        <a:spcAft>
                          <a:spcPts val="0"/>
                        </a:spcAft>
                        <a:buNone/>
                      </a:pPr>
                      <a:r>
                        <a:rPr lang="en-US" sz="1800" dirty="0"/>
                        <a:t>Accuracy:97.13%</a:t>
                      </a:r>
                    </a:p>
                    <a:p>
                      <a:pPr marL="0" marR="0" lvl="0" indent="0" algn="l" rtl="0">
                        <a:spcBef>
                          <a:spcPts val="0"/>
                        </a:spcBef>
                        <a:spcAft>
                          <a:spcPts val="0"/>
                        </a:spcAft>
                        <a:buNone/>
                      </a:pPr>
                      <a:endParaRPr lang="en-US" sz="1800" dirty="0"/>
                    </a:p>
                    <a:p>
                      <a:pPr marL="285750" marR="0" lvl="0" indent="-285750" algn="l" rtl="0">
                        <a:spcBef>
                          <a:spcPts val="0"/>
                        </a:spcBef>
                        <a:spcAft>
                          <a:spcPts val="0"/>
                        </a:spcAft>
                        <a:buFont typeface="Arial" panose="020B0604020202020204" pitchFamily="34" charset="0"/>
                        <a:buChar char="•"/>
                      </a:pPr>
                      <a:r>
                        <a:rPr lang="en-IN" sz="1800" dirty="0"/>
                        <a:t>Gaussian Naive Bayes</a:t>
                      </a:r>
                      <a:r>
                        <a:rPr lang="en-US" sz="1800" dirty="0"/>
                        <a:t>:</a:t>
                      </a:r>
                    </a:p>
                    <a:p>
                      <a:pPr marL="0" marR="0" lvl="0" indent="0" algn="l" rtl="0">
                        <a:spcBef>
                          <a:spcPts val="0"/>
                        </a:spcBef>
                        <a:spcAft>
                          <a:spcPts val="0"/>
                        </a:spcAft>
                        <a:buNone/>
                      </a:pPr>
                      <a:r>
                        <a:rPr lang="en-US" sz="1800" dirty="0"/>
                        <a:t>Time tobuild:0.055sec</a:t>
                      </a:r>
                    </a:p>
                    <a:p>
                      <a:pPr marL="0" marR="0" lvl="0" indent="0" algn="l" rtl="0">
                        <a:spcBef>
                          <a:spcPts val="0"/>
                        </a:spcBef>
                        <a:spcAft>
                          <a:spcPts val="0"/>
                        </a:spcAft>
                        <a:buNone/>
                      </a:pPr>
                      <a:r>
                        <a:rPr lang="en-US" sz="1800" dirty="0"/>
                        <a:t>Accuracy:96%</a:t>
                      </a:r>
                    </a:p>
                    <a:p>
                      <a:pPr marL="0" marR="0" lvl="0" indent="0" algn="l" rtl="0">
                        <a:spcBef>
                          <a:spcPts val="0"/>
                        </a:spcBef>
                        <a:spcAft>
                          <a:spcPts val="0"/>
                        </a:spcAft>
                        <a:buNone/>
                      </a:pPr>
                      <a:endParaRPr lang="en-US" sz="1800" dirty="0"/>
                    </a:p>
                    <a:p>
                      <a:pPr marL="285750" marR="0" lvl="0" indent="-285750" algn="l" rtl="0">
                        <a:spcBef>
                          <a:spcPts val="0"/>
                        </a:spcBef>
                        <a:spcAft>
                          <a:spcPts val="0"/>
                        </a:spcAft>
                        <a:buFont typeface="Arial" panose="020B0604020202020204" pitchFamily="34" charset="0"/>
                        <a:buChar char="•"/>
                      </a:pPr>
                      <a:r>
                        <a:rPr lang="en-US" sz="1800" dirty="0"/>
                        <a:t>KNN:</a:t>
                      </a:r>
                    </a:p>
                    <a:p>
                      <a:pPr marL="0" marR="0" lvl="0" indent="0" algn="l" rtl="0">
                        <a:spcBef>
                          <a:spcPts val="0"/>
                        </a:spcBef>
                        <a:spcAft>
                          <a:spcPts val="0"/>
                        </a:spcAft>
                        <a:buNone/>
                      </a:pPr>
                      <a:r>
                        <a:rPr lang="en-US" sz="1800" dirty="0"/>
                        <a:t>Time tobuild:0.01sec</a:t>
                      </a:r>
                    </a:p>
                    <a:p>
                      <a:pPr marL="0" marR="0" lvl="0" indent="0" algn="l" rtl="0">
                        <a:spcBef>
                          <a:spcPts val="0"/>
                        </a:spcBef>
                        <a:spcAft>
                          <a:spcPts val="0"/>
                        </a:spcAft>
                        <a:buNone/>
                      </a:pPr>
                      <a:r>
                        <a:rPr lang="en-US" sz="1800" dirty="0"/>
                        <a:t>Accuracy:95.3%</a:t>
                      </a:r>
                    </a:p>
                    <a:p>
                      <a:pPr marL="0" marR="0" lvl="0" indent="0" algn="l" rtl="0">
                        <a:spcBef>
                          <a:spcPts val="0"/>
                        </a:spcBef>
                        <a:spcAft>
                          <a:spcPts val="0"/>
                        </a:spcAft>
                        <a:buNone/>
                      </a:pPr>
                      <a:endParaRPr lang="en-US" sz="1800" dirty="0"/>
                    </a:p>
                  </a:txBody>
                  <a:tcPr marL="91450" marR="91450" marT="45725" marB="45725"/>
                </a:tc>
                <a:tc>
                  <a:txBody>
                    <a:bodyPr/>
                    <a:lstStyle/>
                    <a:p>
                      <a:pPr marL="0" marR="0" lvl="0" indent="0" algn="l" rtl="0">
                        <a:spcBef>
                          <a:spcPts val="0"/>
                        </a:spcBef>
                        <a:spcAft>
                          <a:spcPts val="0"/>
                        </a:spcAft>
                        <a:buNone/>
                      </a:pPr>
                      <a:r>
                        <a:rPr lang="en-US" sz="1800" dirty="0"/>
                        <a:t>SVM</a:t>
                      </a:r>
                    </a:p>
                    <a:p>
                      <a:pPr marL="0" marR="0" lvl="0" indent="0" algn="l" rtl="0">
                        <a:spcBef>
                          <a:spcPts val="0"/>
                        </a:spcBef>
                        <a:spcAft>
                          <a:spcPts val="0"/>
                        </a:spcAft>
                        <a:buNone/>
                      </a:pPr>
                      <a:r>
                        <a:rPr lang="en-US" sz="1800" dirty="0"/>
                        <a:t>outperforms other algorithms in efficiency and with accuracy of 97.13%</a:t>
                      </a:r>
                      <a:endParaRPr sz="1800" dirty="0"/>
                    </a:p>
                  </a:txBody>
                  <a:tcPr marL="91450" marR="91450" marT="45725" marB="45725"/>
                </a:tc>
                <a:tc>
                  <a:txBody>
                    <a:bodyPr/>
                    <a:lstStyle/>
                    <a:p>
                      <a:pPr marL="0" marR="0" lvl="0" indent="0" algn="l" rtl="0">
                        <a:spcBef>
                          <a:spcPts val="0"/>
                        </a:spcBef>
                        <a:spcAft>
                          <a:spcPts val="0"/>
                        </a:spcAft>
                        <a:buNone/>
                      </a:pPr>
                      <a:r>
                        <a:rPr lang="en-IN" sz="1800" dirty="0"/>
                        <a:t>doi:10.1007/978-981- 15-0108-1-1</a:t>
                      </a:r>
                      <a:endParaRPr sz="1800" dirty="0"/>
                    </a:p>
                  </a:txBody>
                  <a:tcPr marL="91450" marR="91450" marT="45725" marB="457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68383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aphicFrame>
        <p:nvGraphicFramePr>
          <p:cNvPr id="205" name="Google Shape;205;g1ac6289e502_0_19"/>
          <p:cNvGraphicFramePr/>
          <p:nvPr>
            <p:extLst>
              <p:ext uri="{D42A27DB-BD31-4B8C-83A1-F6EECF244321}">
                <p14:modId xmlns:p14="http://schemas.microsoft.com/office/powerpoint/2010/main" val="2529765248"/>
              </p:ext>
            </p:extLst>
          </p:nvPr>
        </p:nvGraphicFramePr>
        <p:xfrm>
          <a:off x="1" y="0"/>
          <a:ext cx="9144000" cy="7132325"/>
        </p:xfrm>
        <a:graphic>
          <a:graphicData uri="http://schemas.openxmlformats.org/drawingml/2006/table">
            <a:tbl>
              <a:tblPr>
                <a:noFill/>
                <a:tableStyleId>{F495C9C3-63C8-415B-BAC5-CFF27575CA8D}</a:tableStyleId>
              </a:tblPr>
              <a:tblGrid>
                <a:gridCol w="527899">
                  <a:extLst>
                    <a:ext uri="{9D8B030D-6E8A-4147-A177-3AD203B41FA5}">
                      <a16:colId xmlns:a16="http://schemas.microsoft.com/office/drawing/2014/main" val="20000"/>
                    </a:ext>
                  </a:extLst>
                </a:gridCol>
                <a:gridCol w="1432875">
                  <a:extLst>
                    <a:ext uri="{9D8B030D-6E8A-4147-A177-3AD203B41FA5}">
                      <a16:colId xmlns:a16="http://schemas.microsoft.com/office/drawing/2014/main" val="20001"/>
                    </a:ext>
                  </a:extLst>
                </a:gridCol>
                <a:gridCol w="1819373">
                  <a:extLst>
                    <a:ext uri="{9D8B030D-6E8A-4147-A177-3AD203B41FA5}">
                      <a16:colId xmlns:a16="http://schemas.microsoft.com/office/drawing/2014/main" val="20002"/>
                    </a:ext>
                  </a:extLst>
                </a:gridCol>
                <a:gridCol w="989815">
                  <a:extLst>
                    <a:ext uri="{9D8B030D-6E8A-4147-A177-3AD203B41FA5}">
                      <a16:colId xmlns:a16="http://schemas.microsoft.com/office/drawing/2014/main" val="20003"/>
                    </a:ext>
                  </a:extLst>
                </a:gridCol>
                <a:gridCol w="1743959">
                  <a:extLst>
                    <a:ext uri="{9D8B030D-6E8A-4147-A177-3AD203B41FA5}">
                      <a16:colId xmlns:a16="http://schemas.microsoft.com/office/drawing/2014/main" val="20004"/>
                    </a:ext>
                  </a:extLst>
                </a:gridCol>
                <a:gridCol w="2007910">
                  <a:extLst>
                    <a:ext uri="{9D8B030D-6E8A-4147-A177-3AD203B41FA5}">
                      <a16:colId xmlns:a16="http://schemas.microsoft.com/office/drawing/2014/main" val="20005"/>
                    </a:ext>
                  </a:extLst>
                </a:gridCol>
                <a:gridCol w="622169">
                  <a:extLst>
                    <a:ext uri="{9D8B030D-6E8A-4147-A177-3AD203B41FA5}">
                      <a16:colId xmlns:a16="http://schemas.microsoft.com/office/drawing/2014/main" val="20006"/>
                    </a:ext>
                  </a:extLst>
                </a:gridCol>
              </a:tblGrid>
              <a:tr h="7132325">
                <a:tc>
                  <a:txBody>
                    <a:bodyPr/>
                    <a:lstStyle/>
                    <a:p>
                      <a:pPr marL="0" marR="0" lvl="0" indent="0" algn="l" rtl="0">
                        <a:spcBef>
                          <a:spcPts val="0"/>
                        </a:spcBef>
                        <a:spcAft>
                          <a:spcPts val="0"/>
                        </a:spcAft>
                        <a:buNone/>
                      </a:pPr>
                      <a:r>
                        <a:rPr lang="en-IN" sz="1800" dirty="0"/>
                        <a:t>12)</a:t>
                      </a:r>
                      <a:endParaRPr dirty="0"/>
                    </a:p>
                  </a:txBody>
                  <a:tcPr marL="91450" marR="91450" marT="45725" marB="45725"/>
                </a:tc>
                <a:tc>
                  <a:txBody>
                    <a:bodyPr/>
                    <a:lstStyle/>
                    <a:p>
                      <a:pPr marL="0" lvl="0" indent="0" algn="l" rtl="0">
                        <a:lnSpc>
                          <a:spcPct val="115000"/>
                        </a:lnSpc>
                        <a:spcBef>
                          <a:spcPts val="0"/>
                        </a:spcBef>
                        <a:spcAft>
                          <a:spcPts val="0"/>
                        </a:spcAft>
                        <a:buSzPts val="1100"/>
                        <a:buNone/>
                      </a:pPr>
                      <a:r>
                        <a:rPr lang="en-US" sz="1800" dirty="0"/>
                        <a:t>Performance Evaluation of Machine Learning Methods for Breast Cancer Prediction </a:t>
                      </a:r>
                      <a:endParaRPr sz="1800" dirty="0"/>
                    </a:p>
                  </a:txBody>
                  <a:tcPr marL="91450" marR="91450" marT="45725" marB="45725"/>
                </a:tc>
                <a:tc>
                  <a:txBody>
                    <a:bodyPr/>
                    <a:lstStyle/>
                    <a:p>
                      <a:pPr marL="285750" marR="0" lvl="0" indent="-285750" algn="l" rtl="0">
                        <a:spcBef>
                          <a:spcPts val="0"/>
                        </a:spcBef>
                        <a:spcAft>
                          <a:spcPts val="0"/>
                        </a:spcAft>
                        <a:buFont typeface="Arial" panose="020B0604020202020204" pitchFamily="34" charset="0"/>
                        <a:buChar char="•"/>
                      </a:pPr>
                      <a:r>
                        <a:rPr lang="en-US" sz="1600" dirty="0"/>
                        <a:t>There are two datasets used in this study. firstly collect the raw data of the BCCD dataset and raw data of WBCD dataset. Then  preprocess the raw data of WBCD dataset.</a:t>
                      </a:r>
                    </a:p>
                    <a:p>
                      <a:pPr marL="0" marR="0" lvl="0" indent="0" algn="l" rtl="0">
                        <a:spcBef>
                          <a:spcPts val="0"/>
                        </a:spcBef>
                        <a:spcAft>
                          <a:spcPts val="0"/>
                        </a:spcAft>
                        <a:buFont typeface="Arial" panose="020B0604020202020204" pitchFamily="34" charset="0"/>
                        <a:buNone/>
                      </a:pPr>
                      <a:endParaRPr lang="en-US" sz="1600" dirty="0"/>
                    </a:p>
                    <a:p>
                      <a:pPr marL="285750" marR="0" lvl="0" indent="-285750" algn="l" rtl="0">
                        <a:spcBef>
                          <a:spcPts val="0"/>
                        </a:spcBef>
                        <a:spcAft>
                          <a:spcPts val="0"/>
                        </a:spcAft>
                        <a:buFont typeface="Arial" panose="020B0604020202020204" pitchFamily="34" charset="0"/>
                        <a:buChar char="•"/>
                      </a:pPr>
                      <a:r>
                        <a:rPr lang="en-US" sz="1600" dirty="0"/>
                        <a:t>Pre-processing:</a:t>
                      </a:r>
                    </a:p>
                    <a:p>
                      <a:pPr marL="0" marR="0" lvl="0" indent="0" algn="l" rtl="0">
                        <a:spcBef>
                          <a:spcPts val="0"/>
                        </a:spcBef>
                        <a:spcAft>
                          <a:spcPts val="0"/>
                        </a:spcAft>
                        <a:buNone/>
                      </a:pPr>
                      <a:r>
                        <a:rPr lang="en-US" sz="1600" dirty="0"/>
                        <a:t>One hot Encoding, Data Cleaning.</a:t>
                      </a:r>
                    </a:p>
                    <a:p>
                      <a:pPr marL="0" marR="0" lvl="0" indent="0" algn="l" rtl="0">
                        <a:spcBef>
                          <a:spcPts val="0"/>
                        </a:spcBef>
                        <a:spcAft>
                          <a:spcPts val="0"/>
                        </a:spcAft>
                        <a:buNone/>
                      </a:pPr>
                      <a:endParaRPr lang="en-US" sz="1600" dirty="0"/>
                    </a:p>
                    <a:p>
                      <a:pPr marL="285750" marR="0" lvl="0" indent="-285750" algn="l" rtl="0">
                        <a:spcBef>
                          <a:spcPts val="0"/>
                        </a:spcBef>
                        <a:spcAft>
                          <a:spcPts val="0"/>
                        </a:spcAft>
                        <a:buFont typeface="Arial" panose="020B0604020202020204" pitchFamily="34" charset="0"/>
                        <a:buChar char="•"/>
                      </a:pPr>
                      <a:r>
                        <a:rPr lang="en-US" sz="1600" dirty="0"/>
                        <a:t>Feature and Target Identification</a:t>
                      </a:r>
                    </a:p>
                    <a:p>
                      <a:pPr marL="0" marR="0" lvl="0" indent="0" algn="l" rtl="0">
                        <a:spcBef>
                          <a:spcPts val="0"/>
                        </a:spcBef>
                        <a:spcAft>
                          <a:spcPts val="0"/>
                        </a:spcAft>
                        <a:buNone/>
                      </a:pPr>
                      <a:endParaRPr lang="en-US" sz="1600" dirty="0"/>
                    </a:p>
                    <a:p>
                      <a:pPr marL="285750" marR="0" lvl="0" indent="-285750" algn="l" rtl="0">
                        <a:spcBef>
                          <a:spcPts val="0"/>
                        </a:spcBef>
                        <a:spcAft>
                          <a:spcPts val="0"/>
                        </a:spcAft>
                        <a:buFont typeface="Arial" panose="020B0604020202020204" pitchFamily="34" charset="0"/>
                        <a:buChar char="•"/>
                      </a:pPr>
                      <a:r>
                        <a:rPr lang="en-US" sz="1600" dirty="0"/>
                        <a:t>70% as the training data and 30% as the test data based on the 50-fold cross validation strategy</a:t>
                      </a:r>
                      <a:endParaRPr sz="1600" dirty="0"/>
                    </a:p>
                  </a:txBody>
                  <a:tcPr marL="91450" marR="91450" marT="45725" marB="45725"/>
                </a:tc>
                <a:tc>
                  <a:txBody>
                    <a:bodyPr/>
                    <a:lstStyle/>
                    <a:p>
                      <a:pPr marL="0" marR="0" lvl="0" indent="0" algn="l" rtl="0">
                        <a:spcBef>
                          <a:spcPts val="0"/>
                        </a:spcBef>
                        <a:spcAft>
                          <a:spcPts val="0"/>
                        </a:spcAft>
                        <a:buNone/>
                      </a:pPr>
                      <a:r>
                        <a:rPr lang="en-US" sz="1800" dirty="0"/>
                        <a:t>DT, SVM, RF,LR,</a:t>
                      </a:r>
                    </a:p>
                    <a:p>
                      <a:pPr marL="0" marR="0" lvl="0" indent="0" algn="l" rtl="0">
                        <a:spcBef>
                          <a:spcPts val="0"/>
                        </a:spcBef>
                        <a:spcAft>
                          <a:spcPts val="0"/>
                        </a:spcAft>
                        <a:buNone/>
                      </a:pPr>
                      <a:r>
                        <a:rPr lang="en-US" sz="1800" dirty="0"/>
                        <a:t>NN</a:t>
                      </a:r>
                      <a:endParaRPr sz="1800" dirty="0"/>
                    </a:p>
                  </a:txBody>
                  <a:tcPr marL="91450" marR="91450" marT="45725" marB="45725"/>
                </a:tc>
                <a:tc>
                  <a:txBody>
                    <a:bodyPr/>
                    <a:lstStyle/>
                    <a:p>
                      <a:pPr marL="285750" marR="0" lvl="0" indent="-285750" algn="l" rtl="0">
                        <a:spcBef>
                          <a:spcPts val="0"/>
                        </a:spcBef>
                        <a:spcAft>
                          <a:spcPts val="0"/>
                        </a:spcAft>
                        <a:buFont typeface="Arial" panose="020B0604020202020204" pitchFamily="34" charset="0"/>
                        <a:buChar char="•"/>
                      </a:pPr>
                      <a:r>
                        <a:rPr lang="en-IN" sz="1600" dirty="0"/>
                        <a:t>BCCD Data:</a:t>
                      </a:r>
                    </a:p>
                    <a:p>
                      <a:pPr marL="0" marR="0" lvl="0" indent="0" algn="l" rtl="0">
                        <a:spcBef>
                          <a:spcPts val="0"/>
                        </a:spcBef>
                        <a:spcAft>
                          <a:spcPts val="0"/>
                        </a:spcAft>
                        <a:buNone/>
                      </a:pPr>
                      <a:r>
                        <a:rPr lang="en-IN" sz="1600" dirty="0"/>
                        <a:t>Accuracy: </a:t>
                      </a:r>
                    </a:p>
                    <a:p>
                      <a:pPr marL="0" marR="0" lvl="0" indent="0" algn="l" rtl="0">
                        <a:spcBef>
                          <a:spcPts val="0"/>
                        </a:spcBef>
                        <a:spcAft>
                          <a:spcPts val="0"/>
                        </a:spcAft>
                        <a:buNone/>
                      </a:pPr>
                      <a:r>
                        <a:rPr lang="en-IN" sz="1600" dirty="0"/>
                        <a:t>(DT) 0.686 </a:t>
                      </a:r>
                    </a:p>
                    <a:p>
                      <a:pPr marL="0" marR="0" lvl="0" indent="0" algn="l" rtl="0">
                        <a:spcBef>
                          <a:spcPts val="0"/>
                        </a:spcBef>
                        <a:spcAft>
                          <a:spcPts val="0"/>
                        </a:spcAft>
                        <a:buNone/>
                      </a:pPr>
                      <a:r>
                        <a:rPr lang="en-IN" sz="1600" dirty="0"/>
                        <a:t>(SVM)0.714 </a:t>
                      </a:r>
                    </a:p>
                    <a:p>
                      <a:pPr marL="0" marR="0" lvl="0" indent="0" algn="l" rtl="0">
                        <a:spcBef>
                          <a:spcPts val="0"/>
                        </a:spcBef>
                        <a:spcAft>
                          <a:spcPts val="0"/>
                        </a:spcAft>
                        <a:buNone/>
                      </a:pPr>
                      <a:r>
                        <a:rPr lang="en-IN" sz="1600" dirty="0"/>
                        <a:t>(RF)0.743 </a:t>
                      </a:r>
                    </a:p>
                    <a:p>
                      <a:pPr marL="0" marR="0" lvl="0" indent="0" algn="l" rtl="0">
                        <a:spcBef>
                          <a:spcPts val="0"/>
                        </a:spcBef>
                        <a:spcAft>
                          <a:spcPts val="0"/>
                        </a:spcAft>
                        <a:buNone/>
                      </a:pPr>
                      <a:r>
                        <a:rPr lang="en-IN" sz="1600" dirty="0"/>
                        <a:t>(LR)0.657</a:t>
                      </a:r>
                    </a:p>
                    <a:p>
                      <a:pPr marL="0" marR="0" lvl="0" indent="0" algn="l" rtl="0">
                        <a:spcBef>
                          <a:spcPts val="0"/>
                        </a:spcBef>
                        <a:spcAft>
                          <a:spcPts val="0"/>
                        </a:spcAft>
                        <a:buNone/>
                      </a:pPr>
                      <a:r>
                        <a:rPr lang="en-IN" sz="1600" dirty="0"/>
                        <a:t>(NN)0.600 </a:t>
                      </a:r>
                    </a:p>
                    <a:p>
                      <a:pPr marL="0" marR="0" lvl="0" indent="0" algn="l" rtl="0">
                        <a:spcBef>
                          <a:spcPts val="0"/>
                        </a:spcBef>
                        <a:spcAft>
                          <a:spcPts val="0"/>
                        </a:spcAft>
                        <a:buNone/>
                      </a:pPr>
                      <a:r>
                        <a:rPr lang="en-US" sz="1600" dirty="0"/>
                        <a:t>F-measure metric</a:t>
                      </a:r>
                    </a:p>
                    <a:p>
                      <a:pPr marL="0" marR="0" lvl="0" indent="0" algn="l" rtl="0">
                        <a:spcBef>
                          <a:spcPts val="0"/>
                        </a:spcBef>
                        <a:spcAft>
                          <a:spcPts val="0"/>
                        </a:spcAft>
                        <a:buNone/>
                      </a:pPr>
                      <a:r>
                        <a:rPr lang="en-US" sz="1600" dirty="0"/>
                        <a:t>(DT)0.717</a:t>
                      </a:r>
                    </a:p>
                    <a:p>
                      <a:pPr marL="0" marR="0" lvl="0" indent="0" algn="l" rtl="0">
                        <a:spcBef>
                          <a:spcPts val="0"/>
                        </a:spcBef>
                        <a:spcAft>
                          <a:spcPts val="0"/>
                        </a:spcAft>
                        <a:buNone/>
                      </a:pPr>
                      <a:r>
                        <a:rPr lang="en-US" sz="1600" dirty="0"/>
                        <a:t>(SVM)0.762 </a:t>
                      </a:r>
                    </a:p>
                    <a:p>
                      <a:pPr marL="0" marR="0" lvl="0" indent="0" algn="l" rtl="0">
                        <a:spcBef>
                          <a:spcPts val="0"/>
                        </a:spcBef>
                        <a:spcAft>
                          <a:spcPts val="0"/>
                        </a:spcAft>
                        <a:buNone/>
                      </a:pPr>
                      <a:r>
                        <a:rPr lang="en-US" sz="1600" dirty="0"/>
                        <a:t>(RF)0.780</a:t>
                      </a:r>
                    </a:p>
                    <a:p>
                      <a:pPr marL="0" marR="0" lvl="0" indent="0" algn="l" rtl="0">
                        <a:spcBef>
                          <a:spcPts val="0"/>
                        </a:spcBef>
                        <a:spcAft>
                          <a:spcPts val="0"/>
                        </a:spcAft>
                        <a:buNone/>
                      </a:pPr>
                      <a:r>
                        <a:rPr lang="en-US" sz="1600" dirty="0"/>
                        <a:t>(LR)0.616 </a:t>
                      </a:r>
                    </a:p>
                    <a:p>
                      <a:pPr marL="0" marR="0" lvl="0" indent="0" algn="l" rtl="0">
                        <a:spcBef>
                          <a:spcPts val="0"/>
                        </a:spcBef>
                        <a:spcAft>
                          <a:spcPts val="0"/>
                        </a:spcAft>
                        <a:buNone/>
                      </a:pPr>
                      <a:r>
                        <a:rPr lang="en-US" sz="1600" dirty="0"/>
                        <a:t>(NN)0.570 </a:t>
                      </a:r>
                    </a:p>
                    <a:p>
                      <a:pPr marL="0" marR="0" lvl="0" indent="0" algn="l" rtl="0">
                        <a:spcBef>
                          <a:spcPts val="0"/>
                        </a:spcBef>
                        <a:spcAft>
                          <a:spcPts val="0"/>
                        </a:spcAft>
                        <a:buNone/>
                      </a:pPr>
                      <a:endParaRPr lang="en-US" sz="1600" dirty="0"/>
                    </a:p>
                    <a:p>
                      <a:pPr marL="285750" marR="0" lvl="0" indent="-285750" algn="l" rtl="0">
                        <a:spcBef>
                          <a:spcPts val="0"/>
                        </a:spcBef>
                        <a:spcAft>
                          <a:spcPts val="0"/>
                        </a:spcAft>
                        <a:buFont typeface="Arial" panose="020B0604020202020204" pitchFamily="34" charset="0"/>
                        <a:buChar char="•"/>
                      </a:pPr>
                      <a:r>
                        <a:rPr lang="en-IN" sz="1600" dirty="0"/>
                        <a:t>WBCD Data:</a:t>
                      </a:r>
                    </a:p>
                    <a:p>
                      <a:pPr marL="0" marR="0" lvl="0" indent="0" algn="l" rtl="0">
                        <a:spcBef>
                          <a:spcPts val="0"/>
                        </a:spcBef>
                        <a:spcAft>
                          <a:spcPts val="0"/>
                        </a:spcAft>
                        <a:buNone/>
                      </a:pPr>
                      <a:r>
                        <a:rPr lang="en-IN" sz="1600" dirty="0"/>
                        <a:t>Accuracy:</a:t>
                      </a:r>
                    </a:p>
                    <a:p>
                      <a:pPr marL="0" marR="0" lvl="0" indent="0" algn="l" rtl="0">
                        <a:spcBef>
                          <a:spcPts val="0"/>
                        </a:spcBef>
                        <a:spcAft>
                          <a:spcPts val="0"/>
                        </a:spcAft>
                        <a:buNone/>
                      </a:pPr>
                      <a:r>
                        <a:rPr lang="en-IN" sz="1600" dirty="0"/>
                        <a:t>(DT)0.961</a:t>
                      </a:r>
                    </a:p>
                    <a:p>
                      <a:pPr marL="0" marR="0" lvl="0" indent="0" algn="l" rtl="0">
                        <a:spcBef>
                          <a:spcPts val="0"/>
                        </a:spcBef>
                        <a:spcAft>
                          <a:spcPts val="0"/>
                        </a:spcAft>
                        <a:buNone/>
                      </a:pPr>
                      <a:r>
                        <a:rPr lang="en-IN" sz="1600" dirty="0"/>
                        <a:t>(SVM)0.951</a:t>
                      </a:r>
                    </a:p>
                    <a:p>
                      <a:pPr marL="0" marR="0" lvl="0" indent="0" algn="l" rtl="0">
                        <a:spcBef>
                          <a:spcPts val="0"/>
                        </a:spcBef>
                        <a:spcAft>
                          <a:spcPts val="0"/>
                        </a:spcAft>
                        <a:buNone/>
                      </a:pPr>
                      <a:r>
                        <a:rPr lang="en-IN" sz="1600" dirty="0"/>
                        <a:t>(RF)0.961 </a:t>
                      </a:r>
                    </a:p>
                    <a:p>
                      <a:pPr marL="0" marR="0" lvl="0" indent="0" algn="l" rtl="0">
                        <a:spcBef>
                          <a:spcPts val="0"/>
                        </a:spcBef>
                        <a:spcAft>
                          <a:spcPts val="0"/>
                        </a:spcAft>
                        <a:buNone/>
                      </a:pPr>
                      <a:r>
                        <a:rPr lang="en-IN" sz="1600" dirty="0"/>
                        <a:t>(LR)0.937 </a:t>
                      </a:r>
                    </a:p>
                    <a:p>
                      <a:pPr marL="0" marR="0" lvl="0" indent="0" algn="l" rtl="0">
                        <a:spcBef>
                          <a:spcPts val="0"/>
                        </a:spcBef>
                        <a:spcAft>
                          <a:spcPts val="0"/>
                        </a:spcAft>
                        <a:buNone/>
                      </a:pPr>
                      <a:r>
                        <a:rPr lang="en-IN" sz="1600" dirty="0"/>
                        <a:t>(NN)0.956</a:t>
                      </a:r>
                    </a:p>
                    <a:p>
                      <a:pPr marL="0" marR="0" lvl="0" indent="0" algn="l" rtl="0">
                        <a:spcBef>
                          <a:spcPts val="0"/>
                        </a:spcBef>
                        <a:spcAft>
                          <a:spcPts val="0"/>
                        </a:spcAft>
                        <a:buNone/>
                      </a:pPr>
                      <a:r>
                        <a:rPr lang="en-US" sz="1600" dirty="0"/>
                        <a:t>F-measure metric (DT)0.941 </a:t>
                      </a:r>
                    </a:p>
                    <a:p>
                      <a:pPr marL="0" marR="0" lvl="0" indent="0" algn="l" rtl="0">
                        <a:spcBef>
                          <a:spcPts val="0"/>
                        </a:spcBef>
                        <a:spcAft>
                          <a:spcPts val="0"/>
                        </a:spcAft>
                        <a:buNone/>
                      </a:pPr>
                      <a:r>
                        <a:rPr lang="en-US" sz="1600" dirty="0"/>
                        <a:t>(SVM)0.934</a:t>
                      </a:r>
                    </a:p>
                    <a:p>
                      <a:pPr marL="0" marR="0" lvl="0" indent="0" algn="l" rtl="0">
                        <a:spcBef>
                          <a:spcPts val="0"/>
                        </a:spcBef>
                        <a:spcAft>
                          <a:spcPts val="0"/>
                        </a:spcAft>
                        <a:buNone/>
                      </a:pPr>
                      <a:r>
                        <a:rPr lang="en-US" sz="1600" dirty="0"/>
                        <a:t>(RF)0.955</a:t>
                      </a:r>
                    </a:p>
                    <a:p>
                      <a:pPr marL="0" marR="0" lvl="0" indent="0" algn="l" rtl="0">
                        <a:spcBef>
                          <a:spcPts val="0"/>
                        </a:spcBef>
                        <a:spcAft>
                          <a:spcPts val="0"/>
                        </a:spcAft>
                        <a:buNone/>
                      </a:pPr>
                      <a:r>
                        <a:rPr lang="en-US" sz="1600" dirty="0"/>
                        <a:t> (LR)0.938</a:t>
                      </a:r>
                    </a:p>
                    <a:p>
                      <a:pPr marL="0" marR="0" lvl="0" indent="0" algn="l" rtl="0">
                        <a:spcBef>
                          <a:spcPts val="0"/>
                        </a:spcBef>
                        <a:spcAft>
                          <a:spcPts val="0"/>
                        </a:spcAft>
                        <a:buNone/>
                      </a:pPr>
                      <a:r>
                        <a:rPr lang="en-US" sz="1600" dirty="0"/>
                        <a:t> (NN)0.945 </a:t>
                      </a:r>
                    </a:p>
                  </a:txBody>
                  <a:tcPr marL="91450" marR="91450" marT="45725" marB="45725"/>
                </a:tc>
                <a:tc>
                  <a:txBody>
                    <a:bodyPr/>
                    <a:lstStyle/>
                    <a:p>
                      <a:pPr marL="0" marR="0" lvl="0" indent="0" algn="l" rtl="0">
                        <a:spcBef>
                          <a:spcPts val="0"/>
                        </a:spcBef>
                        <a:spcAft>
                          <a:spcPts val="0"/>
                        </a:spcAft>
                        <a:buNone/>
                      </a:pPr>
                      <a:r>
                        <a:rPr lang="en-US" sz="1600" dirty="0"/>
                        <a:t>this study only collects the data of 10 attributes in this experiment. The limited raw data has an effect on the accuracy of results. </a:t>
                      </a:r>
                    </a:p>
                    <a:p>
                      <a:pPr marL="0" marR="0" lvl="0" indent="0" algn="l" rtl="0">
                        <a:spcBef>
                          <a:spcPts val="0"/>
                        </a:spcBef>
                        <a:spcAft>
                          <a:spcPts val="0"/>
                        </a:spcAft>
                        <a:buNone/>
                      </a:pPr>
                      <a:endParaRPr lang="en-US" sz="1600" dirty="0"/>
                    </a:p>
                    <a:p>
                      <a:pPr marL="0" marR="0" lvl="0" indent="0" algn="l" rtl="0">
                        <a:spcBef>
                          <a:spcPts val="0"/>
                        </a:spcBef>
                        <a:spcAft>
                          <a:spcPts val="0"/>
                        </a:spcAft>
                        <a:buNone/>
                      </a:pPr>
                      <a:r>
                        <a:rPr lang="en-US" sz="1600" dirty="0"/>
                        <a:t>RF has the best performance on classification accuracy in comparison with other four models.</a:t>
                      </a:r>
                    </a:p>
                    <a:p>
                      <a:pPr marL="0" marR="0" lvl="0" indent="0" algn="l" rtl="0">
                        <a:spcBef>
                          <a:spcPts val="0"/>
                        </a:spcBef>
                        <a:spcAft>
                          <a:spcPts val="0"/>
                        </a:spcAft>
                        <a:buNone/>
                      </a:pPr>
                      <a:endParaRPr lang="en-US" sz="1600" dirty="0"/>
                    </a:p>
                    <a:p>
                      <a:pPr marL="0" marR="0" lvl="0" indent="0" algn="l" rtl="0">
                        <a:spcBef>
                          <a:spcPts val="0"/>
                        </a:spcBef>
                        <a:spcAft>
                          <a:spcPts val="0"/>
                        </a:spcAft>
                        <a:buNone/>
                      </a:pPr>
                      <a:r>
                        <a:rPr lang="en-US" sz="1600" dirty="0"/>
                        <a:t>In addition, the RF also can be combined with other data mining technologies to obtain more accurate and efficient results in the future work.</a:t>
                      </a:r>
                      <a:endParaRPr sz="1600" dirty="0"/>
                    </a:p>
                  </a:txBody>
                  <a:tcPr marL="91450" marR="91450" marT="45725" marB="45725"/>
                </a:tc>
                <a:tc>
                  <a:txBody>
                    <a:bodyPr/>
                    <a:lstStyle/>
                    <a:p>
                      <a:pPr marL="0" marR="0" lvl="0" indent="0" algn="l" rtl="0">
                        <a:spcBef>
                          <a:spcPts val="0"/>
                        </a:spcBef>
                        <a:spcAft>
                          <a:spcPts val="0"/>
                        </a:spcAft>
                        <a:buNone/>
                      </a:pPr>
                      <a:r>
                        <a:rPr lang="pt-BR" sz="1800" dirty="0"/>
                        <a:t>Doi: 10.11648/j.acm.20180704.15</a:t>
                      </a:r>
                      <a:endParaRPr sz="1800" dirty="0"/>
                    </a:p>
                  </a:txBody>
                  <a:tcPr marL="91450" marR="91450" marT="45725" marB="457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5546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cv</a:t>
            </a:r>
            <a:endParaRPr/>
          </a:p>
        </p:txBody>
      </p:sp>
      <p:sp>
        <p:nvSpPr>
          <p:cNvPr id="211" name="Google Shape;211;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212" name="Google Shape;212;p19"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13" name="Google Shape;213;p19"/>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0" b="1">
                <a:solidFill>
                  <a:schemeClr val="dk1"/>
                </a:solidFill>
                <a:latin typeface="Calibri"/>
                <a:ea typeface="Calibri"/>
                <a:cs typeface="Calibri"/>
                <a:sym typeface="Calibri"/>
              </a:rPr>
              <a:t>Department of Computer Science &amp; Engineering, DSCE</a:t>
            </a:r>
            <a:endParaRPr/>
          </a:p>
        </p:txBody>
      </p:sp>
      <p:sp>
        <p:nvSpPr>
          <p:cNvPr id="214" name="Google Shape;214;p19"/>
          <p:cNvSpPr txBox="1"/>
          <p:nvPr/>
        </p:nvSpPr>
        <p:spPr>
          <a:xfrm>
            <a:off x="1085850" y="2677120"/>
            <a:ext cx="73914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a:solidFill>
                  <a:schemeClr val="dk1"/>
                </a:solidFill>
                <a:latin typeface="Times New Roman"/>
                <a:ea typeface="Times New Roman"/>
                <a:cs typeface="Times New Roman"/>
                <a:sym typeface="Times New Roman"/>
              </a:rPr>
              <a:t>Thank You</a:t>
            </a:r>
            <a:endParaRPr sz="5400">
              <a:solidFill>
                <a:schemeClr val="dk1"/>
              </a:solidFill>
              <a:latin typeface="Times New Roman"/>
              <a:ea typeface="Times New Roman"/>
              <a:cs typeface="Times New Roman"/>
              <a:sym typeface="Times New Roman"/>
            </a:endParaRPr>
          </a:p>
        </p:txBody>
      </p:sp>
      <p:sp>
        <p:nvSpPr>
          <p:cNvPr id="215" name="Google Shape;215;p19"/>
          <p:cNvSpPr txBox="1"/>
          <p:nvPr/>
        </p:nvSpPr>
        <p:spPr>
          <a:xfrm>
            <a:off x="1371600" y="1365300"/>
            <a:ext cx="7467600" cy="3397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7916"/>
              </a:lnSpc>
              <a:spcBef>
                <a:spcPts val="0"/>
              </a:spcBef>
              <a:spcAft>
                <a:spcPts val="0"/>
              </a:spcAft>
              <a:buClr>
                <a:srgbClr val="888888"/>
              </a:buClr>
              <a:buSzPts val="1500"/>
              <a:buFont typeface="EB Garamond"/>
              <a:buNone/>
            </a:pPr>
            <a:endParaRPr sz="1800">
              <a:solidFill>
                <a:srgbClr val="00206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Details about Base Paper</a:t>
            </a:r>
            <a:endParaRPr dirty="0"/>
          </a:p>
        </p:txBody>
      </p:sp>
      <p:sp>
        <p:nvSpPr>
          <p:cNvPr id="96" name="Google Shape;96;p2"/>
          <p:cNvSpPr txBox="1">
            <a:spLocks noGrp="1"/>
          </p:cNvSpPr>
          <p:nvPr>
            <p:ph type="body" idx="1"/>
          </p:nvPr>
        </p:nvSpPr>
        <p:spPr>
          <a:xfrm>
            <a:off x="457200" y="1219200"/>
            <a:ext cx="8229600" cy="5486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IN" sz="2400"/>
              <a:t>Title:</a:t>
            </a:r>
            <a:endParaRPr/>
          </a:p>
          <a:p>
            <a:pPr marL="0" lvl="0" indent="0" algn="l" rtl="0">
              <a:spcBef>
                <a:spcPts val="360"/>
              </a:spcBef>
              <a:spcAft>
                <a:spcPts val="0"/>
              </a:spcAft>
              <a:buClr>
                <a:schemeClr val="dk1"/>
              </a:buClr>
              <a:buSzPts val="1800"/>
              <a:buNone/>
            </a:pPr>
            <a:r>
              <a:rPr lang="en-IN" sz="1800"/>
              <a:t>           An Automatic Detection of Breast Cancer Diagnosis and Prognosis Based on Machine Learning Using Ensemble of Classifiers.</a:t>
            </a:r>
            <a:endParaRPr/>
          </a:p>
          <a:p>
            <a:pPr marL="0" lvl="0" indent="0" algn="l" rtl="0">
              <a:spcBef>
                <a:spcPts val="480"/>
              </a:spcBef>
              <a:spcAft>
                <a:spcPts val="0"/>
              </a:spcAft>
              <a:buClr>
                <a:schemeClr val="dk1"/>
              </a:buClr>
              <a:buSzPts val="2400"/>
              <a:buNone/>
            </a:pPr>
            <a:endParaRPr sz="2400"/>
          </a:p>
          <a:p>
            <a:pPr marL="0" lvl="0" indent="0" algn="l" rtl="0">
              <a:spcBef>
                <a:spcPts val="480"/>
              </a:spcBef>
              <a:spcAft>
                <a:spcPts val="0"/>
              </a:spcAft>
              <a:buClr>
                <a:schemeClr val="dk1"/>
              </a:buClr>
              <a:buSzPts val="2400"/>
              <a:buNone/>
            </a:pPr>
            <a:r>
              <a:rPr lang="en-IN" sz="2400"/>
              <a:t>Authors:</a:t>
            </a:r>
            <a:endParaRPr/>
          </a:p>
          <a:p>
            <a:pPr marL="0" lvl="0" indent="0" algn="l" rtl="0">
              <a:spcBef>
                <a:spcPts val="360"/>
              </a:spcBef>
              <a:spcAft>
                <a:spcPts val="0"/>
              </a:spcAft>
              <a:buClr>
                <a:schemeClr val="dk1"/>
              </a:buClr>
              <a:buSzPts val="1800"/>
              <a:buNone/>
            </a:pPr>
            <a:r>
              <a:rPr lang="en-IN" sz="1800"/>
              <a:t>            Usman Naseem , Junaid Rashid  , Liaqat Ali , Jungeun Kim , Qazi Emad Ul Haq , Mazar Javed Awan  and Muhammad Imran.</a:t>
            </a:r>
            <a:endParaRPr/>
          </a:p>
          <a:p>
            <a:pPr marL="0" lvl="0" indent="0" algn="l" rtl="0">
              <a:spcBef>
                <a:spcPts val="360"/>
              </a:spcBef>
              <a:spcAft>
                <a:spcPts val="0"/>
              </a:spcAft>
              <a:buClr>
                <a:schemeClr val="dk1"/>
              </a:buClr>
              <a:buSzPts val="1800"/>
              <a:buNone/>
            </a:pPr>
            <a:endParaRPr sz="1800"/>
          </a:p>
          <a:p>
            <a:pPr marL="0" lvl="0" indent="0" algn="l" rtl="0">
              <a:spcBef>
                <a:spcPts val="480"/>
              </a:spcBef>
              <a:spcAft>
                <a:spcPts val="0"/>
              </a:spcAft>
              <a:buClr>
                <a:schemeClr val="dk1"/>
              </a:buClr>
              <a:buSzPts val="2400"/>
              <a:buNone/>
            </a:pPr>
            <a:r>
              <a:rPr lang="en-IN" sz="2400"/>
              <a:t>Published in</a:t>
            </a:r>
            <a:r>
              <a:rPr lang="en-IN" sz="2400" b="1"/>
              <a:t>:  </a:t>
            </a:r>
            <a:r>
              <a:rPr lang="en-IN" sz="2000" u="sng">
                <a:solidFill>
                  <a:schemeClr val="hlink"/>
                </a:solidFill>
                <a:hlinkClick r:id="rId3"/>
              </a:rPr>
              <a:t>IEEE Access</a:t>
            </a:r>
            <a:r>
              <a:rPr lang="en-IN" sz="2000"/>
              <a:t> ( Volume: 10)</a:t>
            </a:r>
            <a:endParaRPr/>
          </a:p>
          <a:p>
            <a:pPr marL="0" lvl="0" indent="0" algn="l" rtl="0">
              <a:spcBef>
                <a:spcPts val="480"/>
              </a:spcBef>
              <a:spcAft>
                <a:spcPts val="0"/>
              </a:spcAft>
              <a:buClr>
                <a:schemeClr val="dk1"/>
              </a:buClr>
              <a:buSzPts val="2400"/>
              <a:buNone/>
            </a:pPr>
            <a:r>
              <a:rPr lang="en-IN" sz="2400"/>
              <a:t>Date of Publication</a:t>
            </a:r>
            <a:r>
              <a:rPr lang="en-IN" sz="2000"/>
              <a:t>: 12 May 2022</a:t>
            </a:r>
            <a:endParaRPr/>
          </a:p>
          <a:p>
            <a:pPr marL="0" lvl="0" indent="0" algn="l" rtl="0">
              <a:spcBef>
                <a:spcPts val="480"/>
              </a:spcBef>
              <a:spcAft>
                <a:spcPts val="0"/>
              </a:spcAft>
              <a:buClr>
                <a:schemeClr val="dk1"/>
              </a:buClr>
              <a:buSzPts val="2400"/>
              <a:buNone/>
            </a:pPr>
            <a:r>
              <a:rPr lang="en-IN" sz="2400"/>
              <a:t>Publisher</a:t>
            </a:r>
            <a:r>
              <a:rPr lang="en-IN" sz="2400" b="1"/>
              <a:t>: </a:t>
            </a:r>
            <a:r>
              <a:rPr lang="en-IN" sz="2000"/>
              <a:t>IEEE</a:t>
            </a:r>
            <a:endParaRPr/>
          </a:p>
          <a:p>
            <a:pPr marL="0" lvl="0" indent="0" algn="l" rtl="0">
              <a:spcBef>
                <a:spcPts val="480"/>
              </a:spcBef>
              <a:spcAft>
                <a:spcPts val="0"/>
              </a:spcAft>
              <a:buClr>
                <a:schemeClr val="dk1"/>
              </a:buClr>
              <a:buSzPts val="2400"/>
              <a:buNone/>
            </a:pPr>
            <a:r>
              <a:rPr lang="en-IN" sz="2400"/>
              <a:t>DOI: </a:t>
            </a:r>
            <a:r>
              <a:rPr lang="en-IN" sz="2000" u="sng">
                <a:solidFill>
                  <a:schemeClr val="hlink"/>
                </a:solidFill>
                <a:hlinkClick r:id="rId4"/>
              </a:rPr>
              <a:t>10.1109/ACCESS.2022.3174599</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IN" sz="4000"/>
              <a:t>Abstarct</a:t>
            </a:r>
            <a:endParaRPr sz="4000"/>
          </a:p>
        </p:txBody>
      </p:sp>
      <p:sp>
        <p:nvSpPr>
          <p:cNvPr id="102" name="Google Shape;102;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t>The goal of this research is to present a method for automated diagnosis and prognosis of breast cancer utilising an ensemble of classifiers.</a:t>
            </a:r>
            <a:endParaRPr/>
          </a:p>
          <a:p>
            <a:pPr marL="0" lvl="0" indent="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Char char="•"/>
            </a:pPr>
            <a:r>
              <a:rPr lang="en-IN" sz="2000"/>
              <a:t>The four classifiers used in ensemble method are SVM, LR, NB, and DT.</a:t>
            </a:r>
            <a:endParaRPr/>
          </a:p>
          <a:p>
            <a:pPr marL="342900" lvl="0" indent="-21590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Char char="•"/>
            </a:pPr>
            <a:r>
              <a:rPr lang="en-IN" sz="2000"/>
              <a:t>Showing and contrasting several ensemble models and other tested ML-based model variations with and without the use of up-sampling on two benchmark datasets.</a:t>
            </a:r>
            <a:endParaRPr/>
          </a:p>
          <a:p>
            <a:pPr marL="342900" lvl="0" indent="-21590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Char char="•"/>
            </a:pPr>
            <a:r>
              <a:rPr lang="en-IN" sz="2000"/>
              <a:t>To demonstrate that the ensemble technique beat other cutting-edge methods and attained a greater accuracy of 98.83%.</a:t>
            </a:r>
            <a:endParaRPr/>
          </a:p>
          <a:p>
            <a:pPr marL="342900" lvl="0" indent="-215900" algn="l" rtl="0">
              <a:spcBef>
                <a:spcPts val="400"/>
              </a:spcBef>
              <a:spcAft>
                <a:spcPts val="0"/>
              </a:spcAft>
              <a:buClr>
                <a:schemeClr val="dk1"/>
              </a:buClr>
              <a:buSzPts val="2000"/>
              <a:buNone/>
            </a:pPr>
            <a:endParaRPr sz="2000"/>
          </a:p>
          <a:p>
            <a:pPr marL="342900" lvl="0" indent="-215900" algn="l" rtl="0">
              <a:spcBef>
                <a:spcPts val="400"/>
              </a:spcBef>
              <a:spcAft>
                <a:spcPts val="0"/>
              </a:spcAft>
              <a:buClr>
                <a:schemeClr val="dk1"/>
              </a:buClr>
              <a:buSzPts val="2000"/>
              <a:buNone/>
            </a:pPr>
            <a:endParaRPr sz="2000"/>
          </a:p>
          <a:p>
            <a:pPr marL="342900" lvl="0" indent="-215900" algn="l" rtl="0">
              <a:spcBef>
                <a:spcPts val="400"/>
              </a:spcBef>
              <a:spcAft>
                <a:spcPts val="0"/>
              </a:spcAft>
              <a:buClr>
                <a:schemeClr val="dk1"/>
              </a:buClr>
              <a:buSzPts val="2000"/>
              <a:buNone/>
            </a:pPr>
            <a:endParaRPr sz="2000"/>
          </a:p>
          <a:p>
            <a:pPr marL="342900" lvl="0" indent="-215900" algn="l" rtl="0">
              <a:spcBef>
                <a:spcPts val="400"/>
              </a:spcBef>
              <a:spcAft>
                <a:spcPts val="0"/>
              </a:spcAft>
              <a:buClr>
                <a:schemeClr val="dk1"/>
              </a:buClr>
              <a:buSzPts val="2000"/>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IN" sz="4000"/>
              <a:t>Author’s Contributions</a:t>
            </a:r>
            <a:endParaRPr sz="4000"/>
          </a:p>
        </p:txBody>
      </p:sp>
      <p:sp>
        <p:nvSpPr>
          <p:cNvPr id="108" name="Google Shape;10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dirty="0"/>
              <a:t> An ensemble of machine learning-based methods for breast cancer diagnosis and prognosis using an ensemble of machine learning classifiers. </a:t>
            </a:r>
            <a:endParaRPr dirty="0"/>
          </a:p>
          <a:p>
            <a:pPr marL="342900" lvl="0" indent="-342900" algn="l" rtl="0">
              <a:spcBef>
                <a:spcPts val="400"/>
              </a:spcBef>
              <a:spcAft>
                <a:spcPts val="0"/>
              </a:spcAft>
              <a:buClr>
                <a:schemeClr val="dk1"/>
              </a:buClr>
              <a:buSzPts val="2000"/>
              <a:buChar char="•"/>
            </a:pPr>
            <a:r>
              <a:rPr lang="en-IN" sz="2000" dirty="0"/>
              <a:t> A comprehensive comparison of the performance of various machine learning and ensemble machine learning-based classifiers. </a:t>
            </a:r>
            <a:endParaRPr dirty="0"/>
          </a:p>
          <a:p>
            <a:pPr marL="342900" lvl="0" indent="-342900" algn="l" rtl="0">
              <a:spcBef>
                <a:spcPts val="400"/>
              </a:spcBef>
              <a:spcAft>
                <a:spcPts val="0"/>
              </a:spcAft>
              <a:buClr>
                <a:schemeClr val="dk1"/>
              </a:buClr>
              <a:buSzPts val="2000"/>
              <a:buChar char="•"/>
            </a:pPr>
            <a:r>
              <a:rPr lang="en-IN" sz="2000" dirty="0"/>
              <a:t> Evaluation of  different sampling methods to address the class imbalance issue in the datasets. </a:t>
            </a:r>
            <a:endParaRPr dirty="0"/>
          </a:p>
          <a:p>
            <a:pPr marL="342900" lvl="0" indent="-342900" algn="l" rtl="0">
              <a:spcBef>
                <a:spcPts val="400"/>
              </a:spcBef>
              <a:spcAft>
                <a:spcPts val="0"/>
              </a:spcAft>
              <a:buClr>
                <a:schemeClr val="dk1"/>
              </a:buClr>
              <a:buSzPts val="2000"/>
              <a:buChar char="•"/>
            </a:pPr>
            <a:r>
              <a:rPr lang="en-IN" sz="2000" dirty="0"/>
              <a:t>Demonstration that the proposed method outperforms various state-of-the-art methods for the detection of breast cancer. </a:t>
            </a:r>
            <a:endParaRPr dirty="0"/>
          </a:p>
          <a:p>
            <a:pPr marL="342900" lvl="0" indent="-342900" algn="l" rtl="0">
              <a:spcBef>
                <a:spcPts val="400"/>
              </a:spcBef>
              <a:spcAft>
                <a:spcPts val="0"/>
              </a:spcAft>
              <a:buClr>
                <a:schemeClr val="dk1"/>
              </a:buClr>
              <a:buSzPts val="2000"/>
              <a:buChar char="•"/>
            </a:pPr>
            <a:r>
              <a:rPr lang="en-IN" sz="2000" dirty="0"/>
              <a:t>Analysis with and without sampling techniques is performed.</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IN" sz="4000"/>
              <a:t>Dataset Description</a:t>
            </a:r>
            <a:endParaRPr sz="4000"/>
          </a:p>
        </p:txBody>
      </p:sp>
      <p:sp>
        <p:nvSpPr>
          <p:cNvPr id="114" name="Google Shape;114;p5"/>
          <p:cNvSpPr txBox="1">
            <a:spLocks noGrp="1"/>
          </p:cNvSpPr>
          <p:nvPr>
            <p:ph type="body" idx="1"/>
          </p:nvPr>
        </p:nvSpPr>
        <p:spPr>
          <a:xfrm>
            <a:off x="457200" y="1600200"/>
            <a:ext cx="8458200" cy="541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t>The Breast cancer Wisconsin (Diagnosis)1 and Breast cancer Wisconsin (Prognosis)2 databases are used in this study. </a:t>
            </a:r>
            <a:endParaRPr/>
          </a:p>
          <a:p>
            <a:pPr marL="342900" lvl="0" indent="-342900" algn="l" rtl="0">
              <a:spcBef>
                <a:spcPts val="400"/>
              </a:spcBef>
              <a:spcAft>
                <a:spcPts val="0"/>
              </a:spcAft>
              <a:buClr>
                <a:schemeClr val="dk1"/>
              </a:buClr>
              <a:buSzPts val="2000"/>
              <a:buChar char="•"/>
            </a:pPr>
            <a:r>
              <a:rPr lang="en-IN" sz="2000"/>
              <a:t>Wisconsin Breast Cancer (Diagnosis) contains 569 instances and 32 attributes (an ID and a target variable).</a:t>
            </a:r>
            <a:endParaRPr/>
          </a:p>
          <a:p>
            <a:pPr marL="342900" lvl="0" indent="-342900" algn="l" rtl="0">
              <a:spcBef>
                <a:spcPts val="400"/>
              </a:spcBef>
              <a:spcAft>
                <a:spcPts val="0"/>
              </a:spcAft>
              <a:buClr>
                <a:schemeClr val="dk1"/>
              </a:buClr>
              <a:buSzPts val="2000"/>
              <a:buChar char="•"/>
            </a:pPr>
            <a:r>
              <a:rPr lang="en-IN" sz="2000"/>
              <a:t>Wisconsin Breast Cancer (Prognosis) contains 198 instances and 34 attributes (containing an ID and a target variable).</a:t>
            </a:r>
            <a:endParaRPr/>
          </a:p>
          <a:p>
            <a:pPr marL="0" lvl="0" indent="0" algn="l" rtl="0">
              <a:spcBef>
                <a:spcPts val="640"/>
              </a:spcBef>
              <a:spcAft>
                <a:spcPts val="0"/>
              </a:spcAft>
              <a:buClr>
                <a:schemeClr val="dk1"/>
              </a:buClr>
              <a:buSzPts val="3200"/>
              <a:buNone/>
            </a:pPr>
            <a:endParaRPr/>
          </a:p>
        </p:txBody>
      </p:sp>
      <p:pic>
        <p:nvPicPr>
          <p:cNvPr id="115" name="Google Shape;115;p5"/>
          <p:cNvPicPr preferRelativeResize="0"/>
          <p:nvPr/>
        </p:nvPicPr>
        <p:blipFill rotWithShape="1">
          <a:blip r:embed="rId3">
            <a:alphaModFix/>
          </a:blip>
          <a:srcRect/>
          <a:stretch/>
        </p:blipFill>
        <p:spPr>
          <a:xfrm>
            <a:off x="1524000" y="4495801"/>
            <a:ext cx="5334000" cy="22653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Methodology</a:t>
            </a:r>
            <a:endParaRPr/>
          </a:p>
        </p:txBody>
      </p:sp>
      <p:pic>
        <p:nvPicPr>
          <p:cNvPr id="121" name="Google Shape;121;p6"/>
          <p:cNvPicPr preferRelativeResize="0">
            <a:picLocks noGrp="1"/>
          </p:cNvPicPr>
          <p:nvPr>
            <p:ph type="body" idx="1"/>
          </p:nvPr>
        </p:nvPicPr>
        <p:blipFill rotWithShape="1">
          <a:blip r:embed="rId3">
            <a:alphaModFix/>
          </a:blip>
          <a:srcRect/>
          <a:stretch/>
        </p:blipFill>
        <p:spPr>
          <a:xfrm>
            <a:off x="849151" y="1600200"/>
            <a:ext cx="7445697" cy="4525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p:nvPr/>
        </p:nvSpPr>
        <p:spPr>
          <a:xfrm>
            <a:off x="381000" y="381000"/>
            <a:ext cx="8077200" cy="6524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dirty="0">
                <a:solidFill>
                  <a:schemeClr val="dk1"/>
                </a:solidFill>
                <a:latin typeface="Calibri"/>
                <a:ea typeface="Calibri"/>
                <a:cs typeface="Calibri"/>
                <a:sym typeface="Calibri"/>
              </a:rPr>
              <a:t>The steps of the proposed model are: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 </a:t>
            </a:r>
            <a:r>
              <a:rPr lang="en-IN" sz="2000" dirty="0">
                <a:solidFill>
                  <a:schemeClr val="dk1"/>
                </a:solidFill>
                <a:latin typeface="Calibri"/>
                <a:ea typeface="Calibri"/>
                <a:cs typeface="Calibri"/>
                <a:sym typeface="Calibri"/>
              </a:rPr>
              <a:t>1) Use of Machine learning based classifiers on a training dataset.</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2) In the second step, the K-fold method retrieves the most common outcome from these classifiers. </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lvl="0"/>
            <a:r>
              <a:rPr lang="en-IN" sz="2000" dirty="0">
                <a:solidFill>
                  <a:schemeClr val="dk1"/>
                </a:solidFill>
                <a:latin typeface="Calibri"/>
                <a:ea typeface="Calibri"/>
                <a:cs typeface="Calibri"/>
                <a:sym typeface="Calibri"/>
              </a:rPr>
              <a:t>3) In third step, the results from machine learning classifiers are  concatenated.</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4) New training dataset streamlined as a result.</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5) In this step,  input the new dataset into the default ANN.</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6) Result and evaluation of outputs.</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This architecture is made up of four different machine learning models. They are then stacked and trained as an ensemble. The ANN model is used for the outcome after training.</a:t>
            </a:r>
            <a:endParaRPr sz="20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457200" y="152400"/>
            <a:ext cx="8229600"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IN" sz="4000" dirty="0"/>
              <a:t>Machine Learning Algorithms Used</a:t>
            </a:r>
            <a:endParaRPr sz="4000" dirty="0"/>
          </a:p>
        </p:txBody>
      </p:sp>
      <p:sp>
        <p:nvSpPr>
          <p:cNvPr id="132" name="Google Shape;132;p8"/>
          <p:cNvSpPr txBox="1">
            <a:spLocks noGrp="1"/>
          </p:cNvSpPr>
          <p:nvPr>
            <p:ph type="body" idx="1"/>
          </p:nvPr>
        </p:nvSpPr>
        <p:spPr>
          <a:xfrm>
            <a:off x="457200" y="1219200"/>
            <a:ext cx="8229600" cy="5486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None/>
            </a:pPr>
            <a:endParaRPr lang="en-IN" sz="2800" dirty="0"/>
          </a:p>
          <a:p>
            <a:pPr marL="0" lvl="0" indent="0" algn="l" rtl="0">
              <a:spcBef>
                <a:spcPts val="0"/>
              </a:spcBef>
              <a:spcAft>
                <a:spcPts val="0"/>
              </a:spcAft>
              <a:buClr>
                <a:schemeClr val="dk1"/>
              </a:buClr>
              <a:buSzPts val="1600"/>
              <a:buNone/>
            </a:pPr>
            <a:r>
              <a:rPr lang="en-IN" sz="2800" dirty="0"/>
              <a:t>1) SUPPORT VECTOR MACHINE (SVM)</a:t>
            </a:r>
            <a:endParaRPr sz="2800" dirty="0"/>
          </a:p>
          <a:p>
            <a:pPr marL="0" lvl="0" indent="0" algn="l" rtl="0">
              <a:spcBef>
                <a:spcPts val="320"/>
              </a:spcBef>
              <a:spcAft>
                <a:spcPts val="0"/>
              </a:spcAft>
              <a:buClr>
                <a:schemeClr val="dk1"/>
              </a:buClr>
              <a:buSzPts val="1600"/>
              <a:buNone/>
            </a:pPr>
            <a:endParaRPr sz="2800" dirty="0"/>
          </a:p>
          <a:p>
            <a:pPr marL="0" lvl="0" indent="0" algn="l" rtl="0">
              <a:spcBef>
                <a:spcPts val="320"/>
              </a:spcBef>
              <a:spcAft>
                <a:spcPts val="0"/>
              </a:spcAft>
              <a:buClr>
                <a:schemeClr val="dk1"/>
              </a:buClr>
              <a:buSzPts val="1600"/>
              <a:buNone/>
            </a:pPr>
            <a:r>
              <a:rPr lang="en-IN" sz="2800" dirty="0"/>
              <a:t>2) LOGISTIC REGRESSION (LR)</a:t>
            </a:r>
            <a:endParaRPr sz="2800" dirty="0"/>
          </a:p>
          <a:p>
            <a:pPr marL="0" lvl="0" indent="0" algn="l" rtl="0">
              <a:spcBef>
                <a:spcPts val="320"/>
              </a:spcBef>
              <a:spcAft>
                <a:spcPts val="0"/>
              </a:spcAft>
              <a:buClr>
                <a:schemeClr val="dk1"/>
              </a:buClr>
              <a:buSzPts val="1600"/>
              <a:buNone/>
            </a:pPr>
            <a:r>
              <a:rPr lang="en-IN" sz="2800" dirty="0"/>
              <a:t>            </a:t>
            </a:r>
            <a:endParaRPr sz="2800" dirty="0"/>
          </a:p>
          <a:p>
            <a:pPr marL="0" lvl="0" indent="0" algn="l" rtl="0">
              <a:spcBef>
                <a:spcPts val="320"/>
              </a:spcBef>
              <a:spcAft>
                <a:spcPts val="0"/>
              </a:spcAft>
              <a:buClr>
                <a:schemeClr val="dk1"/>
              </a:buClr>
              <a:buSzPts val="1600"/>
              <a:buNone/>
            </a:pPr>
            <a:r>
              <a:rPr lang="en-IN" sz="2800" dirty="0"/>
              <a:t>3) NAIVE BAYES (NB)</a:t>
            </a:r>
          </a:p>
          <a:p>
            <a:pPr marL="0" lvl="0" indent="0" algn="l" rtl="0">
              <a:spcBef>
                <a:spcPts val="320"/>
              </a:spcBef>
              <a:spcAft>
                <a:spcPts val="0"/>
              </a:spcAft>
              <a:buClr>
                <a:schemeClr val="dk1"/>
              </a:buClr>
              <a:buSzPts val="1600"/>
              <a:buNone/>
            </a:pPr>
            <a:endParaRPr lang="en-US" sz="2800" dirty="0"/>
          </a:p>
          <a:p>
            <a:pPr marL="0" lvl="0" indent="0">
              <a:spcBef>
                <a:spcPts val="320"/>
              </a:spcBef>
              <a:buSzPts val="1600"/>
              <a:buNone/>
            </a:pPr>
            <a:r>
              <a:rPr lang="en-IN" sz="2800" dirty="0"/>
              <a:t>4) DECISION TREE (DT)</a:t>
            </a:r>
          </a:p>
          <a:p>
            <a:pPr marL="0" lvl="0" indent="0">
              <a:spcBef>
                <a:spcPts val="320"/>
              </a:spcBef>
              <a:buSzPts val="1600"/>
              <a:buNone/>
            </a:pPr>
            <a:endParaRPr lang="en-IN" sz="2800" dirty="0"/>
          </a:p>
          <a:p>
            <a:pPr marL="0" indent="0">
              <a:spcBef>
                <a:spcPts val="320"/>
              </a:spcBef>
              <a:buSzPts val="1600"/>
              <a:buNone/>
            </a:pPr>
            <a:r>
              <a:rPr lang="en-IN" sz="2800" dirty="0"/>
              <a:t>5) ARTIFICIAL NEURAL NETWORK (ANN)</a:t>
            </a:r>
            <a:endParaRPr sz="2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2458</Words>
  <Application>Microsoft Macintosh PowerPoint</Application>
  <PresentationFormat>On-screen Show (4:3)</PresentationFormat>
  <Paragraphs>354</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EB Garamond</vt:lpstr>
      <vt:lpstr>Times New Roman</vt:lpstr>
      <vt:lpstr>Office Theme</vt:lpstr>
      <vt:lpstr>cv</vt:lpstr>
      <vt:lpstr>PowerPoint Presentation</vt:lpstr>
      <vt:lpstr>Details about Base Paper</vt:lpstr>
      <vt:lpstr>Abstarct</vt:lpstr>
      <vt:lpstr>Author’s Contributions</vt:lpstr>
      <vt:lpstr>Dataset Description</vt:lpstr>
      <vt:lpstr>Methodology</vt:lpstr>
      <vt:lpstr>PowerPoint Presentation</vt:lpstr>
      <vt:lpstr>Machine Learning Algorithms Used</vt:lpstr>
      <vt:lpstr>PowerPoint Presentation</vt:lpstr>
      <vt:lpstr>PowerPoint Presentation</vt:lpstr>
      <vt:lpstr>Conclusion</vt:lpstr>
      <vt:lpstr>Literature Survey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dc:creator>CSE</dc:creator>
  <cp:lastModifiedBy>Leena Jennifer Edwin 1NT19CS100</cp:lastModifiedBy>
  <cp:revision>7</cp:revision>
  <dcterms:created xsi:type="dcterms:W3CDTF">2013-03-22T06:20:01Z</dcterms:created>
  <dcterms:modified xsi:type="dcterms:W3CDTF">2022-12-06T05:55:27Z</dcterms:modified>
</cp:coreProperties>
</file>