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5" r:id="rId18"/>
    <p:sldId id="276" r:id="rId19"/>
  </p:sldIdLst>
  <p:sldSz cx="9144000" cy="6858000" type="screen4x3"/>
  <p:notesSz cx="6858000" cy="9144000"/>
  <p:embeddedFontLst>
    <p:embeddedFont>
      <p:font typeface="Arial Black" panose="020B0604020202020204" pitchFamily="34" charset="0"/>
      <p:bold r:id="rId21"/>
    </p:embeddedFont>
    <p:embeddedFont>
      <p:font typeface="Calibri" panose="020F0502020204030204" pitchFamily="34" charset="0"/>
      <p:regular r:id="rId22"/>
      <p:bold r:id="rId23"/>
      <p:italic r:id="rId24"/>
      <p:boldItalic r:id="rId25"/>
    </p:embeddedFont>
    <p:embeddedFont>
      <p:font typeface="Helvetica Neue" panose="02000503000000020004"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27E4D6-1513-452A-B1FE-D678A0A142D3}">
  <a:tblStyle styleId="{A327E4D6-1513-452A-B1FE-D678A0A142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42"/>
  </p:normalViewPr>
  <p:slideViewPr>
    <p:cSldViewPr snapToGrid="0" snapToObjects="1">
      <p:cViewPr varScale="1">
        <p:scale>
          <a:sx n="92" d="100"/>
          <a:sy n="92" d="100"/>
        </p:scale>
        <p:origin x="16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6" name="Google Shape;25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147b5bf40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147b5bf4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3887391" y="987426"/>
            <a:ext cx="4629150" cy="4873625"/>
          </a:xfrm>
          <a:prstGeom prst="rect">
            <a:avLst/>
          </a:prstGeom>
          <a:noFill/>
          <a:ln>
            <a:noFill/>
          </a:ln>
        </p:spPr>
      </p:sp>
      <p:sp>
        <p:nvSpPr>
          <p:cNvPr id="64" name="Google Shape;64;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www.kaggle.com/datasets/uciml/breast-cancer-wisconsin-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85" name="Google Shape;85;p1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86" name="Google Shape;86;p13" descr="C:\Documents and Settings\ADMIN\Desktop\Courses Offered.jpg"/>
          <p:cNvPicPr preferRelativeResize="0"/>
          <p:nvPr/>
        </p:nvPicPr>
        <p:blipFill rotWithShape="1">
          <a:blip r:embed="rId3">
            <a:alphaModFix/>
          </a:blip>
          <a:srcRect/>
          <a:stretch/>
        </p:blipFill>
        <p:spPr>
          <a:xfrm>
            <a:off x="0" y="-70215"/>
            <a:ext cx="9144000" cy="6858000"/>
          </a:xfrm>
          <a:prstGeom prst="rect">
            <a:avLst/>
          </a:prstGeom>
          <a:noFill/>
          <a:ln>
            <a:noFill/>
          </a:ln>
        </p:spPr>
      </p:pic>
      <p:sp>
        <p:nvSpPr>
          <p:cNvPr id="87" name="Google Shape;87;p13"/>
          <p:cNvSpPr txBox="1"/>
          <p:nvPr/>
        </p:nvSpPr>
        <p:spPr>
          <a:xfrm>
            <a:off x="5410200" y="6664675"/>
            <a:ext cx="7086600"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88" name="Google Shape;88;p13"/>
          <p:cNvSpPr txBox="1"/>
          <p:nvPr/>
        </p:nvSpPr>
        <p:spPr>
          <a:xfrm>
            <a:off x="911400" y="313849"/>
            <a:ext cx="7850463" cy="2206728"/>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chemeClr val="dk1"/>
              </a:buClr>
              <a:buSzPts val="4400"/>
              <a:buFont typeface="Arial Black"/>
              <a:buNone/>
            </a:pPr>
            <a:r>
              <a:rPr lang="en-IN" sz="3600" b="1" i="0" u="none" strike="noStrike" cap="none">
                <a:solidFill>
                  <a:schemeClr val="dk1"/>
                </a:solidFill>
                <a:latin typeface="Times New Roman"/>
                <a:ea typeface="Times New Roman"/>
                <a:cs typeface="Times New Roman"/>
                <a:sym typeface="Times New Roman"/>
              </a:rPr>
              <a:t>Analysis of Breast Cancer Detection using Ensemble Method</a:t>
            </a:r>
            <a:endParaRPr sz="3600" b="1"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4400"/>
              <a:buFont typeface="Arial Black"/>
              <a:buNone/>
            </a:pPr>
            <a:endParaRPr sz="2400" b="1"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4400"/>
              <a:buFont typeface="Arial Black"/>
              <a:buNone/>
            </a:pPr>
            <a:r>
              <a:rPr lang="en-IN" sz="2400" b="1" i="0" u="none" strike="noStrike" cap="none">
                <a:solidFill>
                  <a:schemeClr val="dk1"/>
                </a:solidFill>
                <a:latin typeface="Times New Roman"/>
                <a:ea typeface="Times New Roman"/>
                <a:cs typeface="Times New Roman"/>
                <a:sym typeface="Times New Roman"/>
              </a:rPr>
              <a:t>Phase II - Review 1</a:t>
            </a:r>
            <a:br>
              <a:rPr lang="en-IN" sz="3900" b="1" i="0" u="none" strike="noStrike" cap="none">
                <a:solidFill>
                  <a:schemeClr val="dk1"/>
                </a:solidFill>
                <a:latin typeface="Times New Roman"/>
                <a:ea typeface="Times New Roman"/>
                <a:cs typeface="Times New Roman"/>
                <a:sym typeface="Times New Roman"/>
              </a:rPr>
            </a:br>
            <a:endParaRPr sz="2600" b="1" i="0" u="none" strike="noStrike" cap="none">
              <a:solidFill>
                <a:schemeClr val="dk1"/>
              </a:solidFill>
              <a:latin typeface="Times New Roman"/>
              <a:ea typeface="Times New Roman"/>
              <a:cs typeface="Times New Roman"/>
              <a:sym typeface="Times New Roman"/>
            </a:endParaRPr>
          </a:p>
        </p:txBody>
      </p:sp>
      <p:sp>
        <p:nvSpPr>
          <p:cNvPr id="89" name="Google Shape;89;p13"/>
          <p:cNvSpPr txBox="1"/>
          <p:nvPr/>
        </p:nvSpPr>
        <p:spPr>
          <a:xfrm>
            <a:off x="2075431" y="2246671"/>
            <a:ext cx="5522400" cy="4002091"/>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1800"/>
              <a:buFont typeface="Arial"/>
              <a:buNone/>
            </a:pPr>
            <a:r>
              <a:rPr lang="en-IN" sz="1800" b="0" i="0" u="none" strike="noStrike" cap="none">
                <a:solidFill>
                  <a:srgbClr val="000000"/>
                </a:solidFill>
                <a:latin typeface="Times New Roman"/>
                <a:ea typeface="Times New Roman"/>
                <a:cs typeface="Times New Roman"/>
                <a:sym typeface="Times New Roman"/>
              </a:rPr>
              <a:t>Under the guidance of  </a:t>
            </a: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Prof. Annapoorna B.R </a:t>
            </a:r>
            <a:r>
              <a:rPr lang="en-IN" sz="2400" b="0" i="0" u="none" strike="noStrike" cap="none">
                <a:solidFill>
                  <a:srgbClr val="000000"/>
                </a:solidFill>
                <a:latin typeface="Times New Roman"/>
                <a:ea typeface="Times New Roman"/>
                <a:cs typeface="Times New Roman"/>
                <a:sym typeface="Times New Roman"/>
              </a:rPr>
              <a:t> </a:t>
            </a:r>
            <a:endParaRPr sz="2400" b="0" i="0" u="none" strike="noStrike" cap="none">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000000"/>
              </a:buClr>
              <a:buSzPts val="1900"/>
              <a:buFont typeface="Arial"/>
              <a:buNone/>
            </a:pPr>
            <a:r>
              <a:rPr lang="en-IN" sz="1900" b="0" i="0" u="none" strike="noStrike" cap="none">
                <a:solidFill>
                  <a:srgbClr val="000000"/>
                </a:solidFill>
                <a:latin typeface="Times New Roman"/>
                <a:ea typeface="Times New Roman"/>
                <a:cs typeface="Times New Roman"/>
                <a:sym typeface="Times New Roman"/>
              </a:rPr>
              <a:t>Computer Science Department</a:t>
            </a:r>
            <a:endParaRPr/>
          </a:p>
          <a:p>
            <a:pPr marL="0" marR="0" lvl="0" indent="0" algn="ctr" rtl="0">
              <a:lnSpc>
                <a:spcPct val="90000"/>
              </a:lnSpc>
              <a:spcBef>
                <a:spcPts val="1000"/>
              </a:spcBef>
              <a:spcAft>
                <a:spcPts val="0"/>
              </a:spcAft>
              <a:buClr>
                <a:srgbClr val="000000"/>
              </a:buClr>
              <a:buSzPts val="1900"/>
              <a:buFont typeface="Arial"/>
              <a:buNone/>
            </a:pPr>
            <a:r>
              <a:rPr lang="en-IN" sz="1900" b="0" i="0" u="none" strike="noStrike" cap="none">
                <a:solidFill>
                  <a:srgbClr val="000000"/>
                </a:solidFill>
                <a:latin typeface="Times New Roman"/>
                <a:ea typeface="Times New Roman"/>
                <a:cs typeface="Times New Roman"/>
                <a:sym typeface="Times New Roman"/>
              </a:rPr>
              <a:t>Dayananda Sagar College of Engineering.</a:t>
            </a:r>
            <a:endParaRPr/>
          </a:p>
          <a:p>
            <a:pPr marL="0" marR="0" lvl="0" indent="0" algn="ctr" rtl="0">
              <a:lnSpc>
                <a:spcPct val="90000"/>
              </a:lnSpc>
              <a:spcBef>
                <a:spcPts val="100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Team Members</a:t>
            </a:r>
            <a:endParaRPr/>
          </a:p>
          <a:p>
            <a:pPr marL="0" marR="0" lvl="0" indent="0" algn="l" rtl="0">
              <a:lnSpc>
                <a:spcPct val="100000"/>
              </a:lnSpc>
              <a:spcBef>
                <a:spcPts val="0"/>
              </a:spcBef>
              <a:spcAft>
                <a:spcPts val="0"/>
              </a:spcAft>
              <a:buNone/>
            </a:pPr>
            <a:r>
              <a:rPr lang="en-IN" sz="2400" b="0" i="0" u="none" strike="noStrike" cap="none">
                <a:solidFill>
                  <a:srgbClr val="000000"/>
                </a:solidFill>
                <a:latin typeface="Times New Roman"/>
                <a:ea typeface="Times New Roman"/>
                <a:cs typeface="Times New Roman"/>
                <a:sym typeface="Times New Roman"/>
              </a:rPr>
              <a:t>1. Shalini Singh (1DS19CS146)</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IN" sz="2400" b="0" i="0" u="none" strike="noStrike" cap="none">
                <a:solidFill>
                  <a:srgbClr val="000000"/>
                </a:solidFill>
                <a:latin typeface="Times New Roman"/>
                <a:ea typeface="Times New Roman"/>
                <a:cs typeface="Times New Roman"/>
                <a:sym typeface="Times New Roman"/>
              </a:rPr>
              <a:t>2. Kota V Vishnu (1DS19CS723)</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IN" sz="2400" b="0" i="0" u="none" strike="noStrike" cap="none">
                <a:solidFill>
                  <a:srgbClr val="000000"/>
                </a:solidFill>
                <a:latin typeface="Times New Roman"/>
                <a:ea typeface="Times New Roman"/>
                <a:cs typeface="Times New Roman"/>
                <a:sym typeface="Times New Roman"/>
              </a:rPr>
              <a:t>3. Reena Jasmine Edwin (1DS19CS738)</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IN" sz="2400" b="0" i="0" u="none" strike="noStrike" cap="none">
                <a:solidFill>
                  <a:srgbClr val="000000"/>
                </a:solidFill>
                <a:latin typeface="Times New Roman"/>
                <a:ea typeface="Times New Roman"/>
                <a:cs typeface="Times New Roman"/>
                <a:sym typeface="Times New Roman"/>
              </a:rPr>
              <a:t>4. S Sai Brinda (1DS19CS741)</a:t>
            </a:r>
            <a:endParaRPr sz="2400" b="0" i="0" u="none" strike="noStrike" cap="none">
              <a:solidFill>
                <a:srgbClr val="000000"/>
              </a:solidFill>
              <a:latin typeface="Times New Roman"/>
              <a:ea typeface="Times New Roman"/>
              <a:cs typeface="Times New Roman"/>
              <a:sym typeface="Times New Roman"/>
            </a:endParaRPr>
          </a:p>
          <a:p>
            <a:pPr marL="0" marR="0" lvl="0" indent="0" algn="ctr" rtl="0">
              <a:lnSpc>
                <a:spcPct val="70000"/>
              </a:lnSpc>
              <a:spcBef>
                <a:spcPts val="100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                                                                                                                                                          </a:t>
            </a:r>
            <a:endParaRPr sz="2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58" name="Google Shape;158;p2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59" name="Google Shape;159;p22"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160" name="Google Shape;160;p22"/>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61" name="Google Shape;161;p22"/>
          <p:cNvSpPr txBox="1"/>
          <p:nvPr/>
        </p:nvSpPr>
        <p:spPr>
          <a:xfrm>
            <a:off x="1143000" y="119800"/>
            <a:ext cx="7490100" cy="87713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000000"/>
                </a:solidFill>
                <a:latin typeface="Calibri"/>
                <a:ea typeface="Calibri"/>
                <a:cs typeface="Calibri"/>
                <a:sym typeface="Calibri"/>
              </a:rPr>
              <a:t>DATA PREPROCESSING</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p:txBody>
      </p:sp>
      <p:sp>
        <p:nvSpPr>
          <p:cNvPr id="162" name="Google Shape;162;p22"/>
          <p:cNvSpPr txBox="1"/>
          <p:nvPr/>
        </p:nvSpPr>
        <p:spPr>
          <a:xfrm>
            <a:off x="1334531" y="1122363"/>
            <a:ext cx="7298570" cy="47089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200" b="1" i="0" u="none" strike="noStrike" cap="none">
                <a:solidFill>
                  <a:srgbClr val="000000"/>
                </a:solidFill>
                <a:latin typeface="Helvetica Neue"/>
                <a:ea typeface="Helvetica Neue"/>
                <a:cs typeface="Helvetica Neue"/>
                <a:sym typeface="Helvetica Neue"/>
              </a:rPr>
              <a:t>Deleting unwanted columns and columns with null values:</a:t>
            </a:r>
            <a:br>
              <a:rPr lang="en-IN" sz="2200" b="0" i="0" u="none" strike="noStrike" cap="none">
                <a:solidFill>
                  <a:srgbClr val="000000"/>
                </a:solidFill>
                <a:latin typeface="Helvetica Neue"/>
                <a:ea typeface="Helvetica Neue"/>
                <a:cs typeface="Helvetica Neue"/>
                <a:sym typeface="Helvetica Neue"/>
              </a:rPr>
            </a:br>
            <a:r>
              <a:rPr lang="en-IN" sz="2200" b="0" i="0" u="none" strike="noStrike" cap="none">
                <a:solidFill>
                  <a:srgbClr val="000000"/>
                </a:solidFill>
                <a:latin typeface="Helvetica Neue"/>
                <a:ea typeface="Helvetica Neue"/>
                <a:cs typeface="Helvetica Neue"/>
                <a:sym typeface="Helvetica Neue"/>
              </a:rPr>
              <a:t>Out of the 33 attributes in the Wisconsin dataset, “id” and “unnamed:32” columns are dropped.</a:t>
            </a:r>
            <a:br>
              <a:rPr lang="en-IN" sz="2200" b="0" i="0" u="none" strike="noStrike" cap="none">
                <a:solidFill>
                  <a:srgbClr val="000000"/>
                </a:solidFill>
                <a:latin typeface="Helvetica Neue"/>
                <a:ea typeface="Helvetica Neue"/>
                <a:cs typeface="Helvetica Neue"/>
                <a:sym typeface="Helvetica Neue"/>
              </a:rPr>
            </a:br>
            <a:br>
              <a:rPr lang="en-IN" sz="2200" b="0" i="0" u="none" strike="noStrike" cap="none">
                <a:solidFill>
                  <a:srgbClr val="000000"/>
                </a:solidFill>
                <a:latin typeface="Helvetica Neue"/>
                <a:ea typeface="Helvetica Neue"/>
                <a:cs typeface="Helvetica Neue"/>
                <a:sym typeface="Helvetica Neue"/>
              </a:rPr>
            </a:br>
            <a:r>
              <a:rPr lang="en-IN" sz="2200" b="1" i="0" u="none" strike="noStrike" cap="none">
                <a:solidFill>
                  <a:srgbClr val="000000"/>
                </a:solidFill>
                <a:latin typeface="Helvetica Neue"/>
                <a:ea typeface="Helvetica Neue"/>
                <a:cs typeface="Helvetica Neue"/>
                <a:sym typeface="Helvetica Neue"/>
              </a:rPr>
              <a:t>Encoding Categorical Data:</a:t>
            </a:r>
            <a:br>
              <a:rPr lang="en-IN" sz="2200" b="0" i="0" u="none" strike="noStrike" cap="none">
                <a:solidFill>
                  <a:srgbClr val="000000"/>
                </a:solidFill>
                <a:latin typeface="Helvetica Neue"/>
                <a:ea typeface="Helvetica Neue"/>
                <a:cs typeface="Helvetica Neue"/>
                <a:sym typeface="Helvetica Neue"/>
              </a:rPr>
            </a:br>
            <a:r>
              <a:rPr lang="en-IN" sz="2200" b="0" i="0" u="none" strike="noStrike" cap="none">
                <a:solidFill>
                  <a:srgbClr val="000000"/>
                </a:solidFill>
                <a:latin typeface="Helvetica Neue"/>
                <a:ea typeface="Helvetica Neue"/>
                <a:cs typeface="Helvetica Neue"/>
                <a:sym typeface="Helvetica Neue"/>
              </a:rPr>
              <a:t>Machine learning model completely works on mathematics and numbers, but if our dataset would have a categorical variable, it is necessary to encode these categorical variables into numbers.</a:t>
            </a:r>
            <a:br>
              <a:rPr lang="en-IN" sz="2200" b="0" i="0" u="none" strike="noStrike" cap="none">
                <a:solidFill>
                  <a:srgbClr val="000000"/>
                </a:solidFill>
                <a:latin typeface="Helvetica Neue"/>
                <a:ea typeface="Helvetica Neue"/>
                <a:cs typeface="Helvetica Neue"/>
                <a:sym typeface="Helvetica Neue"/>
              </a:rPr>
            </a:br>
            <a:br>
              <a:rPr lang="en-IN" sz="2200" b="0" i="0" u="none" strike="noStrike" cap="none">
                <a:solidFill>
                  <a:srgbClr val="000000"/>
                </a:solidFill>
                <a:latin typeface="Helvetica Neue"/>
                <a:ea typeface="Helvetica Neue"/>
                <a:cs typeface="Helvetica Neue"/>
                <a:sym typeface="Helvetica Neue"/>
              </a:rPr>
            </a:br>
            <a:r>
              <a:rPr lang="en-IN" sz="2200" b="0" i="0" u="none" strike="noStrike" cap="none">
                <a:solidFill>
                  <a:srgbClr val="000000"/>
                </a:solidFill>
                <a:latin typeface="Helvetica Neue"/>
                <a:ea typeface="Helvetica Neue"/>
                <a:cs typeface="Helvetica Neue"/>
                <a:sym typeface="Helvetica Neue"/>
              </a:rPr>
              <a:t>Diagnosis column has ‘M’ and ‘B’ as values in the dataset, which is then mapped to 1 and 0 respectively.</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68" name="Google Shape;168;p23"/>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69" name="Google Shape;169;p23"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170" name="Google Shape;170;p23"/>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71" name="Google Shape;171;p23"/>
          <p:cNvSpPr txBox="1"/>
          <p:nvPr/>
        </p:nvSpPr>
        <p:spPr>
          <a:xfrm>
            <a:off x="1245769" y="670639"/>
            <a:ext cx="7298570" cy="51706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200" b="1" i="0" u="none" strike="noStrike" cap="none">
                <a:solidFill>
                  <a:srgbClr val="000000"/>
                </a:solidFill>
                <a:latin typeface="Arial"/>
                <a:ea typeface="Arial"/>
                <a:cs typeface="Arial"/>
                <a:sym typeface="Arial"/>
              </a:rPr>
              <a:t>Splitting the Dataset:</a:t>
            </a:r>
            <a:br>
              <a:rPr lang="en-IN" sz="2200" b="0" i="0" u="none" strike="noStrike" cap="none">
                <a:solidFill>
                  <a:srgbClr val="000000"/>
                </a:solidFill>
                <a:latin typeface="Arial"/>
                <a:ea typeface="Arial"/>
                <a:cs typeface="Arial"/>
                <a:sym typeface="Arial"/>
              </a:rPr>
            </a:br>
            <a:r>
              <a:rPr lang="en-IN" sz="2200" b="0" i="0" u="none" strike="noStrike" cap="none">
                <a:solidFill>
                  <a:srgbClr val="000000"/>
                </a:solidFill>
                <a:latin typeface="Arial"/>
                <a:ea typeface="Arial"/>
                <a:cs typeface="Arial"/>
                <a:sym typeface="Arial"/>
              </a:rPr>
              <a:t>we can enhance the performance of our machine learning model by dividing our dataset into a training set and test set. </a:t>
            </a:r>
            <a:endParaRPr/>
          </a:p>
          <a:p>
            <a:pPr marL="0" marR="0" lvl="0" indent="0" algn="l" rtl="0">
              <a:lnSpc>
                <a:spcPct val="100000"/>
              </a:lnSpc>
              <a:spcBef>
                <a:spcPts val="0"/>
              </a:spcBef>
              <a:spcAft>
                <a:spcPts val="0"/>
              </a:spcAft>
              <a:buNone/>
            </a:pPr>
            <a:br>
              <a:rPr lang="en-IN" sz="2200" b="0" i="0" u="none" strike="noStrike" cap="none">
                <a:solidFill>
                  <a:srgbClr val="000000"/>
                </a:solidFill>
                <a:latin typeface="Arial"/>
                <a:ea typeface="Arial"/>
                <a:cs typeface="Arial"/>
                <a:sym typeface="Arial"/>
              </a:rPr>
            </a:br>
            <a:r>
              <a:rPr lang="en-IN" sz="2200" b="1" i="0" u="none" strike="noStrike" cap="none">
                <a:solidFill>
                  <a:srgbClr val="000000"/>
                </a:solidFill>
                <a:latin typeface="Arial"/>
                <a:ea typeface="Arial"/>
                <a:cs typeface="Arial"/>
                <a:sym typeface="Arial"/>
              </a:rPr>
              <a:t>Feature Scaling:</a:t>
            </a:r>
            <a:br>
              <a:rPr lang="en-IN" sz="2200" b="0" i="0" u="none" strike="noStrike" cap="none">
                <a:solidFill>
                  <a:srgbClr val="000000"/>
                </a:solidFill>
                <a:latin typeface="Arial"/>
                <a:ea typeface="Arial"/>
                <a:cs typeface="Arial"/>
                <a:sym typeface="Arial"/>
              </a:rPr>
            </a:br>
            <a:r>
              <a:rPr lang="en-IN" sz="2200" b="0" i="0" u="none" strike="noStrike" cap="none">
                <a:solidFill>
                  <a:srgbClr val="000000"/>
                </a:solidFill>
                <a:latin typeface="Arial"/>
                <a:ea typeface="Arial"/>
                <a:cs typeface="Arial"/>
                <a:sym typeface="Arial"/>
              </a:rPr>
              <a:t>A machine learning model is based on </a:t>
            </a:r>
            <a:r>
              <a:rPr lang="en-IN" sz="2200" b="0" i="1" u="none" strike="noStrike" cap="none">
                <a:solidFill>
                  <a:srgbClr val="000000"/>
                </a:solidFill>
                <a:latin typeface="Arial"/>
                <a:ea typeface="Arial"/>
                <a:cs typeface="Arial"/>
                <a:sym typeface="Arial"/>
              </a:rPr>
              <a:t>Euclidean distance</a:t>
            </a:r>
            <a:r>
              <a:rPr lang="en-IN" sz="2200" b="0" i="0" u="none" strike="noStrike" cap="none">
                <a:solidFill>
                  <a:srgbClr val="000000"/>
                </a:solidFill>
                <a:latin typeface="Arial"/>
                <a:ea typeface="Arial"/>
                <a:cs typeface="Arial"/>
                <a:sym typeface="Arial"/>
              </a:rPr>
              <a:t>, and if we do not scale the variable, then it will cause some issue in our machine learning model.</a:t>
            </a:r>
            <a:endParaRPr/>
          </a:p>
          <a:p>
            <a:pPr marL="0" marR="0" lvl="0" indent="0" algn="l" rtl="0">
              <a:lnSpc>
                <a:spcPct val="100000"/>
              </a:lnSpc>
              <a:spcBef>
                <a:spcPts val="0"/>
              </a:spcBef>
              <a:spcAft>
                <a:spcPts val="0"/>
              </a:spcAft>
              <a:buNone/>
            </a:pPr>
            <a:br>
              <a:rPr lang="en-IN" sz="2200" b="0" i="0" u="none" strike="noStrike" cap="none">
                <a:solidFill>
                  <a:srgbClr val="000000"/>
                </a:solidFill>
                <a:latin typeface="Arial"/>
                <a:ea typeface="Arial"/>
                <a:cs typeface="Arial"/>
                <a:sym typeface="Arial"/>
              </a:rPr>
            </a:br>
            <a:r>
              <a:rPr lang="en-IN" sz="2200" b="0" i="0" u="none" strike="noStrike" cap="none">
                <a:solidFill>
                  <a:srgbClr val="000000"/>
                </a:solidFill>
                <a:latin typeface="Arial"/>
                <a:ea typeface="Arial"/>
                <a:cs typeface="Arial"/>
                <a:sym typeface="Arial"/>
              </a:rPr>
              <a:t>It is a technique to standardize the independent variables of the dataset in a specific range. In feature scaling, we put our variables in the same range and in the same scale so that no any variable dominate the other variable.</a:t>
            </a:r>
            <a:endParaRPr/>
          </a:p>
          <a:p>
            <a:pPr marL="0" marR="0" lvl="0" indent="0" algn="l" rtl="0">
              <a:lnSpc>
                <a:spcPct val="100000"/>
              </a:lnSpc>
              <a:spcBef>
                <a:spcPts val="0"/>
              </a:spcBef>
              <a:spcAft>
                <a:spcPts val="0"/>
              </a:spcAft>
              <a:buNone/>
            </a:pPr>
            <a:endParaRPr sz="22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77" name="Google Shape;177;p2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78" name="Google Shape;178;p24" descr="C:\Documents and Settings\ADMIN\Desktop\Courses Offered.jpg"/>
          <p:cNvPicPr preferRelativeResize="0"/>
          <p:nvPr/>
        </p:nvPicPr>
        <p:blipFill rotWithShape="1">
          <a:blip r:embed="rId3">
            <a:alphaModFix/>
          </a:blip>
          <a:srcRect/>
          <a:stretch/>
        </p:blipFill>
        <p:spPr>
          <a:xfrm>
            <a:off x="-76197" y="0"/>
            <a:ext cx="9144000" cy="6858000"/>
          </a:xfrm>
          <a:prstGeom prst="rect">
            <a:avLst/>
          </a:prstGeom>
          <a:noFill/>
          <a:ln>
            <a:noFill/>
          </a:ln>
        </p:spPr>
      </p:pic>
      <p:sp>
        <p:nvSpPr>
          <p:cNvPr id="179" name="Google Shape;179;p2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pic>
        <p:nvPicPr>
          <p:cNvPr id="180" name="Google Shape;180;p24" descr="Data Preprocessing in Machine learning"/>
          <p:cNvPicPr preferRelativeResize="0"/>
          <p:nvPr/>
        </p:nvPicPr>
        <p:blipFill rotWithShape="1">
          <a:blip r:embed="rId4">
            <a:alphaModFix/>
          </a:blip>
          <a:srcRect/>
          <a:stretch/>
        </p:blipFill>
        <p:spPr>
          <a:xfrm>
            <a:off x="1742335" y="1210430"/>
            <a:ext cx="5308600" cy="1841500"/>
          </a:xfrm>
          <a:prstGeom prst="rect">
            <a:avLst/>
          </a:prstGeom>
          <a:noFill/>
          <a:ln>
            <a:noFill/>
          </a:ln>
        </p:spPr>
      </p:pic>
      <p:sp>
        <p:nvSpPr>
          <p:cNvPr id="181" name="Google Shape;181;p24"/>
          <p:cNvSpPr txBox="1"/>
          <p:nvPr/>
        </p:nvSpPr>
        <p:spPr>
          <a:xfrm>
            <a:off x="1143000" y="512707"/>
            <a:ext cx="1989647"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200" b="0" i="1" u="none" strike="noStrike" cap="none">
                <a:solidFill>
                  <a:srgbClr val="333333"/>
                </a:solidFill>
                <a:latin typeface="Arial"/>
                <a:ea typeface="Arial"/>
                <a:cs typeface="Arial"/>
                <a:sym typeface="Arial"/>
              </a:rPr>
              <a:t>Normalization:</a:t>
            </a:r>
            <a:endParaRPr sz="2200" b="0" i="1" u="none" strike="noStrike" cap="none">
              <a:solidFill>
                <a:srgbClr val="000000"/>
              </a:solidFill>
              <a:latin typeface="Arial"/>
              <a:ea typeface="Arial"/>
              <a:cs typeface="Arial"/>
              <a:sym typeface="Arial"/>
            </a:endParaRPr>
          </a:p>
        </p:txBody>
      </p:sp>
      <p:sp>
        <p:nvSpPr>
          <p:cNvPr id="182" name="Google Shape;182;p24"/>
          <p:cNvSpPr txBox="1"/>
          <p:nvPr/>
        </p:nvSpPr>
        <p:spPr>
          <a:xfrm>
            <a:off x="1390388" y="3602038"/>
            <a:ext cx="6951945" cy="17851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200" b="1" i="0" u="none" strike="noStrike" cap="none" dirty="0">
                <a:solidFill>
                  <a:srgbClr val="000000"/>
                </a:solidFill>
                <a:latin typeface="Arial"/>
                <a:ea typeface="Arial"/>
                <a:cs typeface="Arial"/>
                <a:sym typeface="Arial"/>
              </a:rPr>
              <a:t>Hyperparameter Optimization:</a:t>
            </a:r>
            <a:br>
              <a:rPr lang="en-IN" sz="2200" b="0" i="0" u="none" strike="noStrike" cap="none" dirty="0">
                <a:solidFill>
                  <a:srgbClr val="000000"/>
                </a:solidFill>
                <a:latin typeface="Arial"/>
                <a:ea typeface="Arial"/>
                <a:cs typeface="Arial"/>
                <a:sym typeface="Arial"/>
              </a:rPr>
            </a:br>
            <a:r>
              <a:rPr lang="en-IN" sz="2200" b="0" i="0" u="none" strike="noStrike" cap="none" dirty="0">
                <a:solidFill>
                  <a:srgbClr val="000000"/>
                </a:solidFill>
                <a:latin typeface="Arial"/>
                <a:ea typeface="Arial"/>
                <a:cs typeface="Arial"/>
                <a:sym typeface="Arial"/>
              </a:rPr>
              <a:t>At a particular value of your parameter, the accuracy will be the maximum. Parameter tuning refers to finding these values.</a:t>
            </a:r>
            <a:br>
              <a:rPr lang="en-IN" sz="2200" b="0" i="0" u="none" strike="noStrike" cap="none" dirty="0">
                <a:solidFill>
                  <a:srgbClr val="000000"/>
                </a:solidFill>
                <a:latin typeface="Arial"/>
                <a:ea typeface="Arial"/>
                <a:cs typeface="Arial"/>
                <a:sym typeface="Arial"/>
              </a:rPr>
            </a:br>
            <a:r>
              <a:rPr lang="en-IN" sz="2200" b="0" i="0" u="none" strike="noStrike" cap="none" dirty="0" err="1">
                <a:solidFill>
                  <a:srgbClr val="000000"/>
                </a:solidFill>
                <a:latin typeface="Arial"/>
                <a:ea typeface="Arial"/>
                <a:cs typeface="Arial"/>
                <a:sym typeface="Arial"/>
              </a:rPr>
              <a:t>Eg</a:t>
            </a:r>
            <a:r>
              <a:rPr lang="en-IN" sz="2200" b="0" i="0" u="none" strike="noStrike" cap="none" dirty="0">
                <a:solidFill>
                  <a:srgbClr val="000000"/>
                </a:solidFill>
                <a:latin typeface="Arial"/>
                <a:ea typeface="Arial"/>
                <a:cs typeface="Arial"/>
                <a:sym typeface="Arial"/>
              </a:rPr>
              <a:t>: </a:t>
            </a:r>
            <a:r>
              <a:rPr lang="en-IN" sz="2200" b="0" i="0" u="none" strike="noStrike" cap="none" dirty="0" err="1">
                <a:solidFill>
                  <a:srgbClr val="000000"/>
                </a:solidFill>
                <a:latin typeface="Arial"/>
                <a:ea typeface="Arial"/>
                <a:cs typeface="Arial"/>
                <a:sym typeface="Arial"/>
              </a:rPr>
              <a:t>GridSearchCV</a:t>
            </a:r>
            <a:r>
              <a:rPr lang="en-IN" sz="2200" b="0" i="0" u="none" strike="noStrike" cap="none" dirty="0">
                <a:solidFill>
                  <a:srgbClr val="000000"/>
                </a:solidFill>
                <a:latin typeface="Arial"/>
                <a:ea typeface="Arial"/>
                <a:cs typeface="Arial"/>
                <a:sym typeface="Arial"/>
              </a:rPr>
              <a:t> ,</a:t>
            </a:r>
            <a:r>
              <a:rPr lang="en-IN" sz="2200" b="0" i="0" u="none" strike="noStrike" cap="none" dirty="0" err="1">
                <a:solidFill>
                  <a:srgbClr val="000000"/>
                </a:solidFill>
                <a:latin typeface="Arial"/>
                <a:ea typeface="Arial"/>
                <a:cs typeface="Arial"/>
                <a:sym typeface="Arial"/>
              </a:rPr>
              <a:t>RandomizedSearchCV</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88" name="Google Shape;188;p2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89" name="Google Shape;189;p25" descr="C:\Documents and Settings\ADMIN\Desktop\Courses Offered.jpg"/>
          <p:cNvPicPr preferRelativeResize="0"/>
          <p:nvPr/>
        </p:nvPicPr>
        <p:blipFill rotWithShape="1">
          <a:blip r:embed="rId3">
            <a:alphaModFix/>
          </a:blip>
          <a:srcRect/>
          <a:stretch/>
        </p:blipFill>
        <p:spPr>
          <a:xfrm>
            <a:off x="0" y="-34619"/>
            <a:ext cx="9343824" cy="7007869"/>
          </a:xfrm>
          <a:prstGeom prst="rect">
            <a:avLst/>
          </a:prstGeom>
          <a:noFill/>
          <a:ln>
            <a:noFill/>
          </a:ln>
        </p:spPr>
      </p:pic>
      <p:sp>
        <p:nvSpPr>
          <p:cNvPr id="190" name="Google Shape;190;p25"/>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91" name="Google Shape;191;p25"/>
          <p:cNvSpPr txBox="1"/>
          <p:nvPr/>
        </p:nvSpPr>
        <p:spPr>
          <a:xfrm>
            <a:off x="1143000" y="383475"/>
            <a:ext cx="7432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000000"/>
                </a:solidFill>
                <a:latin typeface="Calibri"/>
                <a:ea typeface="Calibri"/>
                <a:cs typeface="Calibri"/>
                <a:sym typeface="Calibri"/>
              </a:rPr>
              <a:t>ALGORITHM:</a:t>
            </a:r>
            <a:endParaRPr sz="3600" b="0" i="0" u="none" strike="noStrike" cap="none">
              <a:solidFill>
                <a:srgbClr val="000000"/>
              </a:solidFill>
              <a:latin typeface="Calibri"/>
              <a:ea typeface="Calibri"/>
              <a:cs typeface="Calibri"/>
              <a:sym typeface="Calibri"/>
            </a:endParaRPr>
          </a:p>
        </p:txBody>
      </p:sp>
      <p:sp>
        <p:nvSpPr>
          <p:cNvPr id="192" name="Google Shape;192;p25"/>
          <p:cNvSpPr txBox="1"/>
          <p:nvPr/>
        </p:nvSpPr>
        <p:spPr>
          <a:xfrm>
            <a:off x="1390050" y="1413414"/>
            <a:ext cx="6938700" cy="4247286"/>
          </a:xfrm>
          <a:prstGeom prst="rect">
            <a:avLst/>
          </a:prstGeom>
          <a:noFill/>
          <a:ln>
            <a:noFill/>
          </a:ln>
        </p:spPr>
        <p:txBody>
          <a:bodyPr spcFirstLastPara="1" wrap="square" lIns="91425" tIns="91425" rIns="91425" bIns="91425" anchor="t" anchorCtr="0">
            <a:spAutoFit/>
          </a:bodyPr>
          <a:lstStyle/>
          <a:p>
            <a:pPr marL="457200" marR="0" lvl="0" indent="-368300" algn="l" rtl="0">
              <a:lnSpc>
                <a:spcPct val="100000"/>
              </a:lnSpc>
              <a:spcBef>
                <a:spcPts val="0"/>
              </a:spcBef>
              <a:spcAft>
                <a:spcPts val="0"/>
              </a:spcAft>
              <a:buClr>
                <a:srgbClr val="2E2E2E"/>
              </a:buClr>
              <a:buSzPts val="2200"/>
              <a:buFont typeface="Arial"/>
              <a:buChar char="●"/>
            </a:pPr>
            <a:r>
              <a:rPr lang="en-IN" sz="2200" b="0" i="0" u="none" strike="noStrike" cap="none">
                <a:solidFill>
                  <a:srgbClr val="2E2E2E"/>
                </a:solidFill>
                <a:latin typeface="Helvetica Neue"/>
                <a:ea typeface="Helvetica Neue"/>
                <a:cs typeface="Helvetica Neue"/>
                <a:sym typeface="Helvetica Neue"/>
              </a:rPr>
              <a:t>We have visualized the Wisconsin Breast Cancer Dataset and preprocessed it for making it suitable as input to our algorithms</a:t>
            </a:r>
            <a:endParaRPr sz="2200" b="0" i="0" u="none" strike="noStrike" cap="none">
              <a:solidFill>
                <a:srgbClr val="2E2E2E"/>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2E2E2E"/>
              </a:solidFill>
              <a:latin typeface="Helvetica Neue"/>
              <a:ea typeface="Helvetica Neue"/>
              <a:cs typeface="Helvetica Neue"/>
              <a:sym typeface="Helvetica Neue"/>
            </a:endParaRPr>
          </a:p>
          <a:p>
            <a:pPr marL="457200" marR="0" lvl="0" indent="-368300" algn="l" rtl="0">
              <a:lnSpc>
                <a:spcPct val="100000"/>
              </a:lnSpc>
              <a:spcBef>
                <a:spcPts val="0"/>
              </a:spcBef>
              <a:spcAft>
                <a:spcPts val="0"/>
              </a:spcAft>
              <a:buClr>
                <a:srgbClr val="2E2E2E"/>
              </a:buClr>
              <a:buSzPts val="2200"/>
              <a:buFont typeface="Arial"/>
              <a:buChar char="●"/>
            </a:pPr>
            <a:r>
              <a:rPr lang="en-IN" sz="2200" b="0" i="0" u="none" strike="noStrike" cap="none">
                <a:solidFill>
                  <a:srgbClr val="2E2E2E"/>
                </a:solidFill>
                <a:latin typeface="Helvetica Neue"/>
                <a:ea typeface="Helvetica Neue"/>
                <a:cs typeface="Helvetica Neue"/>
                <a:sym typeface="Helvetica Neue"/>
              </a:rPr>
              <a:t>Using seaborn library the relationship between features was visualized</a:t>
            </a:r>
            <a:endParaRPr/>
          </a:p>
          <a:p>
            <a:pPr marL="88900" marR="0" lvl="0" indent="0" algn="l" rtl="0">
              <a:lnSpc>
                <a:spcPct val="100000"/>
              </a:lnSpc>
              <a:spcBef>
                <a:spcPts val="0"/>
              </a:spcBef>
              <a:spcAft>
                <a:spcPts val="0"/>
              </a:spcAft>
              <a:buNone/>
            </a:pPr>
            <a:endParaRPr sz="2200" b="0" i="0" u="none" strike="noStrike" cap="none">
              <a:solidFill>
                <a:srgbClr val="2E2E2E"/>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2200"/>
              <a:buFont typeface="Arial"/>
              <a:buNone/>
            </a:pPr>
            <a:r>
              <a:rPr lang="en-IN" sz="2200" b="0" i="0" u="none" strike="noStrike" cap="none">
                <a:solidFill>
                  <a:srgbClr val="2E2E2E"/>
                </a:solidFill>
                <a:latin typeface="Helvetica Neue"/>
                <a:ea typeface="Helvetica Neue"/>
                <a:cs typeface="Helvetica Neue"/>
                <a:sym typeface="Helvetica Neue"/>
              </a:rPr>
              <a:t>  </a:t>
            </a:r>
            <a:endParaRPr/>
          </a:p>
          <a:p>
            <a:pPr marL="457200" marR="0" lvl="0" indent="-368300" algn="l" rtl="0">
              <a:lnSpc>
                <a:spcPct val="100000"/>
              </a:lnSpc>
              <a:spcBef>
                <a:spcPts val="0"/>
              </a:spcBef>
              <a:spcAft>
                <a:spcPts val="0"/>
              </a:spcAft>
              <a:buClr>
                <a:srgbClr val="2E2E2E"/>
              </a:buClr>
              <a:buSzPts val="2200"/>
              <a:buFont typeface="Arial"/>
              <a:buChar char="●"/>
            </a:pPr>
            <a:r>
              <a:rPr lang="en-IN" sz="2200" b="0" i="0" u="none" strike="noStrike" cap="none">
                <a:solidFill>
                  <a:srgbClr val="2E2E2E"/>
                </a:solidFill>
                <a:latin typeface="Helvetica Neue"/>
                <a:ea typeface="Helvetica Neue"/>
                <a:cs typeface="Helvetica Neue"/>
                <a:sym typeface="Helvetica Neue"/>
              </a:rPr>
              <a:t>Using heatmap the correlation between features is represented.</a:t>
            </a:r>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2E2E2E"/>
              </a:solidFill>
              <a:latin typeface="Helvetica Neue"/>
              <a:ea typeface="Helvetica Neue"/>
              <a:cs typeface="Helvetica Neue"/>
              <a:sym typeface="Helvetica Neue"/>
            </a:endParaRPr>
          </a:p>
          <a:p>
            <a:pPr marL="88900" marR="0" lvl="0" indent="0" algn="l" rtl="0">
              <a:lnSpc>
                <a:spcPct val="100000"/>
              </a:lnSpc>
              <a:spcBef>
                <a:spcPts val="0"/>
              </a:spcBef>
              <a:spcAft>
                <a:spcPts val="0"/>
              </a:spcAft>
              <a:buNone/>
            </a:pPr>
            <a:endParaRPr sz="2200" b="0" i="0" u="none" strike="noStrike" cap="none">
              <a:solidFill>
                <a:srgbClr val="2E2E2E"/>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6"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198" name="Google Shape;198;p26"/>
          <p:cNvSpPr txBox="1"/>
          <p:nvPr/>
        </p:nvSpPr>
        <p:spPr>
          <a:xfrm>
            <a:off x="1152600" y="322725"/>
            <a:ext cx="77340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000000"/>
                </a:solidFill>
                <a:latin typeface="Calibri"/>
                <a:ea typeface="Calibri"/>
                <a:cs typeface="Calibri"/>
                <a:sym typeface="Calibri"/>
              </a:rPr>
              <a:t>ALGORITHM :</a:t>
            </a:r>
            <a:endParaRPr sz="3600" b="0" i="0" u="none" strike="noStrike" cap="none">
              <a:solidFill>
                <a:srgbClr val="000000"/>
              </a:solidFill>
              <a:latin typeface="Calibri"/>
              <a:ea typeface="Calibri"/>
              <a:cs typeface="Calibri"/>
              <a:sym typeface="Calibri"/>
            </a:endParaRPr>
          </a:p>
        </p:txBody>
      </p:sp>
      <p:sp>
        <p:nvSpPr>
          <p:cNvPr id="199" name="Google Shape;199;p26"/>
          <p:cNvSpPr txBox="1"/>
          <p:nvPr/>
        </p:nvSpPr>
        <p:spPr>
          <a:xfrm>
            <a:off x="1313975" y="1360075"/>
            <a:ext cx="7388100" cy="390873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0" i="0" u="none" strike="noStrike" cap="none">
                <a:solidFill>
                  <a:srgbClr val="2E2E2E"/>
                </a:solidFill>
                <a:latin typeface="Helvetica Neue"/>
                <a:ea typeface="Helvetica Neue"/>
                <a:cs typeface="Helvetica Neue"/>
                <a:sym typeface="Helvetica Neue"/>
              </a:rPr>
              <a:t>The four different algorithm used :</a:t>
            </a:r>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2E2E2E"/>
              </a:solidFill>
              <a:latin typeface="Helvetica Neue"/>
              <a:ea typeface="Helvetica Neue"/>
              <a:cs typeface="Helvetica Neue"/>
              <a:sym typeface="Helvetica Neue"/>
            </a:endParaRPr>
          </a:p>
          <a:p>
            <a:pPr marL="457200" marR="0" lvl="0" indent="-368300" algn="l" rtl="0">
              <a:lnSpc>
                <a:spcPct val="100000"/>
              </a:lnSpc>
              <a:spcBef>
                <a:spcPts val="0"/>
              </a:spcBef>
              <a:spcAft>
                <a:spcPts val="0"/>
              </a:spcAft>
              <a:buClr>
                <a:srgbClr val="2E2E2E"/>
              </a:buClr>
              <a:buSzPts val="2200"/>
              <a:buFont typeface="Arial"/>
              <a:buChar char="●"/>
            </a:pPr>
            <a:r>
              <a:rPr lang="en-IN" sz="2200" b="0" i="0" u="none" strike="noStrike" cap="none">
                <a:solidFill>
                  <a:srgbClr val="2E2E2E"/>
                </a:solidFill>
                <a:latin typeface="Helvetica Neue"/>
                <a:ea typeface="Helvetica Neue"/>
                <a:cs typeface="Helvetica Neue"/>
                <a:sym typeface="Helvetica Neue"/>
              </a:rPr>
              <a:t>Random Forest</a:t>
            </a:r>
            <a:endParaRPr/>
          </a:p>
          <a:p>
            <a:pPr marL="457200" marR="0" lvl="0" indent="-368300" algn="l" rtl="0">
              <a:lnSpc>
                <a:spcPct val="100000"/>
              </a:lnSpc>
              <a:spcBef>
                <a:spcPts val="0"/>
              </a:spcBef>
              <a:spcAft>
                <a:spcPts val="0"/>
              </a:spcAft>
              <a:buClr>
                <a:srgbClr val="2E2E2E"/>
              </a:buClr>
              <a:buSzPts val="2200"/>
              <a:buFont typeface="Arial"/>
              <a:buChar char="●"/>
            </a:pPr>
            <a:r>
              <a:rPr lang="en-IN" sz="2200" b="0" i="0" u="none" strike="noStrike" cap="none">
                <a:solidFill>
                  <a:srgbClr val="2E2E2E"/>
                </a:solidFill>
                <a:latin typeface="Helvetica Neue"/>
                <a:ea typeface="Helvetica Neue"/>
                <a:cs typeface="Helvetica Neue"/>
                <a:sym typeface="Helvetica Neue"/>
              </a:rPr>
              <a:t>SVM</a:t>
            </a:r>
            <a:endParaRPr/>
          </a:p>
          <a:p>
            <a:pPr marL="457200" marR="0" lvl="0" indent="-368300" algn="l" rtl="0">
              <a:lnSpc>
                <a:spcPct val="100000"/>
              </a:lnSpc>
              <a:spcBef>
                <a:spcPts val="0"/>
              </a:spcBef>
              <a:spcAft>
                <a:spcPts val="0"/>
              </a:spcAft>
              <a:buClr>
                <a:srgbClr val="2E2E2E"/>
              </a:buClr>
              <a:buSzPts val="2200"/>
              <a:buFont typeface="Arial"/>
              <a:buChar char="●"/>
            </a:pPr>
            <a:r>
              <a:rPr lang="en-IN" sz="2200" b="0" i="0" u="none" strike="noStrike" cap="none">
                <a:solidFill>
                  <a:srgbClr val="2E2E2E"/>
                </a:solidFill>
                <a:latin typeface="Helvetica Neue"/>
                <a:ea typeface="Helvetica Neue"/>
                <a:cs typeface="Helvetica Neue"/>
                <a:sym typeface="Helvetica Neue"/>
              </a:rPr>
              <a:t>KNN</a:t>
            </a:r>
            <a:endParaRPr/>
          </a:p>
          <a:p>
            <a:pPr marL="457200" marR="0" lvl="0" indent="-368300" algn="l" rtl="0">
              <a:lnSpc>
                <a:spcPct val="100000"/>
              </a:lnSpc>
              <a:spcBef>
                <a:spcPts val="0"/>
              </a:spcBef>
              <a:spcAft>
                <a:spcPts val="0"/>
              </a:spcAft>
              <a:buClr>
                <a:srgbClr val="2E2E2E"/>
              </a:buClr>
              <a:buSzPts val="2200"/>
              <a:buFont typeface="Arial"/>
              <a:buChar char="●"/>
            </a:pPr>
            <a:r>
              <a:rPr lang="en-IN" sz="2200" b="0" i="0" u="none" strike="noStrike" cap="none">
                <a:solidFill>
                  <a:srgbClr val="2E2E2E"/>
                </a:solidFill>
                <a:latin typeface="Helvetica Neue"/>
                <a:ea typeface="Helvetica Neue"/>
                <a:cs typeface="Helvetica Neue"/>
                <a:sym typeface="Helvetica Neue"/>
              </a:rPr>
              <a:t>Naïve Bayes</a:t>
            </a:r>
            <a:endParaRPr/>
          </a:p>
          <a:p>
            <a:pPr marL="88900" marR="0" lvl="0" indent="0" algn="l" rtl="0">
              <a:lnSpc>
                <a:spcPct val="100000"/>
              </a:lnSpc>
              <a:spcBef>
                <a:spcPts val="0"/>
              </a:spcBef>
              <a:spcAft>
                <a:spcPts val="0"/>
              </a:spcAft>
              <a:buNone/>
            </a:pPr>
            <a:endParaRPr sz="2200" b="0" i="0" u="none" strike="noStrike" cap="none">
              <a:solidFill>
                <a:srgbClr val="000000"/>
              </a:solidFill>
              <a:latin typeface="Helvetica Neue"/>
              <a:ea typeface="Helvetica Neue"/>
              <a:cs typeface="Helvetica Neue"/>
              <a:sym typeface="Helvetica Neue"/>
            </a:endParaRPr>
          </a:p>
          <a:p>
            <a:pPr marL="457200" marR="0" lvl="0" indent="-228600" algn="l" rtl="0">
              <a:lnSpc>
                <a:spcPct val="100000"/>
              </a:lnSpc>
              <a:spcBef>
                <a:spcPts val="0"/>
              </a:spcBef>
              <a:spcAft>
                <a:spcPts val="0"/>
              </a:spcAft>
              <a:buClr>
                <a:srgbClr val="000000"/>
              </a:buClr>
              <a:buSzPts val="2200"/>
              <a:buFont typeface="Calibri"/>
              <a:buNone/>
            </a:pPr>
            <a:endParaRPr sz="2200" b="0" i="0" u="none" strike="noStrike" cap="none">
              <a:solidFill>
                <a:srgbClr val="000000"/>
              </a:solidFill>
              <a:latin typeface="Helvetica Neue"/>
              <a:ea typeface="Helvetica Neue"/>
              <a:cs typeface="Helvetica Neue"/>
              <a:sym typeface="Helvetica Neue"/>
            </a:endParaRPr>
          </a:p>
          <a:p>
            <a:pPr marL="457200" marR="0" lvl="0" indent="-368300" algn="l" rtl="0">
              <a:lnSpc>
                <a:spcPct val="100000"/>
              </a:lnSpc>
              <a:spcBef>
                <a:spcPts val="0"/>
              </a:spcBef>
              <a:spcAft>
                <a:spcPts val="0"/>
              </a:spcAft>
              <a:buClr>
                <a:srgbClr val="000000"/>
              </a:buClr>
              <a:buSzPts val="2200"/>
              <a:buFont typeface="Calibri"/>
              <a:buChar char="●"/>
            </a:pPr>
            <a:r>
              <a:rPr lang="en-IN" sz="2200" b="0" i="0" u="none" strike="noStrike" cap="none">
                <a:solidFill>
                  <a:srgbClr val="000000"/>
                </a:solidFill>
                <a:latin typeface="Helvetica Neue"/>
                <a:ea typeface="Helvetica Neue"/>
                <a:cs typeface="Helvetica Neue"/>
                <a:sym typeface="Helvetica Neue"/>
              </a:rPr>
              <a:t>We have algo use hyperparameter tunning methods</a:t>
            </a:r>
            <a:endParaRPr/>
          </a:p>
          <a:p>
            <a:pPr marL="88900" marR="0" lvl="0" indent="0" algn="l" rtl="0">
              <a:lnSpc>
                <a:spcPct val="100000"/>
              </a:lnSpc>
              <a:spcBef>
                <a:spcPts val="0"/>
              </a:spcBef>
              <a:spcAft>
                <a:spcPts val="0"/>
              </a:spcAft>
              <a:buNone/>
            </a:pPr>
            <a:r>
              <a:rPr lang="en-IN" sz="2200" b="0" i="0" u="none" strike="noStrike" cap="none">
                <a:solidFill>
                  <a:srgbClr val="000000"/>
                </a:solidFill>
                <a:latin typeface="Helvetica Neue"/>
                <a:ea typeface="Helvetica Neue"/>
                <a:cs typeface="Helvetica Neue"/>
                <a:sym typeface="Helvetica Neue"/>
              </a:rPr>
              <a:t>     for better results</a:t>
            </a:r>
            <a:endParaRPr sz="22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27" descr="C:\Documents and Settings\ADMIN\Desktop\Courses Offered.jpg"/>
          <p:cNvPicPr preferRelativeResize="0"/>
          <p:nvPr/>
        </p:nvPicPr>
        <p:blipFill rotWithShape="1">
          <a:blip r:embed="rId3">
            <a:alphaModFix/>
          </a:blip>
          <a:srcRect/>
          <a:stretch/>
        </p:blipFill>
        <p:spPr>
          <a:xfrm>
            <a:off x="-161372" y="0"/>
            <a:ext cx="9144000" cy="6858000"/>
          </a:xfrm>
          <a:prstGeom prst="rect">
            <a:avLst/>
          </a:prstGeom>
          <a:noFill/>
          <a:ln>
            <a:noFill/>
          </a:ln>
        </p:spPr>
      </p:pic>
      <p:sp>
        <p:nvSpPr>
          <p:cNvPr id="205" name="Google Shape;205;p27"/>
          <p:cNvSpPr txBox="1"/>
          <p:nvPr/>
        </p:nvSpPr>
        <p:spPr>
          <a:xfrm>
            <a:off x="852900" y="345775"/>
            <a:ext cx="7641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IN" sz="3600" b="0" i="0" u="none" strike="noStrike" cap="none">
                <a:solidFill>
                  <a:schemeClr val="dk1"/>
                </a:solidFill>
                <a:latin typeface="Calibri"/>
                <a:ea typeface="Calibri"/>
                <a:cs typeface="Calibri"/>
                <a:sym typeface="Calibri"/>
              </a:rPr>
              <a:t>ALGORITHM:</a:t>
            </a:r>
            <a:endParaRPr sz="1400" b="0" i="0" u="none" strike="noStrike" cap="none">
              <a:solidFill>
                <a:srgbClr val="000000"/>
              </a:solidFill>
              <a:latin typeface="Calibri"/>
              <a:ea typeface="Calibri"/>
              <a:cs typeface="Calibri"/>
              <a:sym typeface="Calibri"/>
            </a:endParaRPr>
          </a:p>
        </p:txBody>
      </p:sp>
      <p:sp>
        <p:nvSpPr>
          <p:cNvPr id="206" name="Google Shape;206;p27"/>
          <p:cNvSpPr txBox="1"/>
          <p:nvPr/>
        </p:nvSpPr>
        <p:spPr>
          <a:xfrm>
            <a:off x="1060400" y="1394650"/>
            <a:ext cx="7434300" cy="52319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0" i="0" u="none" strike="noStrike" cap="none">
                <a:solidFill>
                  <a:srgbClr val="000000"/>
                </a:solidFill>
                <a:latin typeface="Calibri"/>
                <a:ea typeface="Calibri"/>
                <a:cs typeface="Calibri"/>
                <a:sym typeface="Calibri"/>
              </a:rPr>
              <a:t>.</a:t>
            </a:r>
            <a:endParaRPr sz="2200" b="0" i="0" u="none" strike="noStrike" cap="none">
              <a:solidFill>
                <a:srgbClr val="000000"/>
              </a:solidFill>
              <a:latin typeface="Calibri"/>
              <a:ea typeface="Calibri"/>
              <a:cs typeface="Calibri"/>
              <a:sym typeface="Calibri"/>
            </a:endParaRPr>
          </a:p>
        </p:txBody>
      </p:sp>
      <p:sp>
        <p:nvSpPr>
          <p:cNvPr id="207" name="Google Shape;207;p27"/>
          <p:cNvSpPr txBox="1"/>
          <p:nvPr/>
        </p:nvSpPr>
        <p:spPr>
          <a:xfrm>
            <a:off x="1313975" y="1360075"/>
            <a:ext cx="7388100" cy="3508623"/>
          </a:xfrm>
          <a:prstGeom prst="rect">
            <a:avLst/>
          </a:prstGeom>
          <a:noFill/>
          <a:ln>
            <a:noFill/>
          </a:ln>
        </p:spPr>
        <p:txBody>
          <a:bodyPr spcFirstLastPara="1" wrap="square" lIns="91425" tIns="91425" rIns="91425" bIns="91425" anchor="t" anchorCtr="0">
            <a:spAutoFit/>
          </a:bodyPr>
          <a:lstStyle/>
          <a:p>
            <a:pPr marL="457200" marR="0" lvl="0" indent="-368300" algn="l" rtl="0">
              <a:lnSpc>
                <a:spcPct val="100000"/>
              </a:lnSpc>
              <a:spcBef>
                <a:spcPts val="0"/>
              </a:spcBef>
              <a:spcAft>
                <a:spcPts val="0"/>
              </a:spcAft>
              <a:buClr>
                <a:srgbClr val="000000"/>
              </a:buClr>
              <a:buSzPts val="2200"/>
              <a:buFont typeface="Calibri"/>
              <a:buChar char="●"/>
            </a:pPr>
            <a:r>
              <a:rPr lang="en-IN" sz="2400" b="0" i="0" u="none" strike="noStrike" cap="none">
                <a:solidFill>
                  <a:srgbClr val="000000"/>
                </a:solidFill>
                <a:latin typeface="Helvetica Neue"/>
                <a:ea typeface="Helvetica Neue"/>
                <a:cs typeface="Helvetica Neue"/>
                <a:sym typeface="Helvetica Neue"/>
              </a:rPr>
              <a:t>The result is shown by calculation of accuracy and confusion matrix.</a:t>
            </a:r>
            <a:endParaRPr/>
          </a:p>
          <a:p>
            <a:pPr marL="457200" marR="0" lvl="0" indent="-228600" algn="l" rtl="0">
              <a:lnSpc>
                <a:spcPct val="100000"/>
              </a:lnSpc>
              <a:spcBef>
                <a:spcPts val="0"/>
              </a:spcBef>
              <a:spcAft>
                <a:spcPts val="0"/>
              </a:spcAft>
              <a:buClr>
                <a:srgbClr val="000000"/>
              </a:buClr>
              <a:buSzPts val="2200"/>
              <a:buFont typeface="Calibri"/>
              <a:buNone/>
            </a:pPr>
            <a:endParaRPr sz="2400" b="0" i="0" u="none" strike="noStrike" cap="none">
              <a:solidFill>
                <a:srgbClr val="000000"/>
              </a:solidFill>
              <a:latin typeface="Helvetica Neue"/>
              <a:ea typeface="Helvetica Neue"/>
              <a:cs typeface="Helvetica Neue"/>
              <a:sym typeface="Helvetica Neue"/>
            </a:endParaRPr>
          </a:p>
          <a:p>
            <a:pPr marL="457200" marR="0" lvl="0" indent="-228600" algn="l" rtl="0">
              <a:lnSpc>
                <a:spcPct val="100000"/>
              </a:lnSpc>
              <a:spcBef>
                <a:spcPts val="0"/>
              </a:spcBef>
              <a:spcAft>
                <a:spcPts val="0"/>
              </a:spcAft>
              <a:buClr>
                <a:srgbClr val="000000"/>
              </a:buClr>
              <a:buSzPts val="2200"/>
              <a:buFont typeface="Calibri"/>
              <a:buNone/>
            </a:pPr>
            <a:endParaRPr sz="2400" b="0" i="0" u="none" strike="noStrike" cap="none">
              <a:solidFill>
                <a:srgbClr val="000000"/>
              </a:solidFill>
              <a:latin typeface="Helvetica Neue"/>
              <a:ea typeface="Helvetica Neue"/>
              <a:cs typeface="Helvetica Neue"/>
              <a:sym typeface="Helvetica Neue"/>
            </a:endParaRPr>
          </a:p>
          <a:p>
            <a:pPr marL="457200" marR="0" lvl="0" indent="-368300" algn="l" rtl="0">
              <a:lnSpc>
                <a:spcPct val="100000"/>
              </a:lnSpc>
              <a:spcBef>
                <a:spcPts val="0"/>
              </a:spcBef>
              <a:spcAft>
                <a:spcPts val="0"/>
              </a:spcAft>
              <a:buClr>
                <a:srgbClr val="000000"/>
              </a:buClr>
              <a:buSzPts val="2200"/>
              <a:buFont typeface="Calibri"/>
              <a:buChar char="●"/>
            </a:pPr>
            <a:r>
              <a:rPr lang="en-IN" sz="2400" b="0" i="0" u="none" strike="noStrike" cap="none">
                <a:solidFill>
                  <a:srgbClr val="000000"/>
                </a:solidFill>
                <a:latin typeface="Helvetica Neue"/>
                <a:ea typeface="Helvetica Neue"/>
                <a:cs typeface="Helvetica Neue"/>
                <a:sym typeface="Helvetica Neue"/>
              </a:rPr>
              <a:t>On the basis of result obtained we will further select three best algorithm as input to ensemble model</a:t>
            </a:r>
            <a:endParaRPr/>
          </a:p>
          <a:p>
            <a:pPr marL="457200" marR="0" lvl="0" indent="-228600" algn="l" rtl="0">
              <a:lnSpc>
                <a:spcPct val="100000"/>
              </a:lnSpc>
              <a:spcBef>
                <a:spcPts val="0"/>
              </a:spcBef>
              <a:spcAft>
                <a:spcPts val="0"/>
              </a:spcAft>
              <a:buClr>
                <a:srgbClr val="000000"/>
              </a:buClr>
              <a:buSzPts val="2200"/>
              <a:buFont typeface="Calibri"/>
              <a:buNone/>
            </a:pPr>
            <a:endParaRPr sz="2400" b="0" i="0" u="none" strike="noStrike" cap="none">
              <a:solidFill>
                <a:srgbClr val="000000"/>
              </a:solidFill>
              <a:latin typeface="Helvetica Neue"/>
              <a:ea typeface="Helvetica Neue"/>
              <a:cs typeface="Helvetica Neue"/>
              <a:sym typeface="Helvetica Neue"/>
            </a:endParaRPr>
          </a:p>
          <a:p>
            <a:pPr marL="457200" marR="0" lvl="0" indent="-228600" algn="l" rtl="0">
              <a:lnSpc>
                <a:spcPct val="100000"/>
              </a:lnSpc>
              <a:spcBef>
                <a:spcPts val="0"/>
              </a:spcBef>
              <a:spcAft>
                <a:spcPts val="0"/>
              </a:spcAft>
              <a:buClr>
                <a:srgbClr val="000000"/>
              </a:buClr>
              <a:buSzPts val="2200"/>
              <a:buFont typeface="Calibri"/>
              <a:buNone/>
            </a:pP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4" name="Google Shape;204;p27" descr="C:\Documents and Settings\ADMIN\Desktop\Courses Offered.jpg">
            <a:extLst>
              <a:ext uri="{FF2B5EF4-FFF2-40B4-BE49-F238E27FC236}">
                <a16:creationId xmlns:a16="http://schemas.microsoft.com/office/drawing/2014/main" id="{887E4381-D327-2E4A-BD3E-727A714E9A6F}"/>
              </a:ext>
            </a:extLst>
          </p:cNvPr>
          <p:cNvPicPr preferRelativeResize="0"/>
          <p:nvPr/>
        </p:nvPicPr>
        <p:blipFill rotWithShape="1">
          <a:blip r:embed="rId3">
            <a:alphaModFix/>
          </a:blip>
          <a:srcRect/>
          <a:stretch/>
        </p:blipFill>
        <p:spPr>
          <a:xfrm>
            <a:off x="-161372" y="0"/>
            <a:ext cx="9144000" cy="6858000"/>
          </a:xfrm>
          <a:prstGeom prst="rect">
            <a:avLst/>
          </a:prstGeom>
          <a:noFill/>
          <a:ln>
            <a:noFill/>
          </a:ln>
        </p:spPr>
      </p:pic>
      <p:sp>
        <p:nvSpPr>
          <p:cNvPr id="242" name="Google Shape;242;p31"/>
          <p:cNvSpPr txBox="1">
            <a:spLocks noGrp="1"/>
          </p:cNvSpPr>
          <p:nvPr>
            <p:ph type="title"/>
          </p:nvPr>
        </p:nvSpPr>
        <p:spPr>
          <a:xfrm>
            <a:off x="1418359" y="0"/>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IN" dirty="0"/>
              <a:t>CO-GUIDE MEET DETAILS</a:t>
            </a:r>
            <a:endParaRPr dirty="0"/>
          </a:p>
        </p:txBody>
      </p:sp>
      <p:sp>
        <p:nvSpPr>
          <p:cNvPr id="243" name="Google Shape;243;p31"/>
          <p:cNvSpPr txBox="1">
            <a:spLocks noGrp="1"/>
          </p:cNvSpPr>
          <p:nvPr>
            <p:ph type="body" idx="1"/>
          </p:nvPr>
        </p:nvSpPr>
        <p:spPr>
          <a:xfrm>
            <a:off x="862289" y="915266"/>
            <a:ext cx="7886700" cy="5027467"/>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1000"/>
              </a:spcBef>
              <a:spcAft>
                <a:spcPts val="0"/>
              </a:spcAft>
              <a:buClr>
                <a:schemeClr val="dk1"/>
              </a:buClr>
              <a:buSzPts val="1800"/>
              <a:buNone/>
            </a:pPr>
            <a:r>
              <a:rPr lang="en-US" sz="2200" b="1" dirty="0"/>
              <a:t>Meet 1 (Jan 10 2023)</a:t>
            </a:r>
            <a:br>
              <a:rPr lang="en-US" sz="2200" b="1" dirty="0"/>
            </a:br>
            <a:r>
              <a:rPr lang="en-US" sz="2200" dirty="0"/>
              <a:t>Explained her about the project.</a:t>
            </a:r>
            <a:br>
              <a:rPr lang="en-US" sz="2200" dirty="0"/>
            </a:br>
            <a:r>
              <a:rPr lang="en-US" sz="2200" dirty="0"/>
              <a:t>She felt our project methodology was feasible and asked us to show progress in next review.</a:t>
            </a:r>
          </a:p>
          <a:p>
            <a:pPr marL="457200" lvl="0" indent="-228600" algn="l" rtl="0">
              <a:lnSpc>
                <a:spcPct val="90000"/>
              </a:lnSpc>
              <a:spcBef>
                <a:spcPts val="1000"/>
              </a:spcBef>
              <a:spcAft>
                <a:spcPts val="0"/>
              </a:spcAft>
              <a:buClr>
                <a:schemeClr val="dk1"/>
              </a:buClr>
              <a:buSzPts val="1800"/>
              <a:buNone/>
            </a:pPr>
            <a:r>
              <a:rPr lang="en-US" sz="2200" b="1" dirty="0"/>
              <a:t>Meet  2 (Jan 25 2023)</a:t>
            </a:r>
            <a:br>
              <a:rPr lang="en-US" sz="2200" dirty="0"/>
            </a:br>
            <a:r>
              <a:rPr lang="en-US" sz="2200" dirty="0"/>
              <a:t>Presented our Literature survey and showed individual ML models implementation.</a:t>
            </a:r>
            <a:br>
              <a:rPr lang="en-US" sz="2200" dirty="0"/>
            </a:br>
            <a:r>
              <a:rPr lang="en-US" sz="2200" dirty="0"/>
              <a:t>She was happy with the progress.</a:t>
            </a:r>
          </a:p>
          <a:p>
            <a:pPr marL="457200" lvl="0" indent="-228600" algn="l" rtl="0">
              <a:lnSpc>
                <a:spcPct val="90000"/>
              </a:lnSpc>
              <a:spcBef>
                <a:spcPts val="1000"/>
              </a:spcBef>
              <a:spcAft>
                <a:spcPts val="0"/>
              </a:spcAft>
              <a:buClr>
                <a:schemeClr val="dk1"/>
              </a:buClr>
              <a:buSzPts val="1800"/>
              <a:buNone/>
            </a:pPr>
            <a:r>
              <a:rPr lang="en-US" sz="2200" b="1" dirty="0"/>
              <a:t>Meet 3 (Apr 9 2023)</a:t>
            </a:r>
            <a:br>
              <a:rPr lang="en-US" sz="2200" dirty="0"/>
            </a:br>
            <a:r>
              <a:rPr lang="en-US" sz="2200" dirty="0"/>
              <a:t>Presented the individual implementations into single </a:t>
            </a:r>
            <a:r>
              <a:rPr lang="en-US" sz="2200" dirty="0" err="1"/>
              <a:t>Jupyter</a:t>
            </a:r>
            <a:r>
              <a:rPr lang="en-US" sz="2200" dirty="0"/>
              <a:t> Notebook and sought guidance regarding train-test split ratio and Hyperparameter Optimization.</a:t>
            </a:r>
            <a:br>
              <a:rPr lang="en-US" sz="2200" dirty="0"/>
            </a:br>
            <a:r>
              <a:rPr lang="en-US" sz="2200" dirty="0"/>
              <a:t>She Advised to use 70:30 ratio and remove hyperparameter optimization for those models, where it is decreasing the accuracy of the model. </a:t>
            </a:r>
            <a:endParaRPr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49" name="Google Shape;249;p3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50" name="Google Shape;250;p32"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251" name="Google Shape;251;p32"/>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52" name="Google Shape;252;p32"/>
          <p:cNvSpPr txBox="1"/>
          <p:nvPr/>
        </p:nvSpPr>
        <p:spPr>
          <a:xfrm>
            <a:off x="1207250" y="403200"/>
            <a:ext cx="73944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000000"/>
                </a:solidFill>
                <a:latin typeface="Calibri"/>
                <a:ea typeface="Calibri"/>
                <a:cs typeface="Calibri"/>
                <a:sym typeface="Calibri"/>
              </a:rPr>
              <a:t>PROJECT TOOL SNAPSHOT:</a:t>
            </a:r>
            <a:endParaRPr sz="3600" b="0" i="0" u="none" strike="noStrike" cap="none">
              <a:solidFill>
                <a:srgbClr val="000000"/>
              </a:solidFill>
              <a:latin typeface="Calibri"/>
              <a:ea typeface="Calibri"/>
              <a:cs typeface="Calibri"/>
              <a:sym typeface="Calibri"/>
            </a:endParaRPr>
          </a:p>
        </p:txBody>
      </p:sp>
      <p:pic>
        <p:nvPicPr>
          <p:cNvPr id="253" name="Google Shape;253;p32"/>
          <p:cNvPicPr preferRelativeResize="0"/>
          <p:nvPr/>
        </p:nvPicPr>
        <p:blipFill rotWithShape="1">
          <a:blip r:embed="rId4">
            <a:alphaModFix/>
          </a:blip>
          <a:srcRect/>
          <a:stretch/>
        </p:blipFill>
        <p:spPr>
          <a:xfrm>
            <a:off x="1470455" y="1142099"/>
            <a:ext cx="5424616" cy="491271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3"/>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59" name="Google Shape;259;p33"/>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60" name="Google Shape;260;p33"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261" name="Google Shape;261;p33"/>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62" name="Google Shape;262;p33"/>
          <p:cNvSpPr txBox="1"/>
          <p:nvPr/>
        </p:nvSpPr>
        <p:spPr>
          <a:xfrm>
            <a:off x="2260850" y="2491250"/>
            <a:ext cx="565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63" name="Google Shape;263;p33"/>
          <p:cNvSpPr txBox="1"/>
          <p:nvPr/>
        </p:nvSpPr>
        <p:spPr>
          <a:xfrm>
            <a:off x="1935200" y="2491250"/>
            <a:ext cx="6245100" cy="1154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300"/>
              <a:buFont typeface="Arial"/>
              <a:buNone/>
            </a:pPr>
            <a:r>
              <a:rPr lang="en-IN" sz="6300" b="1" i="0" u="none" strike="noStrike" cap="none">
                <a:solidFill>
                  <a:srgbClr val="000000"/>
                </a:solidFill>
                <a:latin typeface="Calibri"/>
                <a:ea typeface="Calibri"/>
                <a:cs typeface="Calibri"/>
                <a:sym typeface="Calibri"/>
              </a:rPr>
              <a:t>   THANK YOU!</a:t>
            </a:r>
            <a:endParaRPr sz="6300" b="1"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95" name="Google Shape;95;p1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96" name="Google Shape;96;p14"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98" name="Google Shape;98;p14"/>
          <p:cNvSpPr txBox="1"/>
          <p:nvPr/>
        </p:nvSpPr>
        <p:spPr>
          <a:xfrm>
            <a:off x="1304725" y="177000"/>
            <a:ext cx="7340700" cy="603239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000000"/>
                </a:solidFill>
                <a:latin typeface="Calibri"/>
                <a:ea typeface="Calibri"/>
                <a:cs typeface="Calibri"/>
                <a:sym typeface="Calibri"/>
              </a:rPr>
              <a:t>INTRODUCTION TO THE PROBLEM:</a:t>
            </a:r>
            <a:endParaRPr sz="3600" b="0" i="0" u="none" strike="noStrike" cap="none">
              <a:solidFill>
                <a:srgbClr val="000000"/>
              </a:solidFill>
              <a:latin typeface="Calibri"/>
              <a:ea typeface="Calibri"/>
              <a:cs typeface="Calibri"/>
              <a:sym typeface="Calibri"/>
            </a:endParaRPr>
          </a:p>
          <a:p>
            <a:pPr marL="130572" marR="0" lvl="0" indent="0" algn="l" rtl="0">
              <a:lnSpc>
                <a:spcPct val="100000"/>
              </a:lnSpc>
              <a:spcBef>
                <a:spcPts val="0"/>
              </a:spcBef>
              <a:spcAft>
                <a:spcPts val="0"/>
              </a:spcAft>
              <a:buNone/>
            </a:pPr>
            <a:endParaRPr sz="1400" b="0" i="0" u="none" strike="noStrike" cap="none">
              <a:solidFill>
                <a:schemeClr val="dk2"/>
              </a:solidFill>
              <a:latin typeface="Times New Roman"/>
              <a:ea typeface="Times New Roman"/>
              <a:cs typeface="Times New Roman"/>
              <a:sym typeface="Times New Roman"/>
            </a:endParaRPr>
          </a:p>
          <a:p>
            <a:pPr marL="416322" marR="0" lvl="0" indent="-184150" algn="l" rtl="0">
              <a:lnSpc>
                <a:spcPct val="100000"/>
              </a:lnSpc>
              <a:spcBef>
                <a:spcPts val="0"/>
              </a:spcBef>
              <a:spcAft>
                <a:spcPts val="0"/>
              </a:spcAft>
              <a:buClr>
                <a:schemeClr val="dk2"/>
              </a:buClr>
              <a:buSzPts val="1600"/>
              <a:buFont typeface="Arial"/>
              <a:buNone/>
            </a:pPr>
            <a:endParaRPr sz="1600" b="0" i="0" u="none" strike="noStrike" cap="none">
              <a:solidFill>
                <a:schemeClr val="dk2"/>
              </a:solidFill>
              <a:latin typeface="Times New Roman"/>
              <a:ea typeface="Times New Roman"/>
              <a:cs typeface="Times New Roman"/>
              <a:sym typeface="Times New Roman"/>
            </a:endParaRPr>
          </a:p>
          <a:p>
            <a:pPr marL="416322" marR="0" lvl="0" indent="-285750" algn="l" rtl="0">
              <a:lnSpc>
                <a:spcPct val="100000"/>
              </a:lnSpc>
              <a:spcBef>
                <a:spcPts val="0"/>
              </a:spcBef>
              <a:spcAft>
                <a:spcPts val="0"/>
              </a:spcAft>
              <a:buClr>
                <a:schemeClr val="dk1"/>
              </a:buClr>
              <a:buSzPts val="2200"/>
              <a:buFont typeface="Arial"/>
              <a:buChar char="•"/>
            </a:pPr>
            <a:r>
              <a:rPr lang="en-IN" sz="2200" b="0" i="0" u="none" strike="noStrike" cap="none">
                <a:solidFill>
                  <a:schemeClr val="dk1"/>
                </a:solidFill>
                <a:latin typeface="Helvetica Neue"/>
                <a:ea typeface="Helvetica Neue"/>
                <a:cs typeface="Helvetica Neue"/>
                <a:sym typeface="Helvetica Neue"/>
              </a:rPr>
              <a:t>Breast cancer is the leading cause of cancer deaths in women worldwide, with 2.26 million cases in 2020 according to WHO. </a:t>
            </a:r>
            <a:br>
              <a:rPr lang="en-IN" sz="2200" b="0" i="0" u="none" strike="noStrike" cap="none">
                <a:solidFill>
                  <a:schemeClr val="dk1"/>
                </a:solidFill>
                <a:latin typeface="Helvetica Neue"/>
                <a:ea typeface="Helvetica Neue"/>
                <a:cs typeface="Helvetica Neue"/>
                <a:sym typeface="Helvetica Neue"/>
              </a:rPr>
            </a:br>
            <a:endParaRPr sz="2200" b="0" i="0" u="none" strike="noStrike" cap="none">
              <a:solidFill>
                <a:schemeClr val="dk1"/>
              </a:solidFill>
              <a:latin typeface="Helvetica Neue"/>
              <a:ea typeface="Helvetica Neue"/>
              <a:cs typeface="Helvetica Neue"/>
              <a:sym typeface="Helvetica Neue"/>
            </a:endParaRPr>
          </a:p>
          <a:p>
            <a:pPr marL="416322" marR="0" lvl="0" indent="-285750" algn="l" rtl="0">
              <a:lnSpc>
                <a:spcPct val="100000"/>
              </a:lnSpc>
              <a:spcBef>
                <a:spcPts val="0"/>
              </a:spcBef>
              <a:spcAft>
                <a:spcPts val="0"/>
              </a:spcAft>
              <a:buClr>
                <a:schemeClr val="dk1"/>
              </a:buClr>
              <a:buSzPts val="2200"/>
              <a:buFont typeface="Arial"/>
              <a:buChar char="•"/>
            </a:pPr>
            <a:r>
              <a:rPr lang="en-IN" sz="2200" b="0" i="0" u="none" strike="noStrike" cap="none">
                <a:solidFill>
                  <a:schemeClr val="dk1"/>
                </a:solidFill>
                <a:latin typeface="Helvetica Neue"/>
                <a:ea typeface="Helvetica Neue"/>
                <a:cs typeface="Helvetica Neue"/>
                <a:sym typeface="Helvetica Neue"/>
              </a:rPr>
              <a:t>Early detection of breast cancer is important because it can increase the chances of successful treatment and survival. </a:t>
            </a:r>
            <a:endParaRPr/>
          </a:p>
          <a:p>
            <a:pPr marL="416322" marR="0" lvl="0" indent="-146050" algn="l" rtl="0">
              <a:lnSpc>
                <a:spcPct val="100000"/>
              </a:lnSpc>
              <a:spcBef>
                <a:spcPts val="0"/>
              </a:spcBef>
              <a:spcAft>
                <a:spcPts val="0"/>
              </a:spcAft>
              <a:buClr>
                <a:schemeClr val="dk1"/>
              </a:buClr>
              <a:buSzPts val="2200"/>
              <a:buFont typeface="Arial"/>
              <a:buNone/>
            </a:pPr>
            <a:endParaRPr sz="2200" b="0" i="0" u="none" strike="noStrike" cap="none">
              <a:solidFill>
                <a:schemeClr val="dk1"/>
              </a:solidFill>
              <a:latin typeface="Helvetica Neue"/>
              <a:ea typeface="Helvetica Neue"/>
              <a:cs typeface="Helvetica Neue"/>
              <a:sym typeface="Helvetica Neue"/>
            </a:endParaRPr>
          </a:p>
          <a:p>
            <a:pPr marL="416322" marR="0" lvl="0" indent="-285750" algn="l" rtl="0">
              <a:lnSpc>
                <a:spcPct val="100000"/>
              </a:lnSpc>
              <a:spcBef>
                <a:spcPts val="0"/>
              </a:spcBef>
              <a:spcAft>
                <a:spcPts val="0"/>
              </a:spcAft>
              <a:buClr>
                <a:schemeClr val="dk1"/>
              </a:buClr>
              <a:buSzPts val="2200"/>
              <a:buFont typeface="Arial"/>
              <a:buChar char="•"/>
            </a:pPr>
            <a:r>
              <a:rPr lang="en-IN" sz="2200" b="0" i="0" u="none" strike="noStrike" cap="none">
                <a:solidFill>
                  <a:schemeClr val="dk1"/>
                </a:solidFill>
                <a:latin typeface="Helvetica Neue"/>
                <a:ea typeface="Helvetica Neue"/>
                <a:cs typeface="Helvetica Neue"/>
                <a:sym typeface="Helvetica Neue"/>
              </a:rPr>
              <a:t>Machine learning and Artificial Intelligence are being used more frequently as diagnostic tools for identifying breast cancer.</a:t>
            </a:r>
            <a:endParaRPr/>
          </a:p>
          <a:p>
            <a:pPr marL="416322" marR="0" lvl="0" indent="-146050" algn="l" rtl="0">
              <a:lnSpc>
                <a:spcPct val="100000"/>
              </a:lnSpc>
              <a:spcBef>
                <a:spcPts val="0"/>
              </a:spcBef>
              <a:spcAft>
                <a:spcPts val="0"/>
              </a:spcAft>
              <a:buClr>
                <a:schemeClr val="dk1"/>
              </a:buClr>
              <a:buSzPts val="2200"/>
              <a:buFont typeface="Arial"/>
              <a:buNone/>
            </a:pPr>
            <a:endParaRPr sz="2200" b="0" i="0" u="none" strike="noStrike" cap="none">
              <a:solidFill>
                <a:schemeClr val="dk1"/>
              </a:solidFill>
              <a:latin typeface="Helvetica Neue"/>
              <a:ea typeface="Helvetica Neue"/>
              <a:cs typeface="Helvetica Neue"/>
              <a:sym typeface="Helvetica Neue"/>
            </a:endParaRPr>
          </a:p>
          <a:p>
            <a:pPr marL="130572" marR="0" lvl="0" indent="0" algn="l" rtl="0">
              <a:lnSpc>
                <a:spcPct val="100000"/>
              </a:lnSpc>
              <a:spcBef>
                <a:spcPts val="0"/>
              </a:spcBef>
              <a:spcAft>
                <a:spcPts val="0"/>
              </a:spcAft>
              <a:buNone/>
            </a:pPr>
            <a:endParaRPr sz="1400" b="0" i="0" u="none" strike="noStrike" cap="none">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04" name="Google Shape;104;p1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05" name="Google Shape;105;p15"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106" name="Google Shape;106;p15"/>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07" name="Google Shape;107;p15"/>
          <p:cNvSpPr txBox="1"/>
          <p:nvPr/>
        </p:nvSpPr>
        <p:spPr>
          <a:xfrm>
            <a:off x="1304725" y="177000"/>
            <a:ext cx="7340700" cy="6155501"/>
          </a:xfrm>
          <a:prstGeom prst="rect">
            <a:avLst/>
          </a:prstGeom>
          <a:noFill/>
          <a:ln>
            <a:noFill/>
          </a:ln>
        </p:spPr>
        <p:txBody>
          <a:bodyPr spcFirstLastPara="1" wrap="square" lIns="91425" tIns="91425" rIns="91425" bIns="91425" anchor="t" anchorCtr="0">
            <a:spAutoFit/>
          </a:bodyPr>
          <a:lstStyle/>
          <a:p>
            <a:pPr marL="130572" marR="0" lvl="0" indent="0" algn="l" rtl="0">
              <a:lnSpc>
                <a:spcPct val="100000"/>
              </a:lnSpc>
              <a:spcBef>
                <a:spcPts val="0"/>
              </a:spcBef>
              <a:spcAft>
                <a:spcPts val="0"/>
              </a:spcAft>
              <a:buNone/>
            </a:pPr>
            <a:endParaRPr sz="2200" b="0" i="0" u="none" strike="noStrike" cap="none">
              <a:solidFill>
                <a:schemeClr val="dk1"/>
              </a:solidFill>
              <a:latin typeface="Helvetica Neue"/>
              <a:ea typeface="Helvetica Neue"/>
              <a:cs typeface="Helvetica Neue"/>
              <a:sym typeface="Helvetica Neue"/>
            </a:endParaRPr>
          </a:p>
          <a:p>
            <a:pPr marL="416322" marR="0" lvl="0" indent="-285750" algn="l" rtl="0">
              <a:lnSpc>
                <a:spcPct val="100000"/>
              </a:lnSpc>
              <a:spcBef>
                <a:spcPts val="0"/>
              </a:spcBef>
              <a:spcAft>
                <a:spcPts val="0"/>
              </a:spcAft>
              <a:buClr>
                <a:schemeClr val="dk1"/>
              </a:buClr>
              <a:buSzPts val="2200"/>
              <a:buFont typeface="Arial"/>
              <a:buChar char="•"/>
            </a:pPr>
            <a:r>
              <a:rPr lang="en-IN" sz="2200" b="0" i="0" u="none" strike="noStrike" cap="none">
                <a:solidFill>
                  <a:schemeClr val="dk1"/>
                </a:solidFill>
                <a:latin typeface="Helvetica Neue"/>
                <a:ea typeface="Helvetica Neue"/>
                <a:cs typeface="Helvetica Neue"/>
                <a:sym typeface="Helvetica Neue"/>
              </a:rPr>
              <a:t>Several tests, including clump thickness, cell size, and cell shape, are used to identify breast cancer, but it can still be difficult to get a definite result even for medical professionals.</a:t>
            </a:r>
            <a:br>
              <a:rPr lang="en-IN" sz="2200" b="0" i="0" u="none" strike="noStrike" cap="none">
                <a:solidFill>
                  <a:schemeClr val="dk1"/>
                </a:solidFill>
                <a:latin typeface="Helvetica Neue"/>
                <a:ea typeface="Helvetica Neue"/>
                <a:cs typeface="Helvetica Neue"/>
                <a:sym typeface="Helvetica Neue"/>
              </a:rPr>
            </a:br>
            <a:endParaRPr sz="2200" b="0" i="0" u="none" strike="noStrike" cap="none">
              <a:solidFill>
                <a:schemeClr val="dk1"/>
              </a:solidFill>
              <a:latin typeface="Helvetica Neue"/>
              <a:ea typeface="Helvetica Neue"/>
              <a:cs typeface="Helvetica Neue"/>
              <a:sym typeface="Helvetica Neue"/>
            </a:endParaRPr>
          </a:p>
          <a:p>
            <a:pPr marL="416322" marR="0" lvl="0" indent="-285750" algn="l" rtl="0">
              <a:lnSpc>
                <a:spcPct val="100000"/>
              </a:lnSpc>
              <a:spcBef>
                <a:spcPts val="0"/>
              </a:spcBef>
              <a:spcAft>
                <a:spcPts val="0"/>
              </a:spcAft>
              <a:buClr>
                <a:schemeClr val="dk1"/>
              </a:buClr>
              <a:buSzPts val="2200"/>
              <a:buFont typeface="Arial"/>
              <a:buChar char="•"/>
            </a:pPr>
            <a:r>
              <a:rPr lang="en-IN" sz="2200" b="0" i="0" u="none" strike="noStrike" cap="none">
                <a:solidFill>
                  <a:schemeClr val="dk1"/>
                </a:solidFill>
                <a:latin typeface="Helvetica Neue"/>
                <a:ea typeface="Helvetica Neue"/>
                <a:cs typeface="Helvetica Neue"/>
                <a:sym typeface="Helvetica Neue"/>
              </a:rPr>
              <a:t>The goal of this study is to investigate the use of various machine learning algorithms for early breast cancer diagnosis using the Wisconsin breast cancer dataset.</a:t>
            </a:r>
            <a:endParaRPr/>
          </a:p>
          <a:p>
            <a:pPr marL="416322" marR="0" lvl="0" indent="-146050" algn="l" rtl="0">
              <a:lnSpc>
                <a:spcPct val="100000"/>
              </a:lnSpc>
              <a:spcBef>
                <a:spcPts val="0"/>
              </a:spcBef>
              <a:spcAft>
                <a:spcPts val="0"/>
              </a:spcAft>
              <a:buClr>
                <a:schemeClr val="dk1"/>
              </a:buClr>
              <a:buSzPts val="2200"/>
              <a:buFont typeface="Arial"/>
              <a:buNone/>
            </a:pPr>
            <a:endParaRPr sz="2200" b="0" i="0" u="none" strike="noStrike" cap="none">
              <a:solidFill>
                <a:schemeClr val="dk1"/>
              </a:solidFill>
              <a:latin typeface="Helvetica Neue"/>
              <a:ea typeface="Helvetica Neue"/>
              <a:cs typeface="Helvetica Neue"/>
              <a:sym typeface="Helvetica Neue"/>
            </a:endParaRPr>
          </a:p>
          <a:p>
            <a:pPr marL="416322" marR="0" lvl="0" indent="-285750" algn="l" rtl="0">
              <a:lnSpc>
                <a:spcPct val="100000"/>
              </a:lnSpc>
              <a:spcBef>
                <a:spcPts val="0"/>
              </a:spcBef>
              <a:spcAft>
                <a:spcPts val="0"/>
              </a:spcAft>
              <a:buClr>
                <a:schemeClr val="dk1"/>
              </a:buClr>
              <a:buSzPts val="2200"/>
              <a:buFont typeface="Arial"/>
              <a:buChar char="•"/>
            </a:pPr>
            <a:r>
              <a:rPr lang="en-IN" sz="2200" b="0" i="0" u="none" strike="noStrike" cap="none">
                <a:solidFill>
                  <a:schemeClr val="dk1"/>
                </a:solidFill>
                <a:latin typeface="Helvetica Neue"/>
                <a:ea typeface="Helvetica Neue"/>
                <a:cs typeface="Helvetica Neue"/>
                <a:sym typeface="Helvetica Neue"/>
              </a:rPr>
              <a:t>To compare the performance of these algorithms using classification techniques such as Naïve Bayes, KNN, Random Forest, and SVM, and evaluate their accuracy using metrics such as recall, precision, F1 score, and accuracy percentage.</a:t>
            </a:r>
            <a:endParaRPr sz="2200" b="0" i="0" u="none" strike="noStrike" cap="none">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791571" y="237690"/>
            <a:ext cx="821509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IN" sz="3600"/>
              <a:t>Contribution of Each project Members</a:t>
            </a:r>
            <a:endParaRPr/>
          </a:p>
        </p:txBody>
      </p:sp>
      <p:graphicFrame>
        <p:nvGraphicFramePr>
          <p:cNvPr id="113" name="Google Shape;113;p16"/>
          <p:cNvGraphicFramePr/>
          <p:nvPr/>
        </p:nvGraphicFramePr>
        <p:xfrm>
          <a:off x="1184562" y="1563253"/>
          <a:ext cx="7020000" cy="4679700"/>
        </p:xfrm>
        <a:graphic>
          <a:graphicData uri="http://schemas.openxmlformats.org/drawingml/2006/table">
            <a:tbl>
              <a:tblPr firstRow="1" bandRow="1">
                <a:noFill/>
                <a:tableStyleId>{A327E4D6-1513-452A-B1FE-D678A0A142D3}</a:tableStyleId>
              </a:tblPr>
              <a:tblGrid>
                <a:gridCol w="3510000">
                  <a:extLst>
                    <a:ext uri="{9D8B030D-6E8A-4147-A177-3AD203B41FA5}">
                      <a16:colId xmlns:a16="http://schemas.microsoft.com/office/drawing/2014/main" val="20000"/>
                    </a:ext>
                  </a:extLst>
                </a:gridCol>
                <a:gridCol w="3510000">
                  <a:extLst>
                    <a:ext uri="{9D8B030D-6E8A-4147-A177-3AD203B41FA5}">
                      <a16:colId xmlns:a16="http://schemas.microsoft.com/office/drawing/2014/main" val="20001"/>
                    </a:ext>
                  </a:extLst>
                </a:gridCol>
              </a:tblGrid>
              <a:tr h="2339850">
                <a:tc>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a:solidFill>
                            <a:schemeClr val="dk1"/>
                          </a:solidFill>
                          <a:latin typeface="Helvetica Neue"/>
                          <a:ea typeface="Helvetica Neue"/>
                          <a:cs typeface="Helvetica Neue"/>
                          <a:sym typeface="Helvetica Neue"/>
                        </a:rPr>
                        <a:t>Shalini Singh (1DS19CS146)</a:t>
                      </a:r>
                      <a:endParaRPr/>
                    </a:p>
                    <a:p>
                      <a:pPr marL="0" marR="0" lvl="0" indent="0" algn="ctr" rtl="0">
                        <a:lnSpc>
                          <a:spcPct val="100000"/>
                        </a:lnSpc>
                        <a:spcBef>
                          <a:spcPts val="0"/>
                        </a:spcBef>
                        <a:spcAft>
                          <a:spcPts val="0"/>
                        </a:spcAft>
                        <a:buNone/>
                      </a:pPr>
                      <a:endParaRPr sz="1400" u="none" strike="noStrike" cap="none">
                        <a:latin typeface="Helvetica Neue"/>
                        <a:ea typeface="Helvetica Neue"/>
                        <a:cs typeface="Helvetica Neue"/>
                        <a:sym typeface="Helvetica Neue"/>
                      </a:endParaRPr>
                    </a:p>
                    <a:p>
                      <a:pPr marL="0" marR="0" lvl="0" indent="0" algn="ctr" rtl="0">
                        <a:lnSpc>
                          <a:spcPct val="100000"/>
                        </a:lnSpc>
                        <a:spcBef>
                          <a:spcPts val="0"/>
                        </a:spcBef>
                        <a:spcAft>
                          <a:spcPts val="0"/>
                        </a:spcAft>
                        <a:buNone/>
                      </a:pPr>
                      <a:endParaRPr sz="1400" u="none" strike="noStrike" cap="none">
                        <a:latin typeface="Helvetica Neue"/>
                        <a:ea typeface="Helvetica Neue"/>
                        <a:cs typeface="Helvetica Neue"/>
                        <a:sym typeface="Helvetica Neue"/>
                      </a:endParaRPr>
                    </a:p>
                    <a:p>
                      <a:pPr marL="0" marR="0" lvl="0" indent="0" algn="ctr" rtl="0">
                        <a:lnSpc>
                          <a:spcPct val="100000"/>
                        </a:lnSpc>
                        <a:spcBef>
                          <a:spcPts val="0"/>
                        </a:spcBef>
                        <a:spcAft>
                          <a:spcPts val="0"/>
                        </a:spcAft>
                        <a:buNone/>
                      </a:pPr>
                      <a:endParaRPr sz="1400" u="none" strike="noStrike" cap="none">
                        <a:latin typeface="Helvetica Neue"/>
                        <a:ea typeface="Helvetica Neue"/>
                        <a:cs typeface="Helvetica Neue"/>
                        <a:sym typeface="Helvetica Neue"/>
                      </a:endParaRPr>
                    </a:p>
                    <a:p>
                      <a:pPr marL="0" marR="0" lvl="0" indent="0" algn="ctr" rtl="0">
                        <a:lnSpc>
                          <a:spcPct val="100000"/>
                        </a:lnSpc>
                        <a:spcBef>
                          <a:spcPts val="0"/>
                        </a:spcBef>
                        <a:spcAft>
                          <a:spcPts val="0"/>
                        </a:spcAft>
                        <a:buNone/>
                      </a:pPr>
                      <a:endParaRPr sz="1400" u="none" strike="noStrike" cap="none">
                        <a:latin typeface="Helvetica Neue"/>
                        <a:ea typeface="Helvetica Neue"/>
                        <a:cs typeface="Helvetica Neue"/>
                        <a:sym typeface="Helvetica Neue"/>
                      </a:endParaRPr>
                    </a:p>
                    <a:p>
                      <a:pPr marL="0" marR="0" lvl="0" indent="0" algn="ctr" rtl="0">
                        <a:lnSpc>
                          <a:spcPct val="100000"/>
                        </a:lnSpc>
                        <a:spcBef>
                          <a:spcPts val="0"/>
                        </a:spcBef>
                        <a:spcAft>
                          <a:spcPts val="0"/>
                        </a:spcAft>
                        <a:buNone/>
                      </a:pPr>
                      <a:r>
                        <a:rPr lang="en-IN" sz="2000" u="none" strike="noStrike" cap="none">
                          <a:latin typeface="Helvetica Neue"/>
                          <a:ea typeface="Helvetica Neue"/>
                          <a:cs typeface="Helvetica Neue"/>
                          <a:sym typeface="Helvetica Neue"/>
                        </a:rPr>
                        <a:t>Implementation of Random Forest Algorithm</a:t>
                      </a:r>
                      <a:endParaRPr sz="2000" u="none" strike="noStrike" cap="none">
                        <a:latin typeface="Helvetica Neue"/>
                        <a:ea typeface="Helvetica Neue"/>
                        <a:cs typeface="Helvetica Neue"/>
                        <a:sym typeface="Helvetica Neue"/>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a:solidFill>
                            <a:schemeClr val="dk1"/>
                          </a:solidFill>
                          <a:latin typeface="Helvetica Neue"/>
                          <a:ea typeface="Helvetica Neue"/>
                          <a:cs typeface="Helvetica Neue"/>
                          <a:sym typeface="Helvetica Neue"/>
                        </a:rPr>
                        <a:t>Kota V Vishnu (1DS19CS723)</a:t>
                      </a:r>
                      <a:endParaRPr/>
                    </a:p>
                    <a:p>
                      <a:pPr marL="0" marR="0" lvl="0" indent="0" algn="ctr" rtl="0">
                        <a:lnSpc>
                          <a:spcPct val="100000"/>
                        </a:lnSpc>
                        <a:spcBef>
                          <a:spcPts val="0"/>
                        </a:spcBef>
                        <a:spcAft>
                          <a:spcPts val="0"/>
                        </a:spcAft>
                        <a:buNone/>
                      </a:pPr>
                      <a:endParaRPr sz="1400" u="none" strike="noStrike" cap="none">
                        <a:latin typeface="Helvetica Neue"/>
                        <a:ea typeface="Helvetica Neue"/>
                        <a:cs typeface="Helvetica Neue"/>
                        <a:sym typeface="Helvetica Neue"/>
                      </a:endParaRPr>
                    </a:p>
                    <a:p>
                      <a:pPr marL="0" marR="0" lvl="0" indent="0" algn="ctr" rtl="0">
                        <a:lnSpc>
                          <a:spcPct val="100000"/>
                        </a:lnSpc>
                        <a:spcBef>
                          <a:spcPts val="0"/>
                        </a:spcBef>
                        <a:spcAft>
                          <a:spcPts val="0"/>
                        </a:spcAft>
                        <a:buNone/>
                      </a:pPr>
                      <a:endParaRPr sz="1400" u="none" strike="noStrike" cap="none">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000000"/>
                        </a:buClr>
                        <a:buSzPts val="1400"/>
                        <a:buFont typeface="Arial"/>
                        <a:buNone/>
                      </a:pPr>
                      <a:br>
                        <a:rPr lang="en-IN" sz="1400" u="none" strike="noStrike" cap="none">
                          <a:latin typeface="Helvetica Neue"/>
                          <a:ea typeface="Helvetica Neue"/>
                          <a:cs typeface="Helvetica Neue"/>
                          <a:sym typeface="Helvetica Neue"/>
                        </a:rPr>
                      </a:br>
                      <a:r>
                        <a:rPr lang="en-IN" sz="2000" u="none" strike="noStrike" cap="none">
                          <a:latin typeface="Helvetica Neue"/>
                          <a:ea typeface="Helvetica Neue"/>
                          <a:cs typeface="Helvetica Neue"/>
                          <a:sym typeface="Helvetica Neue"/>
                        </a:rPr>
                        <a:t>Implementation of Naïve Bayes Algorithm</a:t>
                      </a:r>
                      <a:endParaRPr sz="2000" u="none" strike="noStrike" cap="none">
                        <a:latin typeface="Helvetica Neue"/>
                        <a:ea typeface="Helvetica Neue"/>
                        <a:cs typeface="Helvetica Neue"/>
                        <a:sym typeface="Helvetica Neue"/>
                      </a:endParaRPr>
                    </a:p>
                    <a:p>
                      <a:pPr marL="0" marR="0" lvl="0" indent="0" algn="ctr" rtl="0">
                        <a:lnSpc>
                          <a:spcPct val="100000"/>
                        </a:lnSpc>
                        <a:spcBef>
                          <a:spcPts val="0"/>
                        </a:spcBef>
                        <a:spcAft>
                          <a:spcPts val="0"/>
                        </a:spcAft>
                        <a:buNone/>
                      </a:pPr>
                      <a:endParaRPr sz="2000" u="none" strike="noStrike" cap="none">
                        <a:latin typeface="Helvetica Neue"/>
                        <a:ea typeface="Helvetica Neue"/>
                        <a:cs typeface="Helvetica Neue"/>
                        <a:sym typeface="Helvetica Neue"/>
                      </a:endParaRPr>
                    </a:p>
                  </a:txBody>
                  <a:tcPr marL="91450" marR="91450" marT="45725" marB="45725"/>
                </a:tc>
                <a:extLst>
                  <a:ext uri="{0D108BD9-81ED-4DB2-BD59-A6C34878D82A}">
                    <a16:rowId xmlns:a16="http://schemas.microsoft.com/office/drawing/2014/main" val="10000"/>
                  </a:ext>
                </a:extLst>
              </a:tr>
              <a:tr h="2339850">
                <a:tc>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a:solidFill>
                            <a:schemeClr val="dk1"/>
                          </a:solidFill>
                          <a:latin typeface="Helvetica Neue"/>
                          <a:ea typeface="Helvetica Neue"/>
                          <a:cs typeface="Helvetica Neue"/>
                          <a:sym typeface="Helvetica Neue"/>
                        </a:rPr>
                        <a:t>Reena Jasmine Edwin (1DS19CS738)</a:t>
                      </a:r>
                      <a:endParaRPr/>
                    </a:p>
                    <a:p>
                      <a:pPr marL="0" marR="0" lvl="0" indent="0" algn="ctr" rtl="0">
                        <a:lnSpc>
                          <a:spcPct val="100000"/>
                        </a:lnSpc>
                        <a:spcBef>
                          <a:spcPts val="0"/>
                        </a:spcBef>
                        <a:spcAft>
                          <a:spcPts val="0"/>
                        </a:spcAft>
                        <a:buNone/>
                      </a:pPr>
                      <a:endParaRPr sz="1400" u="none" strike="noStrike" cap="none">
                        <a:latin typeface="Helvetica Neue"/>
                        <a:ea typeface="Helvetica Neue"/>
                        <a:cs typeface="Helvetica Neue"/>
                        <a:sym typeface="Helvetica Neue"/>
                      </a:endParaRPr>
                    </a:p>
                    <a:p>
                      <a:pPr marL="0" marR="0" lvl="0" indent="0" algn="ctr" rtl="0">
                        <a:lnSpc>
                          <a:spcPct val="100000"/>
                        </a:lnSpc>
                        <a:spcBef>
                          <a:spcPts val="0"/>
                        </a:spcBef>
                        <a:spcAft>
                          <a:spcPts val="0"/>
                        </a:spcAft>
                        <a:buNone/>
                      </a:pPr>
                      <a:endParaRPr sz="1400" u="none" strike="noStrike" cap="none">
                        <a:latin typeface="Helvetica Neue"/>
                        <a:ea typeface="Helvetica Neue"/>
                        <a:cs typeface="Helvetica Neue"/>
                        <a:sym typeface="Helvetica Neue"/>
                      </a:endParaRPr>
                    </a:p>
                    <a:p>
                      <a:pPr marL="0" marR="0" lvl="0" indent="0" algn="ctr" rtl="0">
                        <a:lnSpc>
                          <a:spcPct val="100000"/>
                        </a:lnSpc>
                        <a:spcBef>
                          <a:spcPts val="0"/>
                        </a:spcBef>
                        <a:spcAft>
                          <a:spcPts val="0"/>
                        </a:spcAft>
                        <a:buNone/>
                      </a:pPr>
                      <a:endParaRPr sz="1400" u="none" strike="noStrike" cap="none">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000000"/>
                        </a:buClr>
                        <a:buSzPts val="2000"/>
                        <a:buFont typeface="Arial"/>
                        <a:buNone/>
                      </a:pPr>
                      <a:r>
                        <a:rPr lang="en-IN" sz="2000" u="none" strike="noStrike" cap="none">
                          <a:latin typeface="Helvetica Neue"/>
                          <a:ea typeface="Helvetica Neue"/>
                          <a:cs typeface="Helvetica Neue"/>
                          <a:sym typeface="Helvetica Neue"/>
                        </a:rPr>
                        <a:t>Implementation of Support Vector Machine Algorithm</a:t>
                      </a:r>
                      <a:endParaRPr sz="2000" u="none" strike="noStrike" cap="none">
                        <a:latin typeface="Helvetica Neue"/>
                        <a:ea typeface="Helvetica Neue"/>
                        <a:cs typeface="Helvetica Neue"/>
                        <a:sym typeface="Helvetica Neue"/>
                      </a:endParaRPr>
                    </a:p>
                    <a:p>
                      <a:pPr marL="0" marR="0" lvl="0" indent="0" algn="ctr" rtl="0">
                        <a:lnSpc>
                          <a:spcPct val="100000"/>
                        </a:lnSpc>
                        <a:spcBef>
                          <a:spcPts val="0"/>
                        </a:spcBef>
                        <a:spcAft>
                          <a:spcPts val="0"/>
                        </a:spcAft>
                        <a:buNone/>
                      </a:pPr>
                      <a:endParaRPr sz="2000" u="none" strike="noStrike" cap="none">
                        <a:latin typeface="Helvetica Neue"/>
                        <a:ea typeface="Helvetica Neue"/>
                        <a:cs typeface="Helvetica Neue"/>
                        <a:sym typeface="Helvetica Neue"/>
                      </a:endParaRPr>
                    </a:p>
                  </a:txBody>
                  <a:tcPr marL="91450" marR="91450" marT="45725" marB="45725"/>
                </a:tc>
                <a:tc>
                  <a:txBody>
                    <a:bodyPr/>
                    <a:lstStyle/>
                    <a:p>
                      <a:pPr marL="0" marR="0" lvl="0" indent="0" algn="ctr" rtl="0">
                        <a:lnSpc>
                          <a:spcPct val="100000"/>
                        </a:lnSpc>
                        <a:spcBef>
                          <a:spcPts val="0"/>
                        </a:spcBef>
                        <a:spcAft>
                          <a:spcPts val="0"/>
                        </a:spcAft>
                        <a:buNone/>
                      </a:pPr>
                      <a:r>
                        <a:rPr lang="en-IN" sz="2000" u="none" strike="noStrike" cap="none">
                          <a:solidFill>
                            <a:schemeClr val="dk1"/>
                          </a:solidFill>
                          <a:latin typeface="Helvetica Neue"/>
                          <a:ea typeface="Helvetica Neue"/>
                          <a:cs typeface="Helvetica Neue"/>
                          <a:sym typeface="Helvetica Neue"/>
                        </a:rPr>
                        <a:t>S Sai Brinda </a:t>
                      </a:r>
                      <a:br>
                        <a:rPr lang="en-IN" sz="2000" u="none" strike="noStrike" cap="none">
                          <a:solidFill>
                            <a:schemeClr val="dk1"/>
                          </a:solidFill>
                          <a:latin typeface="Helvetica Neue"/>
                          <a:ea typeface="Helvetica Neue"/>
                          <a:cs typeface="Helvetica Neue"/>
                          <a:sym typeface="Helvetica Neue"/>
                        </a:rPr>
                      </a:br>
                      <a:r>
                        <a:rPr lang="en-IN" sz="2000" u="none" strike="noStrike" cap="none">
                          <a:solidFill>
                            <a:schemeClr val="dk1"/>
                          </a:solidFill>
                          <a:latin typeface="Helvetica Neue"/>
                          <a:ea typeface="Helvetica Neue"/>
                          <a:cs typeface="Helvetica Neue"/>
                          <a:sym typeface="Helvetica Neue"/>
                        </a:rPr>
                        <a:t>(1DS19CS741)</a:t>
                      </a:r>
                      <a:endParaRPr/>
                    </a:p>
                    <a:p>
                      <a:pPr marL="0" marR="0" lvl="0" indent="0" algn="ctr" rtl="0">
                        <a:lnSpc>
                          <a:spcPct val="100000"/>
                        </a:lnSpc>
                        <a:spcBef>
                          <a:spcPts val="0"/>
                        </a:spcBef>
                        <a:spcAft>
                          <a:spcPts val="0"/>
                        </a:spcAft>
                        <a:buNone/>
                      </a:pPr>
                      <a:endParaRPr sz="2000" u="none" strike="noStrike" cap="none">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None/>
                      </a:pPr>
                      <a:endParaRPr sz="2000" u="none" strike="noStrike" cap="none">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000000"/>
                        </a:buClr>
                        <a:buSzPts val="2000"/>
                        <a:buFont typeface="Arial"/>
                        <a:buNone/>
                      </a:pPr>
                      <a:r>
                        <a:rPr lang="en-IN" sz="2000" u="none" strike="noStrike" cap="none">
                          <a:latin typeface="Helvetica Neue"/>
                          <a:ea typeface="Helvetica Neue"/>
                          <a:cs typeface="Helvetica Neue"/>
                          <a:sym typeface="Helvetica Neue"/>
                        </a:rPr>
                        <a:t>Implementation of K Nearest Neighbor Algorithm</a:t>
                      </a:r>
                      <a:endParaRPr sz="2000" u="none" strike="noStrike" cap="none">
                        <a:latin typeface="Helvetica Neue"/>
                        <a:ea typeface="Helvetica Neue"/>
                        <a:cs typeface="Helvetica Neue"/>
                        <a:sym typeface="Helvetica Neue"/>
                      </a:endParaRPr>
                    </a:p>
                    <a:p>
                      <a:pPr marL="0" marR="0" lvl="0" indent="0" algn="ctr" rtl="0">
                        <a:lnSpc>
                          <a:spcPct val="100000"/>
                        </a:lnSpc>
                        <a:spcBef>
                          <a:spcPts val="0"/>
                        </a:spcBef>
                        <a:spcAft>
                          <a:spcPts val="0"/>
                        </a:spcAft>
                        <a:buNone/>
                      </a:pPr>
                      <a:endParaRPr sz="2000" u="none" strike="noStrike" cap="none">
                        <a:latin typeface="Helvetica Neue"/>
                        <a:ea typeface="Helvetica Neue"/>
                        <a:cs typeface="Helvetica Neue"/>
                        <a:sym typeface="Helvetica Neue"/>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19" name="Google Shape;119;p17"/>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20" name="Google Shape;120;p17"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121" name="Google Shape;121;p17"/>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22" name="Google Shape;122;p17"/>
          <p:cNvSpPr txBox="1"/>
          <p:nvPr/>
        </p:nvSpPr>
        <p:spPr>
          <a:xfrm>
            <a:off x="1149775" y="460650"/>
            <a:ext cx="7586100" cy="1053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23" name="Google Shape;123;p17"/>
          <p:cNvSpPr txBox="1"/>
          <p:nvPr/>
        </p:nvSpPr>
        <p:spPr>
          <a:xfrm>
            <a:off x="1111475" y="215600"/>
            <a:ext cx="7470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000000"/>
                </a:solidFill>
                <a:latin typeface="Calibri"/>
                <a:ea typeface="Calibri"/>
                <a:cs typeface="Calibri"/>
                <a:sym typeface="Calibri"/>
              </a:rPr>
              <a:t>SYSTEM DIAGRAM / ARCHITECTURE</a:t>
            </a:r>
            <a:endParaRPr sz="3600" b="0" i="0" u="none" strike="noStrike" cap="none">
              <a:solidFill>
                <a:srgbClr val="000000"/>
              </a:solidFill>
              <a:latin typeface="Calibri"/>
              <a:ea typeface="Calibri"/>
              <a:cs typeface="Calibri"/>
              <a:sym typeface="Calibri"/>
            </a:endParaRPr>
          </a:p>
        </p:txBody>
      </p:sp>
      <p:pic>
        <p:nvPicPr>
          <p:cNvPr id="124" name="Google Shape;124;p17"/>
          <p:cNvPicPr preferRelativeResize="0"/>
          <p:nvPr/>
        </p:nvPicPr>
        <p:blipFill rotWithShape="1">
          <a:blip r:embed="rId4">
            <a:alphaModFix/>
          </a:blip>
          <a:srcRect/>
          <a:stretch/>
        </p:blipFill>
        <p:spPr>
          <a:xfrm>
            <a:off x="1021275" y="1624905"/>
            <a:ext cx="7932225" cy="38677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IN" sz="3600" dirty="0"/>
              <a:t>MODULES</a:t>
            </a:r>
            <a:endParaRPr dirty="0"/>
          </a:p>
        </p:txBody>
      </p:sp>
      <p:sp>
        <p:nvSpPr>
          <p:cNvPr id="130" name="Google Shape;130;p1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457200" lvl="0" indent="-342900" algn="l" rtl="0">
              <a:spcBef>
                <a:spcPts val="1000"/>
              </a:spcBef>
              <a:spcAft>
                <a:spcPts val="0"/>
              </a:spcAft>
              <a:buSzPts val="1800"/>
              <a:buAutoNum type="arabicPeriod"/>
            </a:pPr>
            <a:r>
              <a:rPr lang="en-IN" dirty="0"/>
              <a:t>Problem Identification and Data Collection</a:t>
            </a:r>
            <a:endParaRPr dirty="0"/>
          </a:p>
          <a:p>
            <a:pPr marL="457200" lvl="0" indent="-342900" algn="l" rtl="0">
              <a:spcBef>
                <a:spcPts val="0"/>
              </a:spcBef>
              <a:spcAft>
                <a:spcPts val="0"/>
              </a:spcAft>
              <a:buSzPts val="1800"/>
              <a:buAutoNum type="arabicPeriod"/>
            </a:pPr>
            <a:r>
              <a:rPr lang="en-IN" dirty="0"/>
              <a:t>Data </a:t>
            </a:r>
            <a:r>
              <a:rPr lang="en-IN" dirty="0" err="1"/>
              <a:t>Preprocessing</a:t>
            </a:r>
            <a:endParaRPr dirty="0"/>
          </a:p>
          <a:p>
            <a:pPr marL="457200" lvl="0" indent="-342900" algn="l" rtl="0">
              <a:spcBef>
                <a:spcPts val="0"/>
              </a:spcBef>
              <a:spcAft>
                <a:spcPts val="0"/>
              </a:spcAft>
              <a:buSzPts val="1800"/>
              <a:buAutoNum type="arabicPeriod"/>
            </a:pPr>
            <a:r>
              <a:rPr lang="en-IN" dirty="0"/>
              <a:t>Implementation of individual ML models</a:t>
            </a:r>
            <a:endParaRPr dirty="0"/>
          </a:p>
          <a:p>
            <a:pPr marL="457200" lvl="0" indent="-342900" algn="l" rtl="0">
              <a:spcBef>
                <a:spcPts val="0"/>
              </a:spcBef>
              <a:spcAft>
                <a:spcPts val="0"/>
              </a:spcAft>
              <a:buSzPts val="1800"/>
              <a:buAutoNum type="arabicPeriod"/>
            </a:pPr>
            <a:r>
              <a:rPr lang="en-IN" dirty="0"/>
              <a:t>Analysing the model performance</a:t>
            </a:r>
            <a:endParaRPr dirty="0"/>
          </a:p>
          <a:p>
            <a:pPr marL="457200" lvl="0" indent="-342900" algn="l" rtl="0">
              <a:spcBef>
                <a:spcPts val="0"/>
              </a:spcBef>
              <a:spcAft>
                <a:spcPts val="0"/>
              </a:spcAft>
              <a:buSzPts val="1800"/>
              <a:buAutoNum type="arabicPeriod"/>
            </a:pPr>
            <a:r>
              <a:rPr lang="en-IN" dirty="0"/>
              <a:t>Building an ensemble model</a:t>
            </a:r>
            <a:endParaRPr dirty="0"/>
          </a:p>
          <a:p>
            <a:pPr marL="457200" lvl="0" indent="-342900" algn="l" rtl="0">
              <a:spcBef>
                <a:spcPts val="0"/>
              </a:spcBef>
              <a:spcAft>
                <a:spcPts val="0"/>
              </a:spcAft>
              <a:buSzPts val="1800"/>
              <a:buAutoNum type="arabicPeriod"/>
            </a:pPr>
            <a:r>
              <a:rPr lang="en-IN" dirty="0"/>
              <a:t>Analysing the ensemble model performance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IN" sz="3600" dirty="0"/>
              <a:t>MODULES</a:t>
            </a:r>
            <a:r>
              <a:rPr lang="en-IN" dirty="0"/>
              <a:t> </a:t>
            </a:r>
            <a:r>
              <a:rPr lang="en-IN" sz="3600" dirty="0"/>
              <a:t>DESCRIPTIONS</a:t>
            </a:r>
            <a:endParaRPr dirty="0"/>
          </a:p>
        </p:txBody>
      </p:sp>
      <p:sp>
        <p:nvSpPr>
          <p:cNvPr id="136" name="Google Shape;136;p1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IN" sz="2200" b="1" dirty="0"/>
              <a:t>1.Problem Identification and Data Collection:</a:t>
            </a:r>
            <a:endParaRPr sz="2200" b="1" dirty="0"/>
          </a:p>
          <a:p>
            <a:pPr marL="0" lvl="0" indent="0" algn="l" rtl="0">
              <a:spcBef>
                <a:spcPts val="1000"/>
              </a:spcBef>
              <a:spcAft>
                <a:spcPts val="0"/>
              </a:spcAft>
              <a:buClr>
                <a:schemeClr val="dk1"/>
              </a:buClr>
              <a:buSzPts val="1800"/>
              <a:buNone/>
            </a:pPr>
            <a:r>
              <a:rPr lang="en-IN" sz="2200" dirty="0"/>
              <a:t>Analysing aspects of current breast cancer detection method and collecting data from where it can be improved.</a:t>
            </a:r>
            <a:endParaRPr sz="2200" dirty="0"/>
          </a:p>
          <a:p>
            <a:pPr marL="0" lvl="0" indent="0" algn="l" rtl="0">
              <a:spcBef>
                <a:spcPts val="1000"/>
              </a:spcBef>
              <a:spcAft>
                <a:spcPts val="0"/>
              </a:spcAft>
              <a:buClr>
                <a:schemeClr val="dk1"/>
              </a:buClr>
              <a:buSzPts val="1100"/>
              <a:buFont typeface="Arial"/>
              <a:buNone/>
            </a:pPr>
            <a:r>
              <a:rPr lang="en-IN" sz="2200" b="1" dirty="0"/>
              <a:t>2.Data </a:t>
            </a:r>
            <a:r>
              <a:rPr lang="en-IN" sz="2200" b="1" dirty="0" err="1"/>
              <a:t>Preprocessing</a:t>
            </a:r>
            <a:endParaRPr sz="2200" b="1" dirty="0"/>
          </a:p>
          <a:p>
            <a:pPr marL="0" lvl="0" indent="0" algn="l" rtl="0">
              <a:spcBef>
                <a:spcPts val="1000"/>
              </a:spcBef>
              <a:spcAft>
                <a:spcPts val="0"/>
              </a:spcAft>
              <a:buClr>
                <a:schemeClr val="dk1"/>
              </a:buClr>
              <a:buSzPts val="1100"/>
              <a:buFont typeface="Arial"/>
              <a:buNone/>
            </a:pPr>
            <a:r>
              <a:rPr lang="en-IN" sz="2200" dirty="0"/>
              <a:t>The Data Collected is processed according to parameters which the developer would most likely get a higher rate of accuracy and precision.</a:t>
            </a:r>
            <a:endParaRPr sz="2200" dirty="0"/>
          </a:p>
          <a:p>
            <a:pPr marL="0" lvl="0" indent="0" algn="l" rtl="0">
              <a:spcBef>
                <a:spcPts val="1000"/>
              </a:spcBef>
              <a:spcAft>
                <a:spcPts val="0"/>
              </a:spcAft>
              <a:buClr>
                <a:schemeClr val="dk1"/>
              </a:buClr>
              <a:buSzPts val="1100"/>
              <a:buFont typeface="Arial"/>
              <a:buNone/>
            </a:pPr>
            <a:r>
              <a:rPr lang="en-IN" sz="2200" b="1" dirty="0"/>
              <a:t>3.Implementation of individual ML models</a:t>
            </a:r>
            <a:endParaRPr sz="2200" b="1" dirty="0"/>
          </a:p>
          <a:p>
            <a:pPr marL="0" lvl="0" indent="0" algn="l" rtl="0">
              <a:spcBef>
                <a:spcPts val="1000"/>
              </a:spcBef>
              <a:spcAft>
                <a:spcPts val="0"/>
              </a:spcAft>
              <a:buClr>
                <a:schemeClr val="dk1"/>
              </a:buClr>
              <a:buSzPts val="1100"/>
              <a:buFont typeface="Arial"/>
              <a:buNone/>
            </a:pPr>
            <a:r>
              <a:rPr lang="en-IN" sz="2200" dirty="0"/>
              <a:t>Individual ML models are used and the results of each algorithm is noted down.</a:t>
            </a:r>
            <a:endParaRPr sz="2200" dirty="0"/>
          </a:p>
          <a:p>
            <a:pPr marL="457200" lvl="0" indent="0" algn="l" rtl="0">
              <a:spcBef>
                <a:spcPts val="1000"/>
              </a:spcBef>
              <a:spcAft>
                <a:spcPts val="0"/>
              </a:spcAft>
              <a:buClr>
                <a:schemeClr val="dk1"/>
              </a:buClr>
              <a:buSzPts val="1100"/>
              <a:buFont typeface="Arial"/>
              <a:buNone/>
            </a:pPr>
            <a:endParaRPr sz="2300" dirty="0"/>
          </a:p>
          <a:p>
            <a:pPr marL="457200" lvl="0" indent="-228600" algn="l" rtl="0">
              <a:lnSpc>
                <a:spcPct val="90000"/>
              </a:lnSpc>
              <a:spcBef>
                <a:spcPts val="1000"/>
              </a:spcBef>
              <a:spcAft>
                <a:spcPts val="0"/>
              </a:spcAft>
              <a:buClr>
                <a:schemeClr val="dk1"/>
              </a:buClr>
              <a:buSzPts val="18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628650" y="365126"/>
            <a:ext cx="78867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600" dirty="0"/>
              <a:t>MODULES DESCRIPTIONS</a:t>
            </a:r>
            <a:endParaRPr sz="3600" dirty="0"/>
          </a:p>
        </p:txBody>
      </p:sp>
      <p:sp>
        <p:nvSpPr>
          <p:cNvPr id="142" name="Google Shape;142;p20"/>
          <p:cNvSpPr txBox="1">
            <a:spLocks noGrp="1"/>
          </p:cNvSpPr>
          <p:nvPr>
            <p:ph type="body" idx="1"/>
          </p:nvPr>
        </p:nvSpPr>
        <p:spPr>
          <a:xfrm>
            <a:off x="628650" y="1825625"/>
            <a:ext cx="78867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IN" sz="2200" b="1" dirty="0"/>
              <a:t>4 . Analysing model performance:</a:t>
            </a:r>
            <a:endParaRPr sz="2200" b="1" dirty="0"/>
          </a:p>
          <a:p>
            <a:pPr marL="0" lvl="0" indent="0" algn="l" rtl="0">
              <a:spcBef>
                <a:spcPts val="1000"/>
              </a:spcBef>
              <a:spcAft>
                <a:spcPts val="0"/>
              </a:spcAft>
              <a:buClr>
                <a:schemeClr val="dk1"/>
              </a:buClr>
              <a:buSzPts val="1100"/>
              <a:buFont typeface="Arial"/>
              <a:buNone/>
            </a:pPr>
            <a:r>
              <a:rPr lang="en-IN" sz="2200" dirty="0"/>
              <a:t>The results of each algorithm is mentioned and noted down</a:t>
            </a:r>
            <a:endParaRPr sz="2200" dirty="0"/>
          </a:p>
          <a:p>
            <a:pPr marL="0" lvl="0" indent="0" algn="l" rtl="0">
              <a:spcBef>
                <a:spcPts val="1000"/>
              </a:spcBef>
              <a:spcAft>
                <a:spcPts val="0"/>
              </a:spcAft>
              <a:buClr>
                <a:schemeClr val="dk1"/>
              </a:buClr>
              <a:buSzPts val="1100"/>
              <a:buFont typeface="Arial"/>
              <a:buNone/>
            </a:pPr>
            <a:r>
              <a:rPr lang="en-IN" sz="2200" b="1" dirty="0"/>
              <a:t>5. Building Ensemble Model:</a:t>
            </a:r>
            <a:endParaRPr sz="2200" b="1" dirty="0"/>
          </a:p>
          <a:p>
            <a:pPr marL="0" lvl="0" indent="0" algn="l" rtl="0">
              <a:spcBef>
                <a:spcPts val="1000"/>
              </a:spcBef>
              <a:spcAft>
                <a:spcPts val="0"/>
              </a:spcAft>
              <a:buClr>
                <a:schemeClr val="dk1"/>
              </a:buClr>
              <a:buSzPts val="1100"/>
              <a:buFont typeface="Arial"/>
              <a:buNone/>
            </a:pPr>
            <a:r>
              <a:rPr lang="en-IN" sz="2200" dirty="0"/>
              <a:t>Results of the multiple algorithms are used to produce a singular definitive method of analysis.</a:t>
            </a:r>
            <a:endParaRPr sz="2200" dirty="0"/>
          </a:p>
          <a:p>
            <a:pPr marL="0" lvl="0" indent="0" algn="l" rtl="0">
              <a:spcBef>
                <a:spcPts val="1000"/>
              </a:spcBef>
              <a:spcAft>
                <a:spcPts val="0"/>
              </a:spcAft>
              <a:buClr>
                <a:schemeClr val="dk1"/>
              </a:buClr>
              <a:buSzPts val="1100"/>
              <a:buFont typeface="Arial"/>
              <a:buNone/>
            </a:pPr>
            <a:r>
              <a:rPr lang="en-IN" sz="2200" dirty="0"/>
              <a:t>This obtained result has a better accuracy than individual models.</a:t>
            </a:r>
            <a:endParaRPr sz="2200" dirty="0"/>
          </a:p>
          <a:p>
            <a:pPr marL="0" lvl="0" indent="0" algn="l" rtl="0">
              <a:spcBef>
                <a:spcPts val="1000"/>
              </a:spcBef>
              <a:spcAft>
                <a:spcPts val="0"/>
              </a:spcAft>
              <a:buClr>
                <a:schemeClr val="dk1"/>
              </a:buClr>
              <a:buSzPts val="1100"/>
              <a:buFont typeface="Arial"/>
              <a:buNone/>
            </a:pPr>
            <a:r>
              <a:rPr lang="en-IN" sz="2200" b="1" dirty="0"/>
              <a:t>6.Performance of Ensemble Model:</a:t>
            </a:r>
            <a:endParaRPr sz="2200" b="1" dirty="0"/>
          </a:p>
          <a:p>
            <a:pPr marL="0" lvl="0" indent="0" algn="l" rtl="0">
              <a:spcBef>
                <a:spcPts val="1000"/>
              </a:spcBef>
              <a:spcAft>
                <a:spcPts val="0"/>
              </a:spcAft>
              <a:buClr>
                <a:schemeClr val="dk1"/>
              </a:buClr>
              <a:buSzPts val="1100"/>
              <a:buFont typeface="Arial"/>
              <a:buNone/>
            </a:pPr>
            <a:r>
              <a:rPr lang="en-IN" sz="2200" dirty="0"/>
              <a:t>The results from the ensemble model is noted down</a:t>
            </a:r>
            <a:endParaRPr sz="2200" dirty="0"/>
          </a:p>
          <a:p>
            <a:pPr marL="0" lvl="0" indent="0" algn="l" rtl="0">
              <a:spcBef>
                <a:spcPts val="100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48" name="Google Shape;148;p21"/>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49" name="Google Shape;149;p21"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50" name="Google Shape;150;p21"/>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51" name="Google Shape;151;p21"/>
          <p:cNvSpPr txBox="1"/>
          <p:nvPr/>
        </p:nvSpPr>
        <p:spPr>
          <a:xfrm>
            <a:off x="1143000" y="336650"/>
            <a:ext cx="7566900" cy="506289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000000"/>
                </a:solidFill>
                <a:latin typeface="Calibri"/>
                <a:ea typeface="Calibri"/>
                <a:cs typeface="Calibri"/>
                <a:sym typeface="Calibri"/>
              </a:rPr>
              <a:t>INPUT:</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IN" sz="2200" b="0" i="0" u="none" strike="noStrike" cap="none">
                <a:solidFill>
                  <a:srgbClr val="000000"/>
                </a:solidFill>
                <a:latin typeface="Calibri"/>
                <a:ea typeface="Calibri"/>
                <a:cs typeface="Calibri"/>
                <a:sym typeface="Calibri"/>
              </a:rPr>
              <a:t>The dataset used for this project is Wisconsin-Breast Cancer (Diagnostics) dataset.</a:t>
            </a:r>
            <a:endParaRPr/>
          </a:p>
          <a:p>
            <a:pPr marL="0" marR="0" lvl="0" indent="0" algn="l" rtl="0">
              <a:lnSpc>
                <a:spcPct val="100000"/>
              </a:lnSpc>
              <a:spcBef>
                <a:spcPts val="0"/>
              </a:spcBef>
              <a:spcAft>
                <a:spcPts val="0"/>
              </a:spcAft>
              <a:buNone/>
            </a:pPr>
            <a:endParaRPr sz="22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400"/>
              <a:buFont typeface="Noto Sans Symbols"/>
              <a:buChar char="▪"/>
            </a:pPr>
            <a:r>
              <a:rPr lang="en-IN" sz="2400" b="0" i="0" u="none" strike="noStrike" cap="none">
                <a:solidFill>
                  <a:srgbClr val="000000"/>
                </a:solidFill>
                <a:latin typeface="Arial"/>
                <a:ea typeface="Arial"/>
                <a:cs typeface="Arial"/>
                <a:sym typeface="Arial"/>
              </a:rPr>
              <a:t>There are two classes, benign and malignant.</a:t>
            </a:r>
            <a:endParaRPr/>
          </a:p>
          <a:p>
            <a:pPr marL="342900" marR="0" lvl="0" indent="-342900" algn="l" rtl="0">
              <a:lnSpc>
                <a:spcPct val="100000"/>
              </a:lnSpc>
              <a:spcBef>
                <a:spcPts val="0"/>
              </a:spcBef>
              <a:spcAft>
                <a:spcPts val="0"/>
              </a:spcAft>
              <a:buClr>
                <a:srgbClr val="000000"/>
              </a:buClr>
              <a:buSzPts val="2400"/>
              <a:buFont typeface="Noto Sans Symbols"/>
              <a:buChar char="▪"/>
            </a:pPr>
            <a:r>
              <a:rPr lang="en-IN" sz="2400" b="0" i="0" u="none" strike="noStrike" cap="none">
                <a:solidFill>
                  <a:srgbClr val="000000"/>
                </a:solidFill>
                <a:latin typeface="Calibri"/>
                <a:ea typeface="Calibri"/>
                <a:cs typeface="Calibri"/>
                <a:sym typeface="Calibri"/>
              </a:rPr>
              <a:t>Dataset Shape-(569,33)</a:t>
            </a:r>
            <a:endParaRPr/>
          </a:p>
          <a:p>
            <a:pPr marL="342900" marR="0" lvl="0" indent="-342900" algn="l" rtl="0">
              <a:lnSpc>
                <a:spcPct val="100000"/>
              </a:lnSpc>
              <a:spcBef>
                <a:spcPts val="0"/>
              </a:spcBef>
              <a:spcAft>
                <a:spcPts val="0"/>
              </a:spcAft>
              <a:buClr>
                <a:srgbClr val="000000"/>
              </a:buClr>
              <a:buSzPts val="2400"/>
              <a:buFont typeface="Noto Sans Symbols"/>
              <a:buChar char="▪"/>
            </a:pPr>
            <a:r>
              <a:rPr lang="en-IN" sz="2400" b="0" i="0" u="none" strike="noStrike" cap="none">
                <a:solidFill>
                  <a:srgbClr val="000000"/>
                </a:solidFill>
                <a:latin typeface="Calibri"/>
                <a:ea typeface="Calibri"/>
                <a:cs typeface="Calibri"/>
                <a:sym typeface="Calibri"/>
              </a:rPr>
              <a:t>Out of  569 samples 357 are benign and 212 are malignant.</a:t>
            </a:r>
            <a:endParaRPr/>
          </a:p>
          <a:p>
            <a:pPr marL="342900" marR="0" lvl="0" indent="-342900" algn="l" rtl="0">
              <a:lnSpc>
                <a:spcPct val="100000"/>
              </a:lnSpc>
              <a:spcBef>
                <a:spcPts val="0"/>
              </a:spcBef>
              <a:spcAft>
                <a:spcPts val="0"/>
              </a:spcAft>
              <a:buClr>
                <a:srgbClr val="000000"/>
              </a:buClr>
              <a:buSzPts val="2400"/>
              <a:buFont typeface="Noto Sans Symbols"/>
              <a:buChar char="▪"/>
            </a:pPr>
            <a:r>
              <a:rPr lang="en-IN" sz="2400" b="0" i="0" u="none" strike="noStrike" cap="none">
                <a:solidFill>
                  <a:srgbClr val="000000"/>
                </a:solidFill>
                <a:latin typeface="Calibri"/>
                <a:ea typeface="Calibri"/>
                <a:cs typeface="Calibri"/>
                <a:sym typeface="Calibri"/>
              </a:rPr>
              <a:t>Source-Kaggle </a:t>
            </a:r>
            <a:r>
              <a:rPr lang="en-IN" sz="2400" b="0" i="0" u="sng" strike="noStrike" cap="none">
                <a:solidFill>
                  <a:schemeClr val="hlink"/>
                </a:solidFill>
                <a:latin typeface="Calibri"/>
                <a:ea typeface="Calibri"/>
                <a:cs typeface="Calibri"/>
                <a:sym typeface="Calibri"/>
                <a:hlinkClick r:id="rId4"/>
              </a:rPr>
              <a:t>https://www.kaggle.com/datasets/uciml/breast-cancer-wisconsin-data</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200" b="0" i="0" u="none" strike="noStrike" cap="none">
              <a:solidFill>
                <a:srgbClr val="000000"/>
              </a:solidFill>
              <a:latin typeface="Calibri"/>
              <a:ea typeface="Calibri"/>
              <a:cs typeface="Calibri"/>
              <a:sym typeface="Calibri"/>
            </a:endParaRPr>
          </a:p>
        </p:txBody>
      </p:sp>
      <p:sp>
        <p:nvSpPr>
          <p:cNvPr id="152" name="Google Shape;152;p21"/>
          <p:cNvSpPr txBox="1"/>
          <p:nvPr/>
        </p:nvSpPr>
        <p:spPr>
          <a:xfrm>
            <a:off x="5182650" y="5257750"/>
            <a:ext cx="33855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IN" sz="2600" b="1" i="0" u="none" strike="noStrike" cap="none">
                <a:solidFill>
                  <a:srgbClr val="000000"/>
                </a:solidFill>
                <a:latin typeface="Calibri"/>
                <a:ea typeface="Calibri"/>
                <a:cs typeface="Calibri"/>
                <a:sym typeface="Calibri"/>
              </a:rPr>
              <a:t>   </a:t>
            </a:r>
            <a:endParaRPr sz="2900" b="1" i="0" u="none" strike="noStrike" cap="non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3955</TotalTime>
  <Words>1076</Words>
  <Application>Microsoft Macintosh PowerPoint</Application>
  <PresentationFormat>On-screen Show (4:3)</PresentationFormat>
  <Paragraphs>126</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Helvetica Neue</vt:lpstr>
      <vt:lpstr>Noto Sans Symbols</vt:lpstr>
      <vt:lpstr>Times New Roman</vt:lpstr>
      <vt:lpstr>Calibri</vt:lpstr>
      <vt:lpstr>Arial Black</vt:lpstr>
      <vt:lpstr>Office Theme</vt:lpstr>
      <vt:lpstr>PowerPoint Presentation</vt:lpstr>
      <vt:lpstr>PowerPoint Presentation</vt:lpstr>
      <vt:lpstr>PowerPoint Presentation</vt:lpstr>
      <vt:lpstr>Contribution of Each project Members</vt:lpstr>
      <vt:lpstr>PowerPoint Presentation</vt:lpstr>
      <vt:lpstr>MODULES</vt:lpstr>
      <vt:lpstr>MODULES DESCRIPTIONS</vt:lpstr>
      <vt:lpstr>MODULES DESCRIPTIONS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CO-GUIDE MEET DETAILS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Leena Jennifer Edwin 1NT19CS100</cp:lastModifiedBy>
  <cp:revision>4</cp:revision>
  <dcterms:modified xsi:type="dcterms:W3CDTF">2023-06-10T20:12:04Z</dcterms:modified>
</cp:coreProperties>
</file>