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82" r:id="rId18"/>
    <p:sldId id="281" r:id="rId19"/>
    <p:sldId id="279" r:id="rId20"/>
    <p:sldId id="275" r:id="rId21"/>
    <p:sldId id="276" r:id="rId22"/>
  </p:sldIdLst>
  <p:sldSz cx="9144000" cy="6858000" type="screen4x3"/>
  <p:notesSz cx="6858000" cy="9144000"/>
  <p:embeddedFontLst>
    <p:embeddedFont>
      <p:font typeface="Arial Black" panose="020B0A04020102020204" pitchFamily="34" charset="0"/>
      <p:bold r:id="rId24"/>
    </p:embeddedFont>
    <p:embeddedFont>
      <p:font typeface="Calibri" panose="020F0502020204030204" pitchFamily="34" charset="0"/>
      <p:regular r:id="rId25"/>
      <p:bold r:id="rId26"/>
      <p:italic r:id="rId27"/>
      <p:boldItalic r:id="rId28"/>
    </p:embeddedFont>
    <p:embeddedFont>
      <p:font typeface="Times" panose="02020603050405020304"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27E4D6-1513-452A-B1FE-D678A0A142D3}">
  <a:tblStyle styleId="{A327E4D6-1513-452A-B1FE-D678A0A142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78" d="100"/>
          <a:sy n="78" d="100"/>
        </p:scale>
        <p:origin x="150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154809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17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9237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20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92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719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232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223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8029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5531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220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927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1985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3214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8508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894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482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9101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720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69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47b5bf40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47b5bf4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54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899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kaggle.com/datasets/uciml/breast-cancer-wisconsin-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0" y="-70215"/>
            <a:ext cx="9144000" cy="6858000"/>
          </a:xfrm>
          <a:prstGeom prst="rect">
            <a:avLst/>
          </a:prstGeom>
          <a:noFill/>
          <a:ln>
            <a:noFill/>
          </a:ln>
        </p:spPr>
      </p:pic>
      <p:sp>
        <p:nvSpPr>
          <p:cNvPr id="87" name="Google Shape;87;p13"/>
          <p:cNvSpPr txBox="1"/>
          <p:nvPr/>
        </p:nvSpPr>
        <p:spPr>
          <a:xfrm>
            <a:off x="5410200" y="6664675"/>
            <a:ext cx="708660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88" name="Google Shape;88;p13"/>
          <p:cNvSpPr txBox="1"/>
          <p:nvPr/>
        </p:nvSpPr>
        <p:spPr>
          <a:xfrm>
            <a:off x="911400" y="313849"/>
            <a:ext cx="7850463" cy="2206728"/>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chemeClr val="dk1"/>
              </a:buClr>
              <a:buSzPts val="4400"/>
              <a:buFont typeface="Arial Black"/>
              <a:buNone/>
            </a:pPr>
            <a:r>
              <a:rPr lang="en-IN" sz="3600" b="1" i="0" u="none" strike="noStrike" cap="none" dirty="0">
                <a:solidFill>
                  <a:schemeClr val="dk1"/>
                </a:solidFill>
                <a:latin typeface="Times New Roman"/>
                <a:ea typeface="Times New Roman"/>
                <a:cs typeface="Times New Roman"/>
                <a:sym typeface="Times New Roman"/>
              </a:rPr>
              <a:t>Analysis of Breast Cancer Detection using Ensemble Method</a:t>
            </a:r>
            <a:endParaRPr sz="36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r>
              <a:rPr lang="en-IN" sz="2400" b="1" i="0" u="none" strike="noStrike" cap="none" dirty="0">
                <a:solidFill>
                  <a:schemeClr val="dk1"/>
                </a:solidFill>
                <a:latin typeface="Times New Roman"/>
                <a:ea typeface="Times New Roman"/>
                <a:cs typeface="Times New Roman"/>
                <a:sym typeface="Times New Roman"/>
              </a:rPr>
              <a:t>Phase II - Review 2</a:t>
            </a:r>
            <a:br>
              <a:rPr lang="en-IN" sz="3900" b="1" i="0" u="none" strike="noStrike" cap="none" dirty="0">
                <a:solidFill>
                  <a:schemeClr val="dk1"/>
                </a:solidFill>
                <a:latin typeface="Times New Roman"/>
                <a:ea typeface="Times New Roman"/>
                <a:cs typeface="Times New Roman"/>
                <a:sym typeface="Times New Roman"/>
              </a:rPr>
            </a:br>
            <a:endParaRPr sz="2600" b="1" i="0" u="none" strike="noStrike" cap="none" dirty="0">
              <a:solidFill>
                <a:schemeClr val="dk1"/>
              </a:solidFill>
              <a:latin typeface="Times New Roman"/>
              <a:ea typeface="Times New Roman"/>
              <a:cs typeface="Times New Roman"/>
              <a:sym typeface="Times New Roman"/>
            </a:endParaRPr>
          </a:p>
        </p:txBody>
      </p:sp>
      <p:sp>
        <p:nvSpPr>
          <p:cNvPr id="89" name="Google Shape;89;p13"/>
          <p:cNvSpPr txBox="1"/>
          <p:nvPr/>
        </p:nvSpPr>
        <p:spPr>
          <a:xfrm>
            <a:off x="2075431" y="2246671"/>
            <a:ext cx="5522400" cy="4002091"/>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a:solidFill>
                  <a:srgbClr val="000000"/>
                </a:solidFill>
                <a:latin typeface="Times New Roman"/>
                <a:ea typeface="Times New Roman"/>
                <a:cs typeface="Times New Roman"/>
                <a:sym typeface="Times New Roman"/>
              </a:rPr>
              <a:t>Under the guidance of  </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Prof. Annapoorna B.R </a:t>
            </a:r>
            <a:r>
              <a:rPr lang="en-IN" sz="2400" b="0" i="0" u="none" strike="noStrike" cap="none">
                <a:solidFill>
                  <a:srgbClr val="000000"/>
                </a:solidFill>
                <a:latin typeface="Times New Roman"/>
                <a:ea typeface="Times New Roman"/>
                <a:cs typeface="Times New Roman"/>
                <a:sym typeface="Times New Roman"/>
              </a:rPr>
              <a:t> </a:t>
            </a:r>
            <a:endParaRPr sz="2400" b="0" i="0" u="none" strike="noStrike" cap="none">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1900"/>
              <a:buFont typeface="Arial"/>
              <a:buNone/>
            </a:pPr>
            <a:r>
              <a:rPr lang="en-IN" sz="1900" b="0" i="0" u="none" strike="noStrike" cap="none">
                <a:solidFill>
                  <a:srgbClr val="000000"/>
                </a:solidFill>
                <a:latin typeface="Times New Roman"/>
                <a:ea typeface="Times New Roman"/>
                <a:cs typeface="Times New Roman"/>
                <a:sym typeface="Times New Roman"/>
              </a:rPr>
              <a:t>Computer Science Department</a:t>
            </a:r>
            <a:endParaRPr/>
          </a:p>
          <a:p>
            <a:pPr marL="0" marR="0" lvl="0" indent="0" algn="ctr" rtl="0">
              <a:lnSpc>
                <a:spcPct val="90000"/>
              </a:lnSpc>
              <a:spcBef>
                <a:spcPts val="1000"/>
              </a:spcBef>
              <a:spcAft>
                <a:spcPts val="0"/>
              </a:spcAft>
              <a:buClr>
                <a:srgbClr val="000000"/>
              </a:buClr>
              <a:buSzPts val="1900"/>
              <a:buFont typeface="Arial"/>
              <a:buNone/>
            </a:pPr>
            <a:r>
              <a:rPr lang="en-IN" sz="1900" b="0" i="0" u="none" strike="noStrike" cap="none">
                <a:solidFill>
                  <a:srgbClr val="000000"/>
                </a:solidFill>
                <a:latin typeface="Times New Roman"/>
                <a:ea typeface="Times New Roman"/>
                <a:cs typeface="Times New Roman"/>
                <a:sym typeface="Times New Roman"/>
              </a:rPr>
              <a:t>Dayananda Sagar College of Engineering.</a:t>
            </a:r>
            <a:endParaRPr/>
          </a:p>
          <a:p>
            <a:pPr marL="0" marR="0" lvl="0" indent="0" algn="ctr" rtl="0">
              <a:lnSpc>
                <a:spcPct val="90000"/>
              </a:lnSpc>
              <a:spcBef>
                <a:spcPts val="100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Team Members</a:t>
            </a:r>
            <a:endParaRPr/>
          </a:p>
          <a:p>
            <a:pPr marL="0" marR="0" lvl="0" indent="0" algn="l" rtl="0">
              <a:lnSpc>
                <a:spcPct val="100000"/>
              </a:lnSpc>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1. Shalini Singh (1DS19CS146)</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2. Kota V Vishnu (1DS19CS723)</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3. Reena Jasmine Edwin (1DS19CS738)</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4. S Sai Brinda (1DS19CS741)</a:t>
            </a:r>
            <a:endParaRPr sz="2400" b="0" i="0" u="none" strike="noStrike" cap="none">
              <a:solidFill>
                <a:srgbClr val="000000"/>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                                                                                                                                                          </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58" name="Google Shape;158;p2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59" name="Google Shape;159;p22"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60" name="Google Shape;160;p2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61" name="Google Shape;161;p22"/>
          <p:cNvSpPr txBox="1"/>
          <p:nvPr/>
        </p:nvSpPr>
        <p:spPr>
          <a:xfrm>
            <a:off x="1055550" y="364637"/>
            <a:ext cx="7490100" cy="8771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Data Pre-processing</a:t>
            </a:r>
            <a:endParaRPr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alibri"/>
              <a:ea typeface="Calibri"/>
              <a:cs typeface="Calibri"/>
              <a:sym typeface="Calibri"/>
            </a:endParaRPr>
          </a:p>
        </p:txBody>
      </p:sp>
      <p:sp>
        <p:nvSpPr>
          <p:cNvPr id="162" name="Google Shape;162;p22"/>
          <p:cNvSpPr txBox="1"/>
          <p:nvPr/>
        </p:nvSpPr>
        <p:spPr>
          <a:xfrm>
            <a:off x="1334530" y="1413083"/>
            <a:ext cx="7298570" cy="40318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200" b="1"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Deleting unwanted columns and columns with null values:</a:t>
            </a:r>
            <a:b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br>
            <a: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Out of the 33 attributes in the Wisconsin dataset, “id” and “unnamed:32” columns are dropped.</a:t>
            </a:r>
            <a:b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br>
            <a:b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br>
            <a:r>
              <a:rPr lang="en-IN" sz="2200" b="1"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Encoding Categorical Data:</a:t>
            </a:r>
            <a:b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br>
            <a: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Machine learning model completely works on mathematics and numbers, but if our dataset would have a categorical variable, it is necessary to encode these categorical variables into numbers.</a:t>
            </a:r>
            <a:b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br>
            <a:b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br>
            <a: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Diagnosis column has ‘M’ and ‘B’ as values in the dataset, which is then mapped to 1 and 0 respectively.</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68" name="Google Shape;168;p2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69" name="Google Shape;169;p23"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70" name="Google Shape;170;p23"/>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71" name="Google Shape;171;p23"/>
          <p:cNvSpPr txBox="1"/>
          <p:nvPr/>
        </p:nvSpPr>
        <p:spPr>
          <a:xfrm>
            <a:off x="1245769" y="670639"/>
            <a:ext cx="7298570" cy="48320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200" b="1" i="0" u="none" strike="noStrike" cap="none" dirty="0">
                <a:solidFill>
                  <a:srgbClr val="000000"/>
                </a:solidFill>
                <a:latin typeface="Times New Roman" panose="02020603050405020304" pitchFamily="18" charset="0"/>
                <a:cs typeface="Times New Roman" panose="02020603050405020304" pitchFamily="18" charset="0"/>
                <a:sym typeface="Arial"/>
              </a:rPr>
              <a:t>Splitting the Dataset:</a:t>
            </a:r>
            <a:b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t>we can enhance the performance of our machine learning model by dividing our dataset into a training set and test set. </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b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IN" sz="2200" b="1" i="0" u="none" strike="noStrike" cap="none" dirty="0">
                <a:solidFill>
                  <a:srgbClr val="000000"/>
                </a:solidFill>
                <a:latin typeface="Times New Roman" panose="02020603050405020304" pitchFamily="18" charset="0"/>
                <a:cs typeface="Times New Roman" panose="02020603050405020304" pitchFamily="18" charset="0"/>
                <a:sym typeface="Arial"/>
              </a:rPr>
              <a:t>Feature Scaling:</a:t>
            </a:r>
            <a:b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t>A machine learning model is based on </a:t>
            </a:r>
            <a:r>
              <a:rPr lang="en-IN" sz="2200" b="0" i="1" u="none" strike="noStrike" cap="none" dirty="0">
                <a:solidFill>
                  <a:srgbClr val="000000"/>
                </a:solidFill>
                <a:latin typeface="Times New Roman" panose="02020603050405020304" pitchFamily="18" charset="0"/>
                <a:cs typeface="Times New Roman" panose="02020603050405020304" pitchFamily="18" charset="0"/>
                <a:sym typeface="Arial"/>
              </a:rPr>
              <a:t>Euclidean distance</a:t>
            </a:r>
            <a: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t>, and if we do not scale the variable, then it will cause some issue in our machine learning model.</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b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t>It is a technique to standardize the independent variables of the dataset in a specific range. In feature scaling, we put our variables in the same range and in the same scale so that no any variable dominate the other variable.</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77" name="Google Shape;177;p2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78" name="Google Shape;178;p24" descr="C:\Documents and Settings\ADMIN\Desktop\Courses Offered.jpg"/>
          <p:cNvPicPr preferRelativeResize="0"/>
          <p:nvPr/>
        </p:nvPicPr>
        <p:blipFill rotWithShape="1">
          <a:blip r:embed="rId3">
            <a:alphaModFix/>
          </a:blip>
          <a:srcRect/>
          <a:stretch/>
        </p:blipFill>
        <p:spPr>
          <a:xfrm>
            <a:off x="-76197" y="0"/>
            <a:ext cx="9144000" cy="6858000"/>
          </a:xfrm>
          <a:prstGeom prst="rect">
            <a:avLst/>
          </a:prstGeom>
          <a:noFill/>
          <a:ln>
            <a:noFill/>
          </a:ln>
        </p:spPr>
      </p:pic>
      <p:sp>
        <p:nvSpPr>
          <p:cNvPr id="179" name="Google Shape;179;p2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pic>
        <p:nvPicPr>
          <p:cNvPr id="180" name="Google Shape;180;p24" descr="Data Preprocessing in Machine learning"/>
          <p:cNvPicPr preferRelativeResize="0"/>
          <p:nvPr/>
        </p:nvPicPr>
        <p:blipFill rotWithShape="1">
          <a:blip r:embed="rId4">
            <a:alphaModFix/>
          </a:blip>
          <a:srcRect/>
          <a:stretch/>
        </p:blipFill>
        <p:spPr>
          <a:xfrm>
            <a:off x="1742335" y="1210430"/>
            <a:ext cx="5308600" cy="1841500"/>
          </a:xfrm>
          <a:prstGeom prst="rect">
            <a:avLst/>
          </a:prstGeom>
          <a:noFill/>
          <a:ln>
            <a:noFill/>
          </a:ln>
        </p:spPr>
      </p:pic>
      <p:sp>
        <p:nvSpPr>
          <p:cNvPr id="181" name="Google Shape;181;p24"/>
          <p:cNvSpPr txBox="1"/>
          <p:nvPr/>
        </p:nvSpPr>
        <p:spPr>
          <a:xfrm>
            <a:off x="1143000" y="512707"/>
            <a:ext cx="1989647"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200" b="0" i="1" u="none" strike="noStrike" cap="none">
                <a:solidFill>
                  <a:srgbClr val="333333"/>
                </a:solidFill>
                <a:latin typeface="Arial"/>
                <a:ea typeface="Arial"/>
                <a:cs typeface="Arial"/>
                <a:sym typeface="Arial"/>
              </a:rPr>
              <a:t>Normalization:</a:t>
            </a:r>
            <a:endParaRPr sz="2200" b="0" i="1" u="none" strike="noStrike" cap="none">
              <a:solidFill>
                <a:srgbClr val="000000"/>
              </a:solidFill>
              <a:latin typeface="Arial"/>
              <a:ea typeface="Arial"/>
              <a:cs typeface="Arial"/>
              <a:sym typeface="Arial"/>
            </a:endParaRPr>
          </a:p>
        </p:txBody>
      </p:sp>
      <p:sp>
        <p:nvSpPr>
          <p:cNvPr id="182" name="Google Shape;182;p24"/>
          <p:cNvSpPr txBox="1"/>
          <p:nvPr/>
        </p:nvSpPr>
        <p:spPr>
          <a:xfrm>
            <a:off x="1390388" y="3602038"/>
            <a:ext cx="6951945" cy="17851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200" b="1" i="0" u="none" strike="noStrike" cap="none" dirty="0">
                <a:solidFill>
                  <a:srgbClr val="000000"/>
                </a:solidFill>
                <a:latin typeface="Times New Roman" panose="02020603050405020304" pitchFamily="18" charset="0"/>
                <a:cs typeface="Times New Roman" panose="02020603050405020304" pitchFamily="18" charset="0"/>
                <a:sym typeface="Arial"/>
              </a:rPr>
              <a:t>Hyperparameter Optimization:</a:t>
            </a:r>
            <a:b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t>At a particular value of your parameter, the accuracy will be the maximum. Parameter tuning refers to finding these values.</a:t>
            </a:r>
            <a:b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IN" sz="2200" b="0" i="0" u="none" strike="noStrike" cap="none" dirty="0" err="1">
                <a:solidFill>
                  <a:srgbClr val="000000"/>
                </a:solidFill>
                <a:latin typeface="Times New Roman" panose="02020603050405020304" pitchFamily="18" charset="0"/>
                <a:cs typeface="Times New Roman" panose="02020603050405020304" pitchFamily="18" charset="0"/>
                <a:sym typeface="Arial"/>
              </a:rPr>
              <a:t>Eg</a:t>
            </a:r>
            <a: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IN" sz="2200" b="0" i="0" u="none" strike="noStrike" cap="none" dirty="0" err="1">
                <a:solidFill>
                  <a:srgbClr val="000000"/>
                </a:solidFill>
                <a:latin typeface="Times New Roman" panose="02020603050405020304" pitchFamily="18" charset="0"/>
                <a:cs typeface="Times New Roman" panose="02020603050405020304" pitchFamily="18" charset="0"/>
                <a:sym typeface="Arial"/>
              </a:rPr>
              <a:t>GridSearchCV</a:t>
            </a:r>
            <a:r>
              <a:rPr lang="en-IN" sz="22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IN" sz="2200" b="0" i="0" u="none" strike="noStrike" cap="none" dirty="0" err="1">
                <a:solidFill>
                  <a:srgbClr val="000000"/>
                </a:solidFill>
                <a:latin typeface="Times New Roman" panose="02020603050405020304" pitchFamily="18" charset="0"/>
                <a:cs typeface="Times New Roman" panose="02020603050405020304" pitchFamily="18" charset="0"/>
                <a:sym typeface="Arial"/>
              </a:rPr>
              <a:t>RandomizedSearchCV</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88" name="Google Shape;188;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89" name="Google Shape;189;p25" descr="C:\Documents and Settings\ADMIN\Desktop\Courses Offered.jpg"/>
          <p:cNvPicPr preferRelativeResize="0"/>
          <p:nvPr/>
        </p:nvPicPr>
        <p:blipFill rotWithShape="1">
          <a:blip r:embed="rId3">
            <a:alphaModFix/>
          </a:blip>
          <a:srcRect/>
          <a:stretch/>
        </p:blipFill>
        <p:spPr>
          <a:xfrm>
            <a:off x="0" y="-34619"/>
            <a:ext cx="9343824" cy="7007869"/>
          </a:xfrm>
          <a:prstGeom prst="rect">
            <a:avLst/>
          </a:prstGeom>
          <a:noFill/>
          <a:ln>
            <a:noFill/>
          </a:ln>
        </p:spPr>
      </p:pic>
      <p:sp>
        <p:nvSpPr>
          <p:cNvPr id="190" name="Google Shape;190;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1" name="Google Shape;191;p25"/>
          <p:cNvSpPr txBox="1"/>
          <p:nvPr/>
        </p:nvSpPr>
        <p:spPr>
          <a:xfrm>
            <a:off x="1143000" y="321188"/>
            <a:ext cx="74328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Algorithm</a:t>
            </a:r>
            <a:endParaRPr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92" name="Google Shape;192;p25"/>
          <p:cNvSpPr txBox="1"/>
          <p:nvPr/>
        </p:nvSpPr>
        <p:spPr>
          <a:xfrm>
            <a:off x="1390050" y="1413414"/>
            <a:ext cx="6938700" cy="4247286"/>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rPr>
              <a:t>We have visualized the Wisconsin Breast Cancer Dataset and pre-processed it for making it suitable as input to our algorithms</a:t>
            </a:r>
            <a:endParaRPr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rPr>
              <a:t>Using seaborn library the relationship between features was visualized</a:t>
            </a:r>
            <a:endParaRPr dirty="0">
              <a:latin typeface="Times New Roman" panose="02020603050405020304" pitchFamily="18" charset="0"/>
              <a:cs typeface="Times New Roman" panose="02020603050405020304" pitchFamily="18" charset="0"/>
            </a:endParaRPr>
          </a:p>
          <a:p>
            <a:pPr marL="88900" marR="0" lvl="0" indent="0" algn="l" rtl="0">
              <a:lnSpc>
                <a:spcPct val="100000"/>
              </a:lnSpc>
              <a:spcBef>
                <a:spcPts val="0"/>
              </a:spcBef>
              <a:spcAft>
                <a:spcPts val="0"/>
              </a:spcAft>
              <a:buNone/>
            </a:pPr>
            <a:endParaRPr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endParaRPr>
          </a:p>
          <a:p>
            <a:pPr marL="0" marR="0" lvl="0" indent="0" algn="l" rtl="0">
              <a:lnSpc>
                <a:spcPct val="100000"/>
              </a:lnSpc>
              <a:spcBef>
                <a:spcPts val="0"/>
              </a:spcBef>
              <a:spcAft>
                <a:spcPts val="0"/>
              </a:spcAft>
              <a:buClr>
                <a:srgbClr val="000000"/>
              </a:buClr>
              <a:buSzPts val="2200"/>
              <a:buFont typeface="Arial"/>
              <a:buNone/>
            </a:pPr>
            <a:r>
              <a:rPr lang="en-IN"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rPr>
              <a:t>  </a:t>
            </a:r>
            <a:endParaRPr dirty="0">
              <a:latin typeface="Times New Roman" panose="02020603050405020304" pitchFamily="18" charset="0"/>
              <a:cs typeface="Times New Roman" panose="02020603050405020304" pitchFamily="18" charset="0"/>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rPr>
              <a:t>Using heatmap the correlation between features is represented.</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endParaRPr>
          </a:p>
          <a:p>
            <a:pPr marL="88900" marR="0" lvl="0" indent="0" algn="l" rtl="0">
              <a:lnSpc>
                <a:spcPct val="100000"/>
              </a:lnSpc>
              <a:spcBef>
                <a:spcPts val="0"/>
              </a:spcBef>
              <a:spcAft>
                <a:spcPts val="0"/>
              </a:spcAft>
              <a:buNone/>
            </a:pPr>
            <a:endParaRPr sz="2200" b="0" i="0" u="none" strike="noStrike" cap="none" dirty="0">
              <a:solidFill>
                <a:srgbClr val="2E2E2E"/>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6"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98" name="Google Shape;198;p26"/>
          <p:cNvSpPr txBox="1"/>
          <p:nvPr/>
        </p:nvSpPr>
        <p:spPr>
          <a:xfrm>
            <a:off x="968075" y="310588"/>
            <a:ext cx="77340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b="1" dirty="0">
                <a:latin typeface="Times New Roman" panose="02020603050405020304" pitchFamily="18" charset="0"/>
                <a:ea typeface="Calibri"/>
                <a:cs typeface="Times New Roman" panose="02020603050405020304" pitchFamily="18" charset="0"/>
                <a:sym typeface="Calibri"/>
              </a:rPr>
              <a:t>Algorithm</a:t>
            </a:r>
            <a:endParaRPr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99" name="Google Shape;199;p26"/>
          <p:cNvSpPr txBox="1"/>
          <p:nvPr/>
        </p:nvSpPr>
        <p:spPr>
          <a:xfrm>
            <a:off x="1313975" y="1360075"/>
            <a:ext cx="7388100" cy="390873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rPr>
              <a:t>The four different algorithm used :</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rPr>
              <a:t>Random Forest</a:t>
            </a:r>
            <a:endParaRPr dirty="0">
              <a:latin typeface="Times New Roman" panose="02020603050405020304" pitchFamily="18" charset="0"/>
              <a:cs typeface="Times New Roman" panose="02020603050405020304" pitchFamily="18" charset="0"/>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rPr>
              <a:t>SVM</a:t>
            </a:r>
            <a:endParaRPr dirty="0">
              <a:latin typeface="Times New Roman" panose="02020603050405020304" pitchFamily="18" charset="0"/>
              <a:cs typeface="Times New Roman" panose="02020603050405020304" pitchFamily="18" charset="0"/>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rPr>
              <a:t>KNN</a:t>
            </a:r>
            <a:endParaRPr dirty="0">
              <a:latin typeface="Times New Roman" panose="02020603050405020304" pitchFamily="18" charset="0"/>
              <a:cs typeface="Times New Roman" panose="02020603050405020304" pitchFamily="18" charset="0"/>
            </a:endParaRPr>
          </a:p>
          <a:p>
            <a:pPr marL="457200" marR="0" lvl="0" indent="-368300" algn="l" rtl="0">
              <a:lnSpc>
                <a:spcPct val="100000"/>
              </a:lnSpc>
              <a:spcBef>
                <a:spcPts val="0"/>
              </a:spcBef>
              <a:spcAft>
                <a:spcPts val="0"/>
              </a:spcAft>
              <a:buClr>
                <a:srgbClr val="2E2E2E"/>
              </a:buClr>
              <a:buSzPts val="2200"/>
              <a:buFont typeface="Arial"/>
              <a:buChar char="●"/>
            </a:pPr>
            <a:r>
              <a:rPr lang="en-IN" sz="2200" b="0" i="0" u="none" strike="noStrike" cap="none" dirty="0">
                <a:solidFill>
                  <a:srgbClr val="2E2E2E"/>
                </a:solidFill>
                <a:latin typeface="Times New Roman" panose="02020603050405020304" pitchFamily="18" charset="0"/>
                <a:ea typeface="Helvetica Neue"/>
                <a:cs typeface="Times New Roman" panose="02020603050405020304" pitchFamily="18" charset="0"/>
                <a:sym typeface="Helvetica Neue"/>
              </a:rPr>
              <a:t>Naïve Bayes</a:t>
            </a:r>
            <a:endParaRPr dirty="0">
              <a:latin typeface="Times New Roman" panose="02020603050405020304" pitchFamily="18" charset="0"/>
              <a:cs typeface="Times New Roman" panose="02020603050405020304" pitchFamily="18" charset="0"/>
            </a:endParaRPr>
          </a:p>
          <a:p>
            <a:pPr marL="88900" marR="0" lvl="0" indent="0" algn="l" rtl="0">
              <a:lnSpc>
                <a:spcPct val="100000"/>
              </a:lnSpc>
              <a:spcBef>
                <a:spcPts val="0"/>
              </a:spcBef>
              <a:spcAft>
                <a:spcPts val="0"/>
              </a:spcAft>
              <a:buNone/>
            </a:pPr>
            <a:endParaRPr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endParaRPr>
          </a:p>
          <a:p>
            <a:pPr marL="457200" marR="0" lvl="0" indent="-228600" algn="l" rtl="0">
              <a:lnSpc>
                <a:spcPct val="100000"/>
              </a:lnSpc>
              <a:spcBef>
                <a:spcPts val="0"/>
              </a:spcBef>
              <a:spcAft>
                <a:spcPts val="0"/>
              </a:spcAft>
              <a:buClr>
                <a:srgbClr val="000000"/>
              </a:buClr>
              <a:buSzPts val="2200"/>
              <a:buFont typeface="Calibri"/>
              <a:buNone/>
            </a:pPr>
            <a:endParaRPr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endParaRPr>
          </a:p>
          <a:p>
            <a:pPr marL="457200" marR="0" lvl="0" indent="-368300" algn="l" rtl="0">
              <a:lnSpc>
                <a:spcPct val="100000"/>
              </a:lnSpc>
              <a:spcBef>
                <a:spcPts val="0"/>
              </a:spcBef>
              <a:spcAft>
                <a:spcPts val="0"/>
              </a:spcAft>
              <a:buClr>
                <a:srgbClr val="000000"/>
              </a:buClr>
              <a:buSzPts val="2200"/>
              <a:buFont typeface="Calibri"/>
              <a:buChar char="●"/>
            </a:pPr>
            <a: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We have algo use hyperparameter tunning methods</a:t>
            </a:r>
            <a:endParaRPr dirty="0">
              <a:latin typeface="Times New Roman" panose="02020603050405020304" pitchFamily="18" charset="0"/>
              <a:cs typeface="Times New Roman" panose="02020603050405020304" pitchFamily="18" charset="0"/>
            </a:endParaRPr>
          </a:p>
          <a:p>
            <a:pPr marL="88900" marR="0" lvl="0" indent="0" algn="l" rtl="0">
              <a:lnSpc>
                <a:spcPct val="100000"/>
              </a:lnSpc>
              <a:spcBef>
                <a:spcPts val="0"/>
              </a:spcBef>
              <a:spcAft>
                <a:spcPts val="0"/>
              </a:spcAft>
              <a:buNone/>
            </a:pPr>
            <a:r>
              <a:rPr lang="en-IN"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     for better results</a:t>
            </a:r>
            <a:endParaRPr sz="22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7" descr="C:\Documents and Settings\ADMIN\Desktop\Courses Offered.jpg"/>
          <p:cNvPicPr preferRelativeResize="0"/>
          <p:nvPr/>
        </p:nvPicPr>
        <p:blipFill rotWithShape="1">
          <a:blip r:embed="rId3">
            <a:alphaModFix/>
          </a:blip>
          <a:srcRect/>
          <a:stretch/>
        </p:blipFill>
        <p:spPr>
          <a:xfrm>
            <a:off x="-161372" y="0"/>
            <a:ext cx="9144000" cy="6858000"/>
          </a:xfrm>
          <a:prstGeom prst="rect">
            <a:avLst/>
          </a:prstGeom>
          <a:noFill/>
          <a:ln>
            <a:noFill/>
          </a:ln>
        </p:spPr>
      </p:pic>
      <p:sp>
        <p:nvSpPr>
          <p:cNvPr id="205" name="Google Shape;205;p27"/>
          <p:cNvSpPr txBox="1"/>
          <p:nvPr/>
        </p:nvSpPr>
        <p:spPr>
          <a:xfrm>
            <a:off x="852900" y="345775"/>
            <a:ext cx="7641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IN" sz="3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Algorithm</a:t>
            </a:r>
            <a:endParaRPr sz="1400" b="1" i="0" u="none" strike="noStrike" cap="none" dirty="0">
              <a:solidFill>
                <a:srgbClr val="000000"/>
              </a:solidFill>
              <a:latin typeface="Calibri"/>
              <a:ea typeface="Calibri"/>
              <a:cs typeface="Calibri"/>
              <a:sym typeface="Calibri"/>
            </a:endParaRPr>
          </a:p>
        </p:txBody>
      </p:sp>
      <p:sp>
        <p:nvSpPr>
          <p:cNvPr id="206" name="Google Shape;206;p27"/>
          <p:cNvSpPr txBox="1"/>
          <p:nvPr/>
        </p:nvSpPr>
        <p:spPr>
          <a:xfrm>
            <a:off x="1060400" y="1394650"/>
            <a:ext cx="74343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p:txBody>
      </p:sp>
      <p:sp>
        <p:nvSpPr>
          <p:cNvPr id="207" name="Google Shape;207;p27"/>
          <p:cNvSpPr txBox="1"/>
          <p:nvPr/>
        </p:nvSpPr>
        <p:spPr>
          <a:xfrm>
            <a:off x="1313975" y="1360075"/>
            <a:ext cx="7388100" cy="3139291"/>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rgbClr val="000000"/>
              </a:buClr>
              <a:buSzPts val="2200"/>
              <a:buFont typeface="Calibri"/>
              <a:buChar char="●"/>
            </a:pPr>
            <a:r>
              <a:rPr lang="en-IN" sz="24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The result is shown by calculation of accuracy and confusion matrix.</a:t>
            </a:r>
            <a:endParaRPr dirty="0">
              <a:latin typeface="Times New Roman" panose="02020603050405020304" pitchFamily="18" charset="0"/>
              <a:cs typeface="Times New Roman" panose="02020603050405020304" pitchFamily="18" charset="0"/>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endParaRPr>
          </a:p>
          <a:p>
            <a:pPr marL="457200" marR="0" lvl="0" indent="-368300" algn="l" rtl="0">
              <a:lnSpc>
                <a:spcPct val="100000"/>
              </a:lnSpc>
              <a:spcBef>
                <a:spcPts val="0"/>
              </a:spcBef>
              <a:spcAft>
                <a:spcPts val="0"/>
              </a:spcAft>
              <a:buClr>
                <a:srgbClr val="000000"/>
              </a:buClr>
              <a:buSzPts val="2200"/>
              <a:buFont typeface="Calibri"/>
              <a:buChar char="●"/>
            </a:pPr>
            <a:r>
              <a:rPr lang="en-IN" sz="24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On the basis of result obtained we will further select three best algorithm as input to ensemble model</a:t>
            </a:r>
            <a:endParaRPr dirty="0">
              <a:latin typeface="Times New Roman" panose="02020603050405020304" pitchFamily="18" charset="0"/>
              <a:cs typeface="Times New Roman" panose="02020603050405020304" pitchFamily="18" charset="0"/>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59" name="Google Shape;259;p3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60" name="Google Shape;260;p33"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61" name="Google Shape;261;p33"/>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62" name="Google Shape;262;p33"/>
          <p:cNvSpPr txBox="1"/>
          <p:nvPr/>
        </p:nvSpPr>
        <p:spPr>
          <a:xfrm>
            <a:off x="2260850" y="2491250"/>
            <a:ext cx="56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3" name="Google Shape;263;p33"/>
          <p:cNvSpPr txBox="1"/>
          <p:nvPr/>
        </p:nvSpPr>
        <p:spPr>
          <a:xfrm>
            <a:off x="1714191" y="293132"/>
            <a:ext cx="7058748" cy="1154400"/>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6300"/>
              <a:buFont typeface="Arial"/>
              <a:buNone/>
            </a:pPr>
            <a:r>
              <a:rPr lang="en-IN" sz="6300" b="1" i="0" u="none" strike="noStrike" cap="none" dirty="0">
                <a:solidFill>
                  <a:srgbClr val="000000"/>
                </a:solidFill>
                <a:latin typeface="Calibri"/>
                <a:ea typeface="Calibri"/>
                <a:cs typeface="Calibri"/>
                <a:sym typeface="Calibri"/>
              </a:rPr>
              <a:t>           </a:t>
            </a:r>
            <a:r>
              <a:rPr lang="en-IN"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Output</a:t>
            </a:r>
            <a:endParaRPr sz="3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7B8C0B71-34D0-29DD-8312-9C72BD098BA9}"/>
              </a:ext>
            </a:extLst>
          </p:cNvPr>
          <p:cNvPicPr>
            <a:picLocks noChangeAspect="1"/>
          </p:cNvPicPr>
          <p:nvPr/>
        </p:nvPicPr>
        <p:blipFill>
          <a:blip r:embed="rId4"/>
          <a:stretch>
            <a:fillRect/>
          </a:stretch>
        </p:blipFill>
        <p:spPr>
          <a:xfrm>
            <a:off x="2071687" y="1539507"/>
            <a:ext cx="5000625" cy="1665809"/>
          </a:xfrm>
          <a:prstGeom prst="rect">
            <a:avLst/>
          </a:prstGeom>
        </p:spPr>
      </p:pic>
      <p:sp>
        <p:nvSpPr>
          <p:cNvPr id="4" name="Google Shape;207;p27">
            <a:extLst>
              <a:ext uri="{FF2B5EF4-FFF2-40B4-BE49-F238E27FC236}">
                <a16:creationId xmlns:a16="http://schemas.microsoft.com/office/drawing/2014/main" id="{038458E2-D881-FB69-C1B3-7106FE352E4E}"/>
              </a:ext>
            </a:extLst>
          </p:cNvPr>
          <p:cNvSpPr txBox="1"/>
          <p:nvPr/>
        </p:nvSpPr>
        <p:spPr>
          <a:xfrm>
            <a:off x="1313975" y="3843193"/>
            <a:ext cx="7458964" cy="2769959"/>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rgbClr val="000000"/>
              </a:buClr>
              <a:buSzPts val="2200"/>
              <a:buFont typeface="Calibri"/>
              <a:buChar char="●"/>
            </a:pPr>
            <a:r>
              <a:rPr lang="en-IN" sz="24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rPr>
              <a:t>The </a:t>
            </a:r>
            <a:r>
              <a:rPr lang="en-IN" sz="2400" dirty="0">
                <a:latin typeface="Times New Roman" panose="02020603050405020304" pitchFamily="18" charset="0"/>
                <a:ea typeface="Helvetica Neue"/>
                <a:cs typeface="Times New Roman" panose="02020603050405020304" pitchFamily="18" charset="0"/>
                <a:sym typeface="Helvetica Neue"/>
              </a:rPr>
              <a:t>table above shows accuracy of all models individually ,their </a:t>
            </a:r>
            <a:r>
              <a:rPr lang="en-IN" sz="2400" dirty="0">
                <a:latin typeface="Times New Roman" panose="02020603050405020304" pitchFamily="18" charset="0"/>
                <a:cs typeface="Times New Roman" panose="02020603050405020304" pitchFamily="18" charset="0"/>
                <a:sym typeface="Helvetica Neue"/>
              </a:rPr>
              <a:t>Precision and Recall .Upon creating an ensemble model the accuracy increases to 97.71%.</a:t>
            </a:r>
            <a:endParaRPr dirty="0">
              <a:latin typeface="Times New Roman" panose="02020603050405020304" pitchFamily="18" charset="0"/>
              <a:cs typeface="Times New Roman" panose="02020603050405020304" pitchFamily="18" charset="0"/>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dirty="0">
              <a:solidFill>
                <a:srgbClr val="000000"/>
              </a:solidFill>
              <a:latin typeface="Times New Roman" panose="02020603050405020304" pitchFamily="18" charset="0"/>
              <a:ea typeface="Helvetica Neue"/>
              <a:cs typeface="Times New Roman" panose="02020603050405020304" pitchFamily="18" charset="0"/>
              <a:sym typeface="Helvetica Neue"/>
            </a:endParaRPr>
          </a:p>
          <a:p>
            <a:pPr marL="457200" marR="0" lvl="0" indent="-228600" algn="l" rtl="0">
              <a:lnSpc>
                <a:spcPct val="100000"/>
              </a:lnSpc>
              <a:spcBef>
                <a:spcPts val="0"/>
              </a:spcBef>
              <a:spcAft>
                <a:spcPts val="0"/>
              </a:spcAft>
              <a:buClr>
                <a:srgbClr val="000000"/>
              </a:buClr>
              <a:buSzPts val="2200"/>
              <a:buFont typeface="Calibri"/>
              <a:buNone/>
            </a:pP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70373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45668" y="516197"/>
            <a:ext cx="7340700" cy="695572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latin typeface="Times" pitchFamily="2" charset="0"/>
                <a:ea typeface="Calibri"/>
                <a:cs typeface="Calibri"/>
                <a:sym typeface="Calibri"/>
              </a:rPr>
              <a:t>Conclusion</a:t>
            </a:r>
            <a:endParaRPr sz="3600" b="1" i="0" u="none" strike="noStrike" cap="none" dirty="0">
              <a:solidFill>
                <a:srgbClr val="000000"/>
              </a:solidFill>
              <a:latin typeface="Times" pitchFamily="2" charset="0"/>
              <a:ea typeface="Calibri"/>
              <a:cs typeface="Calibri"/>
              <a:sym typeface="Calibri"/>
            </a:endParaRPr>
          </a:p>
          <a:p>
            <a:pPr marL="130572" marR="0" lvl="0" indent="0" algn="l" rtl="0">
              <a:lnSpc>
                <a:spcPct val="100000"/>
              </a:lnSpc>
              <a:spcBef>
                <a:spcPts val="0"/>
              </a:spcBef>
              <a:spcAft>
                <a:spcPts val="0"/>
              </a:spcAft>
              <a:buNone/>
            </a:pPr>
            <a:endParaRPr sz="1400" b="0" i="0" u="none" strike="noStrike" cap="none" dirty="0">
              <a:solidFill>
                <a:schemeClr val="dk2"/>
              </a:solidFill>
              <a:latin typeface="Times" pitchFamily="2" charset="0"/>
              <a:ea typeface="Times New Roman"/>
              <a:cs typeface="Times New Roman"/>
              <a:sym typeface="Times New Roman"/>
            </a:endParaRPr>
          </a:p>
          <a:p>
            <a:pPr marL="416322" marR="0" lvl="0" indent="-184150" algn="l" rtl="0">
              <a:lnSpc>
                <a:spcPct val="100000"/>
              </a:lnSpc>
              <a:spcBef>
                <a:spcPts val="0"/>
              </a:spcBef>
              <a:spcAft>
                <a:spcPts val="0"/>
              </a:spcAft>
              <a:buClr>
                <a:schemeClr val="dk2"/>
              </a:buClr>
              <a:buSzPts val="1600"/>
              <a:buFont typeface="Arial"/>
              <a:buNone/>
            </a:pPr>
            <a:endParaRPr sz="1600" b="0" i="0" u="none" strike="noStrike" cap="none" dirty="0">
              <a:solidFill>
                <a:schemeClr val="dk2"/>
              </a:solidFill>
              <a:latin typeface="Times" pitchFamily="2" charset="0"/>
              <a:ea typeface="Times New Roman"/>
              <a:cs typeface="Times New Roman"/>
              <a:sym typeface="Times New Roman"/>
            </a:endParaRPr>
          </a:p>
          <a:p>
            <a:pPr marL="416322" lvl="0" indent="-285750">
              <a:buClr>
                <a:schemeClr val="dk1"/>
              </a:buClr>
              <a:buSzPts val="2200"/>
              <a:buFont typeface="Arial"/>
              <a:buChar char="•"/>
            </a:pPr>
            <a:r>
              <a:rPr lang="en-US" sz="2000" dirty="0">
                <a:solidFill>
                  <a:schemeClr val="dk1"/>
                </a:solidFill>
                <a:latin typeface="Times" pitchFamily="2" charset="0"/>
                <a:ea typeface="Helvetica Neue"/>
                <a:cs typeface="Helvetica Neue"/>
                <a:sym typeface="Helvetica Neue"/>
              </a:rPr>
              <a:t>The workable aspect of this project is to make an effective diagnosis system for breast cancer patients using the data in the benchmark database WBCD.</a:t>
            </a:r>
          </a:p>
          <a:p>
            <a:pPr marL="416322" lvl="0" indent="-285750">
              <a:buClr>
                <a:schemeClr val="dk1"/>
              </a:buClr>
              <a:buSzPts val="2200"/>
              <a:buFont typeface="Arial"/>
              <a:buChar char="•"/>
            </a:pPr>
            <a:endParaRPr lang="en-US" sz="2000" dirty="0">
              <a:solidFill>
                <a:schemeClr val="dk1"/>
              </a:solidFill>
              <a:latin typeface="Times" pitchFamily="2" charset="0"/>
              <a:ea typeface="Helvetica Neue"/>
              <a:cs typeface="Helvetica Neue"/>
              <a:sym typeface="Helvetica Neue"/>
            </a:endParaRPr>
          </a:p>
          <a:p>
            <a:pPr marL="416322" lvl="0" indent="-285750">
              <a:buClr>
                <a:schemeClr val="dk1"/>
              </a:buClr>
              <a:buSzPts val="2200"/>
              <a:buFont typeface="Arial"/>
              <a:buChar char="•"/>
            </a:pPr>
            <a:r>
              <a:rPr lang="en-US" sz="2000" dirty="0">
                <a:solidFill>
                  <a:schemeClr val="dk1"/>
                </a:solidFill>
                <a:latin typeface="Times" pitchFamily="2" charset="0"/>
                <a:ea typeface="Helvetica Neue"/>
                <a:cs typeface="Helvetica Neue"/>
                <a:sym typeface="Helvetica Neue"/>
              </a:rPr>
              <a:t>We investigated all classifier’s performance on patient’s data parameters and the SVM, RF gives the highest classification accuracy of  96.49 % to predict the breast cancer and Naïve Bayes gives the lowest accuracy of  94.7%  among the classifiers, whereas </a:t>
            </a:r>
            <a:r>
              <a:rPr lang="en-US" sz="2000" dirty="0" err="1">
                <a:solidFill>
                  <a:schemeClr val="dk1"/>
                </a:solidFill>
                <a:latin typeface="Times" pitchFamily="2" charset="0"/>
                <a:ea typeface="Helvetica Neue"/>
                <a:cs typeface="Helvetica Neue"/>
                <a:sym typeface="Helvetica Neue"/>
              </a:rPr>
              <a:t>XGBoost</a:t>
            </a:r>
            <a:r>
              <a:rPr lang="en-US" sz="2000" dirty="0">
                <a:solidFill>
                  <a:schemeClr val="dk1"/>
                </a:solidFill>
                <a:latin typeface="Times" pitchFamily="2" charset="0"/>
                <a:ea typeface="Helvetica Neue"/>
                <a:cs typeface="Helvetica Neue"/>
                <a:sym typeface="Helvetica Neue"/>
              </a:rPr>
              <a:t> Ensemble Model built using all classifiers gives  97.71% outperforming all others individual models.</a:t>
            </a:r>
          </a:p>
          <a:p>
            <a:pPr marL="416322" lvl="0" indent="-285750">
              <a:buClr>
                <a:schemeClr val="dk1"/>
              </a:buClr>
              <a:buSzPts val="2200"/>
              <a:buFont typeface="Arial"/>
              <a:buChar char="•"/>
            </a:pPr>
            <a:endParaRPr lang="en-US" sz="2000" dirty="0">
              <a:solidFill>
                <a:schemeClr val="dk1"/>
              </a:solidFill>
              <a:latin typeface="Times" pitchFamily="2" charset="0"/>
              <a:ea typeface="Helvetica Neue"/>
              <a:cs typeface="Helvetica Neue"/>
              <a:sym typeface="Helvetica Neue"/>
            </a:endParaRPr>
          </a:p>
          <a:p>
            <a:pPr marL="416322" lvl="0" indent="-285750">
              <a:buClr>
                <a:schemeClr val="dk1"/>
              </a:buClr>
              <a:buSzPts val="2200"/>
              <a:buFont typeface="Arial"/>
              <a:buChar char="•"/>
            </a:pPr>
            <a:r>
              <a:rPr lang="en-US" sz="2000" dirty="0">
                <a:solidFill>
                  <a:schemeClr val="dk1"/>
                </a:solidFill>
                <a:latin typeface="Times" pitchFamily="2" charset="0"/>
                <a:ea typeface="Helvetica Neue"/>
                <a:cs typeface="Helvetica Neue"/>
                <a:sym typeface="Helvetica Neue"/>
              </a:rPr>
              <a:t>Therefore, machine learning will play an important role in health care research and as well as medical </a:t>
            </a:r>
            <a:r>
              <a:rPr lang="en-US" sz="2000" dirty="0" err="1">
                <a:solidFill>
                  <a:schemeClr val="dk1"/>
                </a:solidFill>
                <a:latin typeface="Times" pitchFamily="2" charset="0"/>
                <a:ea typeface="Helvetica Neue"/>
                <a:cs typeface="Helvetica Neue"/>
                <a:sym typeface="Helvetica Neue"/>
              </a:rPr>
              <a:t>centre’s</a:t>
            </a:r>
            <a:r>
              <a:rPr lang="en-US" sz="2000" dirty="0">
                <a:solidFill>
                  <a:schemeClr val="dk1"/>
                </a:solidFill>
                <a:latin typeface="Times" pitchFamily="2" charset="0"/>
                <a:ea typeface="Helvetica Neue"/>
                <a:cs typeface="Helvetica Neue"/>
                <a:sym typeface="Helvetica Neue"/>
              </a:rPr>
              <a:t> to early prediction of breast cancer.</a:t>
            </a:r>
          </a:p>
          <a:p>
            <a:pPr marL="130572" lvl="0">
              <a:buClr>
                <a:schemeClr val="dk1"/>
              </a:buClr>
              <a:buSzPts val="2200"/>
            </a:pPr>
            <a:r>
              <a:rPr lang="en-US" sz="2200" dirty="0">
                <a:solidFill>
                  <a:schemeClr val="dk1"/>
                </a:solidFill>
                <a:latin typeface="Times" pitchFamily="2" charset="0"/>
                <a:ea typeface="Helvetica Neue"/>
                <a:cs typeface="Helvetica Neue"/>
                <a:sym typeface="Helvetica Neue"/>
              </a:rPr>
              <a:t> </a:t>
            </a:r>
            <a:endParaRPr sz="2200" b="0" i="0" u="none" strike="noStrike" cap="none" dirty="0">
              <a:solidFill>
                <a:schemeClr val="dk1"/>
              </a:solidFill>
              <a:latin typeface="Times" pitchFamily="2" charset="0"/>
              <a:ea typeface="Helvetica Neue"/>
              <a:cs typeface="Helvetica Neue"/>
              <a:sym typeface="Helvetica Neue"/>
            </a:endParaRPr>
          </a:p>
          <a:p>
            <a:pPr marL="416322" marR="0" lvl="0" indent="-146050" algn="l" rtl="0">
              <a:lnSpc>
                <a:spcPct val="100000"/>
              </a:lnSpc>
              <a:spcBef>
                <a:spcPts val="0"/>
              </a:spcBef>
              <a:spcAft>
                <a:spcPts val="0"/>
              </a:spcAft>
              <a:buClr>
                <a:schemeClr val="dk1"/>
              </a:buClr>
              <a:buSzPts val="2200"/>
              <a:buFont typeface="Arial"/>
              <a:buNone/>
            </a:pPr>
            <a:endParaRPr sz="2200" b="0" i="0" u="none" strike="noStrike" cap="none" dirty="0">
              <a:solidFill>
                <a:schemeClr val="dk1"/>
              </a:solidFill>
              <a:latin typeface="Times" pitchFamily="2" charset="0"/>
              <a:ea typeface="Helvetica Neue"/>
              <a:cs typeface="Helvetica Neue"/>
              <a:sym typeface="Helvetica Neue"/>
            </a:endParaRPr>
          </a:p>
          <a:p>
            <a:pPr marL="130572" marR="0" lvl="0" indent="0" algn="l" rtl="0">
              <a:lnSpc>
                <a:spcPct val="100000"/>
              </a:lnSpc>
              <a:spcBef>
                <a:spcPts val="0"/>
              </a:spcBef>
              <a:spcAft>
                <a:spcPts val="0"/>
              </a:spcAft>
              <a:buNone/>
            </a:pPr>
            <a:endParaRPr sz="1400" b="0" i="0" u="none" strike="noStrike" cap="none" dirty="0">
              <a:solidFill>
                <a:schemeClr val="dk2"/>
              </a:solidFill>
              <a:latin typeface="Times" pitchFamily="2" charset="0"/>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dirty="0">
              <a:solidFill>
                <a:srgbClr val="000000"/>
              </a:solidFill>
              <a:latin typeface="Times" pitchFamily="2" charset="0"/>
              <a:ea typeface="Calibri"/>
              <a:cs typeface="Calibri"/>
              <a:sym typeface="Calibri"/>
            </a:endParaRPr>
          </a:p>
        </p:txBody>
      </p:sp>
    </p:spTree>
    <p:extLst>
      <p:ext uri="{BB962C8B-B14F-4D97-AF65-F5344CB8AC3E}">
        <p14:creationId xmlns:p14="http://schemas.microsoft.com/office/powerpoint/2010/main" val="246068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45668" y="516197"/>
            <a:ext cx="7340700" cy="655561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latin typeface="Times" pitchFamily="2" charset="0"/>
                <a:ea typeface="Calibri"/>
                <a:cs typeface="Calibri"/>
                <a:sym typeface="Calibri"/>
              </a:rPr>
              <a:t>Future Enhancement</a:t>
            </a:r>
            <a:endParaRPr sz="3600" b="1" i="0" u="none" strike="noStrike" cap="none" dirty="0">
              <a:solidFill>
                <a:srgbClr val="000000"/>
              </a:solidFill>
              <a:latin typeface="Times" pitchFamily="2" charset="0"/>
              <a:ea typeface="Calibri"/>
              <a:cs typeface="Calibri"/>
              <a:sym typeface="Calibri"/>
            </a:endParaRPr>
          </a:p>
          <a:p>
            <a:pPr marL="130572" marR="0" lvl="0" indent="0" algn="l" rtl="0">
              <a:lnSpc>
                <a:spcPct val="100000"/>
              </a:lnSpc>
              <a:spcBef>
                <a:spcPts val="0"/>
              </a:spcBef>
              <a:spcAft>
                <a:spcPts val="0"/>
              </a:spcAft>
              <a:buNone/>
            </a:pPr>
            <a:endParaRPr sz="1400" b="0" i="0" u="none" strike="noStrike" cap="none" dirty="0">
              <a:solidFill>
                <a:schemeClr val="dk2"/>
              </a:solidFill>
              <a:latin typeface="Times" pitchFamily="2" charset="0"/>
              <a:ea typeface="Times New Roman"/>
              <a:cs typeface="Times New Roman"/>
              <a:sym typeface="Times New Roman"/>
            </a:endParaRPr>
          </a:p>
          <a:p>
            <a:pPr marL="416322" marR="0" lvl="0" indent="-184150" algn="l" rtl="0">
              <a:lnSpc>
                <a:spcPct val="100000"/>
              </a:lnSpc>
              <a:spcBef>
                <a:spcPts val="0"/>
              </a:spcBef>
              <a:spcAft>
                <a:spcPts val="0"/>
              </a:spcAft>
              <a:buClr>
                <a:schemeClr val="dk2"/>
              </a:buClr>
              <a:buSzPts val="1600"/>
              <a:buFont typeface="Arial"/>
              <a:buNone/>
            </a:pPr>
            <a:endParaRPr sz="1600" b="0" i="0" u="none" strike="noStrike" cap="none" dirty="0">
              <a:solidFill>
                <a:schemeClr val="dk2"/>
              </a:solidFill>
              <a:latin typeface="Times" pitchFamily="2" charset="0"/>
              <a:ea typeface="Times New Roman"/>
              <a:cs typeface="Times New Roman"/>
              <a:sym typeface="Times New Roman"/>
            </a:endParaRPr>
          </a:p>
          <a:p>
            <a:pPr marL="416322" lvl="0" indent="-285750">
              <a:buClr>
                <a:schemeClr val="dk1"/>
              </a:buClr>
              <a:buSzPts val="2200"/>
              <a:buFont typeface="Arial"/>
              <a:buChar char="•"/>
            </a:pPr>
            <a:r>
              <a:rPr lang="en-US" sz="2000" dirty="0">
                <a:solidFill>
                  <a:schemeClr val="dk1"/>
                </a:solidFill>
                <a:latin typeface="Times" pitchFamily="2" charset="0"/>
                <a:ea typeface="Helvetica Neue"/>
                <a:cs typeface="Helvetica Neue"/>
                <a:sym typeface="Helvetica Neue"/>
              </a:rPr>
              <a:t>We intend to conduct an in-depth study of these datasets by combining ML techniques with deep learning models on the application of more complex deep learning architectures to achieve better performance.</a:t>
            </a:r>
            <a:br>
              <a:rPr lang="en-IN" sz="2000" b="0" i="0" u="none" strike="noStrike" cap="none" dirty="0">
                <a:solidFill>
                  <a:schemeClr val="dk1"/>
                </a:solidFill>
                <a:latin typeface="Times" pitchFamily="2" charset="0"/>
                <a:ea typeface="Helvetica Neue"/>
                <a:cs typeface="Helvetica Neue"/>
                <a:sym typeface="Helvetica Neue"/>
              </a:rPr>
            </a:br>
            <a:endParaRPr sz="2000" b="0" i="0" u="none" strike="noStrike" cap="none" dirty="0">
              <a:solidFill>
                <a:schemeClr val="dk1"/>
              </a:solidFill>
              <a:latin typeface="Times" pitchFamily="2" charset="0"/>
              <a:ea typeface="Helvetica Neue"/>
              <a:cs typeface="Helvetica Neue"/>
              <a:sym typeface="Helvetica Neue"/>
            </a:endParaRPr>
          </a:p>
          <a:p>
            <a:pPr marL="416322" lvl="0" indent="-285750">
              <a:buClr>
                <a:schemeClr val="dk1"/>
              </a:buClr>
              <a:buSzPts val="2200"/>
              <a:buFont typeface="Arial"/>
              <a:buChar char="•"/>
            </a:pPr>
            <a:r>
              <a:rPr lang="en-US" sz="2200" dirty="0">
                <a:solidFill>
                  <a:schemeClr val="dk1"/>
                </a:solidFill>
                <a:latin typeface="Times" pitchFamily="2" charset="0"/>
                <a:ea typeface="Helvetica Neue"/>
                <a:cs typeface="Helvetica Neue"/>
                <a:sym typeface="Helvetica Neue"/>
              </a:rPr>
              <a:t>In addition, we test our in-depth learning approach on larger data sets with more disease classes to achieve higher accuracy.</a:t>
            </a:r>
          </a:p>
          <a:p>
            <a:pPr marL="416322" lvl="0" indent="-285750">
              <a:buClr>
                <a:schemeClr val="dk1"/>
              </a:buClr>
              <a:buSzPts val="2200"/>
              <a:buFont typeface="Arial"/>
              <a:buChar char="•"/>
            </a:pPr>
            <a:endParaRPr lang="en-US" sz="2200" dirty="0">
              <a:solidFill>
                <a:schemeClr val="dk1"/>
              </a:solidFill>
              <a:latin typeface="Times" pitchFamily="2" charset="0"/>
              <a:ea typeface="Helvetica Neue"/>
              <a:cs typeface="Helvetica Neue"/>
              <a:sym typeface="Helvetica Neue"/>
            </a:endParaRPr>
          </a:p>
          <a:p>
            <a:pPr marL="416322" lvl="0" indent="-285750">
              <a:buClr>
                <a:schemeClr val="dk1"/>
              </a:buClr>
              <a:buSzPts val="2200"/>
              <a:buFont typeface="Arial"/>
              <a:buChar char="•"/>
            </a:pPr>
            <a:r>
              <a:rPr lang="en-US" sz="2200" dirty="0">
                <a:solidFill>
                  <a:schemeClr val="dk1"/>
                </a:solidFill>
                <a:latin typeface="Times" pitchFamily="2" charset="0"/>
                <a:ea typeface="Helvetica Neue"/>
                <a:cs typeface="Helvetica Neue"/>
                <a:sym typeface="Helvetica Neue"/>
              </a:rPr>
              <a:t>Another future research direction would be to build UI for the work carried out so it makes easy to analyze results visually.</a:t>
            </a:r>
          </a:p>
          <a:p>
            <a:pPr marL="130572" lvl="0">
              <a:buClr>
                <a:schemeClr val="dk1"/>
              </a:buClr>
              <a:buSzPts val="2200"/>
            </a:pPr>
            <a:r>
              <a:rPr lang="en-US" sz="2200" dirty="0">
                <a:solidFill>
                  <a:schemeClr val="dk1"/>
                </a:solidFill>
                <a:latin typeface="Times" pitchFamily="2" charset="0"/>
                <a:ea typeface="Helvetica Neue"/>
                <a:cs typeface="Helvetica Neue"/>
                <a:sym typeface="Helvetica Neue"/>
              </a:rPr>
              <a:t> </a:t>
            </a:r>
            <a:endParaRPr sz="2200" b="0" i="0" u="none" strike="noStrike" cap="none" dirty="0">
              <a:solidFill>
                <a:schemeClr val="dk1"/>
              </a:solidFill>
              <a:latin typeface="Times" pitchFamily="2" charset="0"/>
              <a:ea typeface="Helvetica Neue"/>
              <a:cs typeface="Helvetica Neue"/>
              <a:sym typeface="Helvetica Neue"/>
            </a:endParaRPr>
          </a:p>
          <a:p>
            <a:pPr marL="416322" marR="0" lvl="0" indent="-146050" algn="l" rtl="0">
              <a:lnSpc>
                <a:spcPct val="100000"/>
              </a:lnSpc>
              <a:spcBef>
                <a:spcPts val="0"/>
              </a:spcBef>
              <a:spcAft>
                <a:spcPts val="0"/>
              </a:spcAft>
              <a:buClr>
                <a:schemeClr val="dk1"/>
              </a:buClr>
              <a:buSzPts val="2200"/>
              <a:buFont typeface="Arial"/>
              <a:buNone/>
            </a:pPr>
            <a:endParaRPr sz="2200" b="0" i="0" u="none" strike="noStrike" cap="none" dirty="0">
              <a:solidFill>
                <a:schemeClr val="dk1"/>
              </a:solidFill>
              <a:latin typeface="Times" pitchFamily="2" charset="0"/>
              <a:ea typeface="Helvetica Neue"/>
              <a:cs typeface="Helvetica Neue"/>
              <a:sym typeface="Helvetica Neue"/>
            </a:endParaRPr>
          </a:p>
          <a:p>
            <a:pPr marL="130572" marR="0" lvl="0" indent="0" algn="l" rtl="0">
              <a:lnSpc>
                <a:spcPct val="100000"/>
              </a:lnSpc>
              <a:spcBef>
                <a:spcPts val="0"/>
              </a:spcBef>
              <a:spcAft>
                <a:spcPts val="0"/>
              </a:spcAft>
              <a:buNone/>
            </a:pPr>
            <a:endParaRPr sz="1400" b="0" i="0" u="none" strike="noStrike" cap="none" dirty="0">
              <a:solidFill>
                <a:schemeClr val="dk2"/>
              </a:solidFill>
              <a:latin typeface="Times" pitchFamily="2" charset="0"/>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dirty="0">
              <a:solidFill>
                <a:srgbClr val="000000"/>
              </a:solidFill>
              <a:latin typeface="Times" pitchFamily="2" charset="0"/>
              <a:ea typeface="Calibri"/>
              <a:cs typeface="Calibri"/>
              <a:sym typeface="Calibri"/>
            </a:endParaRPr>
          </a:p>
        </p:txBody>
      </p:sp>
    </p:spTree>
    <p:extLst>
      <p:ext uri="{BB962C8B-B14F-4D97-AF65-F5344CB8AC3E}">
        <p14:creationId xmlns:p14="http://schemas.microsoft.com/office/powerpoint/2010/main" val="270176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59" name="Google Shape;259;p3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60" name="Google Shape;260;p33"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61" name="Google Shape;261;p33"/>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62" name="Google Shape;262;p33"/>
          <p:cNvSpPr txBox="1"/>
          <p:nvPr/>
        </p:nvSpPr>
        <p:spPr>
          <a:xfrm>
            <a:off x="2260850" y="2491250"/>
            <a:ext cx="56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3" name="Google Shape;263;p33"/>
          <p:cNvSpPr txBox="1"/>
          <p:nvPr/>
        </p:nvSpPr>
        <p:spPr>
          <a:xfrm>
            <a:off x="1399452" y="220118"/>
            <a:ext cx="7058748" cy="6670514"/>
          </a:xfrm>
          <a:prstGeom prst="rect">
            <a:avLst/>
          </a:prstGeom>
          <a:noFill/>
          <a:ln>
            <a:noFill/>
          </a:ln>
        </p:spPr>
        <p:txBody>
          <a:bodyPr spcFirstLastPara="1" wrap="square" lIns="91425" tIns="91425" rIns="91425" bIns="91425" anchor="t" anchorCtr="0">
            <a:spAutoFit/>
          </a:bodyPr>
          <a:lstStyle/>
          <a:p>
            <a:pPr lvl="0">
              <a:buSzPts val="6300"/>
            </a:pPr>
            <a:r>
              <a:rPr lang="en-IN" sz="6300" b="1" i="0" u="none" strike="noStrike" cap="none" dirty="0">
                <a:solidFill>
                  <a:srgbClr val="000000"/>
                </a:solidFill>
                <a:latin typeface="Calibri"/>
                <a:ea typeface="Calibri"/>
                <a:cs typeface="Calibri"/>
                <a:sym typeface="Calibri"/>
              </a:rPr>
              <a:t>     </a:t>
            </a:r>
            <a:r>
              <a:rPr lang="en-IN" sz="3600" dirty="0">
                <a:latin typeface="Times New Roman" panose="02020603050405020304" pitchFamily="18" charset="0"/>
                <a:cs typeface="Times New Roman" panose="02020603050405020304" pitchFamily="18" charset="0"/>
              </a:rPr>
              <a:t>Co-Guide Meet Details</a:t>
            </a:r>
          </a:p>
          <a:p>
            <a:pPr marL="457200" lvl="0" indent="-228600">
              <a:lnSpc>
                <a:spcPct val="90000"/>
              </a:lnSpc>
              <a:spcBef>
                <a:spcPts val="1000"/>
              </a:spcBef>
              <a:buClr>
                <a:schemeClr val="dk1"/>
              </a:buClr>
              <a:buSzPts val="1800"/>
            </a:pPr>
            <a:r>
              <a:rPr lang="en-US" sz="2000" b="1" dirty="0">
                <a:latin typeface="Times New Roman" panose="02020603050405020304" pitchFamily="18" charset="0"/>
                <a:cs typeface="Times New Roman" panose="02020603050405020304" pitchFamily="18" charset="0"/>
              </a:rPr>
              <a:t>Meet 1 (Jan 10 2023)</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Explained about the Project. She felt our project methodology was feasible and asked us to show progress in next review.</a:t>
            </a:r>
          </a:p>
          <a:p>
            <a:pPr marL="457200" lvl="0" indent="-228600">
              <a:lnSpc>
                <a:spcPct val="90000"/>
              </a:lnSpc>
              <a:spcBef>
                <a:spcPts val="1000"/>
              </a:spcBef>
              <a:buClr>
                <a:schemeClr val="dk1"/>
              </a:buClr>
              <a:buSzPts val="1800"/>
            </a:pPr>
            <a:r>
              <a:rPr lang="en-US" sz="2000" b="1" dirty="0">
                <a:latin typeface="Times New Roman" panose="02020603050405020304" pitchFamily="18" charset="0"/>
                <a:cs typeface="Times New Roman" panose="02020603050405020304" pitchFamily="18" charset="0"/>
              </a:rPr>
              <a:t>Meet  2 (Jan 25 2023)</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Presented our Literature survey and showed individual ML models implementation. She was happy with the progress.</a:t>
            </a:r>
          </a:p>
          <a:p>
            <a:pPr marL="457200" indent="-228600">
              <a:lnSpc>
                <a:spcPct val="90000"/>
              </a:lnSpc>
              <a:spcBef>
                <a:spcPts val="1000"/>
              </a:spcBef>
              <a:buClr>
                <a:schemeClr val="dk1"/>
              </a:buClr>
              <a:buSzPts val="1800"/>
            </a:pPr>
            <a:r>
              <a:rPr lang="en-US" sz="2000" b="1" dirty="0">
                <a:latin typeface="Times New Roman" panose="02020603050405020304" pitchFamily="18" charset="0"/>
                <a:cs typeface="Times New Roman" panose="02020603050405020304" pitchFamily="18" charset="0"/>
              </a:rPr>
              <a:t>Meet 3 (Apr 9 2023)</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Presented the individual implementations into single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and sought guidance regarding train-test split ratio and Hyperparameter Optimization. She Advised to use 70:30 ratio and remove hyperparameter optimization for those models, where it is decreasing the accuracy of the model</a:t>
            </a:r>
            <a:r>
              <a:rPr lang="en-US" sz="2000" dirty="0"/>
              <a:t>.</a:t>
            </a:r>
            <a:r>
              <a:rPr lang="en-US" sz="3200" dirty="0"/>
              <a:t> </a:t>
            </a:r>
          </a:p>
          <a:p>
            <a:pPr marL="457200" lvl="0" indent="-228600">
              <a:lnSpc>
                <a:spcPct val="90000"/>
              </a:lnSpc>
              <a:spcBef>
                <a:spcPts val="1000"/>
              </a:spcBef>
              <a:buClr>
                <a:schemeClr val="dk1"/>
              </a:buClr>
              <a:buSzPts val="1800"/>
            </a:pPr>
            <a:endParaRPr lang="en-US" sz="2000" dirty="0"/>
          </a:p>
          <a:p>
            <a:pPr marL="457200" lvl="0" indent="-228600">
              <a:lnSpc>
                <a:spcPct val="90000"/>
              </a:lnSpc>
              <a:spcBef>
                <a:spcPts val="1000"/>
              </a:spcBef>
              <a:buClr>
                <a:schemeClr val="dk1"/>
              </a:buClr>
              <a:buSzPts val="1800"/>
            </a:pPr>
            <a:r>
              <a:rPr lang="en-US" sz="2000" dirty="0"/>
              <a:t>    </a:t>
            </a:r>
            <a:endParaRPr sz="320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2032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45668" y="516197"/>
            <a:ext cx="7340700" cy="569383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000000"/>
                </a:solidFill>
                <a:latin typeface="Times" pitchFamily="2" charset="0"/>
                <a:ea typeface="Calibri"/>
                <a:cs typeface="Calibri"/>
                <a:sym typeface="Calibri"/>
              </a:rPr>
              <a:t>Introduction to the Problem</a:t>
            </a:r>
            <a:endParaRPr sz="3600" b="1" i="0" u="none" strike="noStrike" cap="none" dirty="0">
              <a:solidFill>
                <a:srgbClr val="000000"/>
              </a:solidFill>
              <a:latin typeface="Times" pitchFamily="2" charset="0"/>
              <a:ea typeface="Calibri"/>
              <a:cs typeface="Calibri"/>
              <a:sym typeface="Calibri"/>
            </a:endParaRPr>
          </a:p>
          <a:p>
            <a:pPr marL="130572" marR="0" lvl="0" indent="0" algn="l" rtl="0">
              <a:lnSpc>
                <a:spcPct val="100000"/>
              </a:lnSpc>
              <a:spcBef>
                <a:spcPts val="0"/>
              </a:spcBef>
              <a:spcAft>
                <a:spcPts val="0"/>
              </a:spcAft>
              <a:buNone/>
            </a:pPr>
            <a:endParaRPr sz="1400" b="0" i="0" u="none" strike="noStrike" cap="none" dirty="0">
              <a:solidFill>
                <a:schemeClr val="dk2"/>
              </a:solidFill>
              <a:latin typeface="Times" pitchFamily="2" charset="0"/>
              <a:ea typeface="Times New Roman"/>
              <a:cs typeface="Times New Roman"/>
              <a:sym typeface="Times New Roman"/>
            </a:endParaRPr>
          </a:p>
          <a:p>
            <a:pPr marL="416322" marR="0" lvl="0" indent="-184150" algn="l" rtl="0">
              <a:lnSpc>
                <a:spcPct val="100000"/>
              </a:lnSpc>
              <a:spcBef>
                <a:spcPts val="0"/>
              </a:spcBef>
              <a:spcAft>
                <a:spcPts val="0"/>
              </a:spcAft>
              <a:buClr>
                <a:schemeClr val="dk2"/>
              </a:buClr>
              <a:buSzPts val="1600"/>
              <a:buFont typeface="Arial"/>
              <a:buNone/>
            </a:pPr>
            <a:endParaRPr sz="1600" b="0" i="0" u="none" strike="noStrike" cap="none" dirty="0">
              <a:solidFill>
                <a:schemeClr val="dk2"/>
              </a:solidFill>
              <a:latin typeface="Times" pitchFamily="2" charset="0"/>
              <a:ea typeface="Times New Roman"/>
              <a:cs typeface="Times New Roman"/>
              <a:sym typeface="Times New Roman"/>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dirty="0">
                <a:solidFill>
                  <a:schemeClr val="dk1"/>
                </a:solidFill>
                <a:latin typeface="Times" pitchFamily="2" charset="0"/>
                <a:ea typeface="Helvetica Neue"/>
                <a:cs typeface="Helvetica Neue"/>
                <a:sym typeface="Helvetica Neue"/>
              </a:rPr>
              <a:t>Breast cancer is the leading cause of cancer deaths in women worldwide, with 2.26 million cases in 2020 according to WHO. </a:t>
            </a:r>
            <a:br>
              <a:rPr lang="en-IN" sz="2200" b="0" i="0" u="none" strike="noStrike" cap="none" dirty="0">
                <a:solidFill>
                  <a:schemeClr val="dk1"/>
                </a:solidFill>
                <a:latin typeface="Times" pitchFamily="2" charset="0"/>
                <a:ea typeface="Helvetica Neue"/>
                <a:cs typeface="Helvetica Neue"/>
                <a:sym typeface="Helvetica Neue"/>
              </a:rPr>
            </a:br>
            <a:endParaRPr sz="2200" b="0" i="0" u="none" strike="noStrike" cap="none" dirty="0">
              <a:solidFill>
                <a:schemeClr val="dk1"/>
              </a:solidFill>
              <a:latin typeface="Times" pitchFamily="2" charset="0"/>
              <a:ea typeface="Helvetica Neue"/>
              <a:cs typeface="Helvetica Neue"/>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dirty="0">
                <a:solidFill>
                  <a:schemeClr val="dk1"/>
                </a:solidFill>
                <a:latin typeface="Times" pitchFamily="2" charset="0"/>
                <a:ea typeface="Helvetica Neue"/>
                <a:cs typeface="Helvetica Neue"/>
                <a:sym typeface="Helvetica Neue"/>
              </a:rPr>
              <a:t>Early detection of breast cancer is important because it can increase the chances of successful treatment and survival. </a:t>
            </a:r>
            <a:endParaRPr dirty="0">
              <a:latin typeface="Times" pitchFamily="2" charset="0"/>
            </a:endParaRPr>
          </a:p>
          <a:p>
            <a:pPr marL="416322" marR="0" lvl="0" indent="-146050" algn="l" rtl="0">
              <a:lnSpc>
                <a:spcPct val="100000"/>
              </a:lnSpc>
              <a:spcBef>
                <a:spcPts val="0"/>
              </a:spcBef>
              <a:spcAft>
                <a:spcPts val="0"/>
              </a:spcAft>
              <a:buClr>
                <a:schemeClr val="dk1"/>
              </a:buClr>
              <a:buSzPts val="2200"/>
              <a:buFont typeface="Arial"/>
              <a:buNone/>
            </a:pPr>
            <a:endParaRPr sz="2200" b="0" i="0" u="none" strike="noStrike" cap="none" dirty="0">
              <a:solidFill>
                <a:schemeClr val="dk1"/>
              </a:solidFill>
              <a:latin typeface="Times" pitchFamily="2" charset="0"/>
              <a:ea typeface="Helvetica Neue"/>
              <a:cs typeface="Helvetica Neue"/>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dirty="0">
                <a:solidFill>
                  <a:schemeClr val="dk1"/>
                </a:solidFill>
                <a:latin typeface="Times" pitchFamily="2" charset="0"/>
                <a:ea typeface="Helvetica Neue"/>
                <a:cs typeface="Helvetica Neue"/>
                <a:sym typeface="Helvetica Neue"/>
              </a:rPr>
              <a:t>Machine learning and Artificial Intelligence are being used more frequently as diagnostic tools for identifying breast cancer.</a:t>
            </a:r>
            <a:endParaRPr dirty="0">
              <a:latin typeface="Times" pitchFamily="2" charset="0"/>
            </a:endParaRPr>
          </a:p>
          <a:p>
            <a:pPr marL="416322" marR="0" lvl="0" indent="-146050" algn="l" rtl="0">
              <a:lnSpc>
                <a:spcPct val="100000"/>
              </a:lnSpc>
              <a:spcBef>
                <a:spcPts val="0"/>
              </a:spcBef>
              <a:spcAft>
                <a:spcPts val="0"/>
              </a:spcAft>
              <a:buClr>
                <a:schemeClr val="dk1"/>
              </a:buClr>
              <a:buSzPts val="2200"/>
              <a:buFont typeface="Arial"/>
              <a:buNone/>
            </a:pPr>
            <a:endParaRPr sz="2200" b="0" i="0" u="none" strike="noStrike" cap="none" dirty="0">
              <a:solidFill>
                <a:schemeClr val="dk1"/>
              </a:solidFill>
              <a:latin typeface="Times" pitchFamily="2" charset="0"/>
              <a:ea typeface="Helvetica Neue"/>
              <a:cs typeface="Helvetica Neue"/>
              <a:sym typeface="Helvetica Neue"/>
            </a:endParaRPr>
          </a:p>
          <a:p>
            <a:pPr marL="130572" marR="0" lvl="0" indent="0" algn="l" rtl="0">
              <a:lnSpc>
                <a:spcPct val="100000"/>
              </a:lnSpc>
              <a:spcBef>
                <a:spcPts val="0"/>
              </a:spcBef>
              <a:spcAft>
                <a:spcPts val="0"/>
              </a:spcAft>
              <a:buNone/>
            </a:pPr>
            <a:endParaRPr sz="1400" b="0" i="0" u="none" strike="noStrike" cap="none" dirty="0">
              <a:solidFill>
                <a:schemeClr val="dk2"/>
              </a:solidFill>
              <a:latin typeface="Times" pitchFamily="2" charset="0"/>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dirty="0">
              <a:solidFill>
                <a:srgbClr val="000000"/>
              </a:solidFill>
              <a:latin typeface="Times" pitchFamily="2" charset="0"/>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49" name="Google Shape;249;p3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50" name="Google Shape;250;p32"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51" name="Google Shape;251;p3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52" name="Google Shape;252;p32"/>
          <p:cNvSpPr txBox="1"/>
          <p:nvPr/>
        </p:nvSpPr>
        <p:spPr>
          <a:xfrm>
            <a:off x="1143000" y="234686"/>
            <a:ext cx="7394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latin typeface="Times New Roman" panose="02020603050405020304" pitchFamily="18" charset="0"/>
                <a:ea typeface="Calibri"/>
                <a:cs typeface="Times New Roman" panose="02020603050405020304" pitchFamily="18" charset="0"/>
                <a:sym typeface="Calibri"/>
              </a:rPr>
              <a:t>Project Tool Snapshot</a:t>
            </a:r>
            <a:endParaRPr sz="3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EA583CD4-122B-C741-AC7E-3C77F24D5973}"/>
              </a:ext>
            </a:extLst>
          </p:cNvPr>
          <p:cNvPicPr>
            <a:picLocks noChangeAspect="1"/>
          </p:cNvPicPr>
          <p:nvPr/>
        </p:nvPicPr>
        <p:blipFill>
          <a:blip r:embed="rId4"/>
          <a:stretch>
            <a:fillRect/>
          </a:stretch>
        </p:blipFill>
        <p:spPr>
          <a:xfrm>
            <a:off x="2085254" y="1141778"/>
            <a:ext cx="5638392" cy="48285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59" name="Google Shape;259;p3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60" name="Google Shape;260;p33"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61" name="Google Shape;261;p33"/>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62" name="Google Shape;262;p33"/>
          <p:cNvSpPr txBox="1"/>
          <p:nvPr/>
        </p:nvSpPr>
        <p:spPr>
          <a:xfrm>
            <a:off x="2260850" y="2491250"/>
            <a:ext cx="56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3" name="Google Shape;263;p33"/>
          <p:cNvSpPr txBox="1"/>
          <p:nvPr/>
        </p:nvSpPr>
        <p:spPr>
          <a:xfrm>
            <a:off x="1755900" y="2491250"/>
            <a:ext cx="62451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300"/>
              <a:buFont typeface="Arial"/>
              <a:buNone/>
            </a:pPr>
            <a:r>
              <a:rPr lang="en-IN" sz="63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THANK YOU!</a:t>
            </a:r>
            <a:endParaRPr sz="63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04" name="Google Shape;104;p1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05" name="Google Shape;105;p15"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06" name="Google Shape;106;p1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07" name="Google Shape;107;p15"/>
          <p:cNvSpPr txBox="1"/>
          <p:nvPr/>
        </p:nvSpPr>
        <p:spPr>
          <a:xfrm>
            <a:off x="1304725" y="177000"/>
            <a:ext cx="7340700" cy="5816947"/>
          </a:xfrm>
          <a:prstGeom prst="rect">
            <a:avLst/>
          </a:prstGeom>
          <a:noFill/>
          <a:ln>
            <a:noFill/>
          </a:ln>
        </p:spPr>
        <p:txBody>
          <a:bodyPr spcFirstLastPara="1" wrap="square" lIns="91425" tIns="91425" rIns="91425" bIns="91425" anchor="t" anchorCtr="0">
            <a:spAutoFit/>
          </a:bodyPr>
          <a:lstStyle/>
          <a:p>
            <a:pPr marL="130572" marR="0" lvl="0" indent="0" algn="l" rtl="0">
              <a:lnSpc>
                <a:spcPct val="100000"/>
              </a:lnSpc>
              <a:spcBef>
                <a:spcPts val="0"/>
              </a:spcBef>
              <a:spcAft>
                <a:spcPts val="0"/>
              </a:spcAft>
              <a:buNone/>
            </a:pPr>
            <a:endParaRPr sz="22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Several tests, including clump thickness, cell size, and cell shape, are used to identify breast cancer, but it can still be difficult to get a definite result even for medical professionals.</a:t>
            </a:r>
            <a:br>
              <a:rPr lang="en-IN" sz="22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br>
            <a:endParaRPr sz="22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The goal of this study is to investigate the use of various machine learning algorithms for early breast cancer diagnosis using the Wisconsin breast cancer dataset.</a:t>
            </a:r>
            <a:endParaRPr dirty="0">
              <a:latin typeface="Times New Roman" panose="02020603050405020304" pitchFamily="18" charset="0"/>
              <a:cs typeface="Times New Roman" panose="02020603050405020304" pitchFamily="18" charset="0"/>
            </a:endParaRPr>
          </a:p>
          <a:p>
            <a:pPr marL="416322" marR="0" lvl="0" indent="-146050" algn="l" rtl="0">
              <a:lnSpc>
                <a:spcPct val="100000"/>
              </a:lnSpc>
              <a:spcBef>
                <a:spcPts val="0"/>
              </a:spcBef>
              <a:spcAft>
                <a:spcPts val="0"/>
              </a:spcAft>
              <a:buClr>
                <a:schemeClr val="dk1"/>
              </a:buClr>
              <a:buSzPts val="2200"/>
              <a:buFont typeface="Arial"/>
              <a:buNone/>
            </a:pPr>
            <a:endParaRPr sz="22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16322" marR="0" lvl="0" indent="-285750" algn="l" rtl="0">
              <a:lnSpc>
                <a:spcPct val="100000"/>
              </a:lnSpc>
              <a:spcBef>
                <a:spcPts val="0"/>
              </a:spcBef>
              <a:spcAft>
                <a:spcPts val="0"/>
              </a:spcAft>
              <a:buClr>
                <a:schemeClr val="dk1"/>
              </a:buClr>
              <a:buSzPts val="2200"/>
              <a:buFont typeface="Arial"/>
              <a:buChar char="•"/>
            </a:pPr>
            <a:r>
              <a:rPr lang="en-IN" sz="22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To compare the performance of these algorithms using classification techniques such as Naïve Bayes, KNN, Random Forest, and SVM, and evaluate their accuracy using metrics such as recall, precision, F1 score, and accuracy percentage.</a:t>
            </a:r>
            <a:endParaRPr sz="22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4" name="Google Shape;105;p15" descr="C:\Documents and Settings\ADMIN\Desktop\Courses Offered.jpg">
            <a:extLst>
              <a:ext uri="{FF2B5EF4-FFF2-40B4-BE49-F238E27FC236}">
                <a16:creationId xmlns:a16="http://schemas.microsoft.com/office/drawing/2014/main" id="{C5258220-C307-5843-AA0D-F6E5DA5324E3}"/>
              </a:ext>
            </a:extLst>
          </p:cNvPr>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12" name="Google Shape;112;p16"/>
          <p:cNvSpPr txBox="1">
            <a:spLocks noGrp="1"/>
          </p:cNvSpPr>
          <p:nvPr>
            <p:ph type="title"/>
          </p:nvPr>
        </p:nvSpPr>
        <p:spPr>
          <a:xfrm>
            <a:off x="1077492" y="0"/>
            <a:ext cx="821509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sz="3600" b="1" dirty="0">
                <a:latin typeface="Times New Roman" panose="02020603050405020304" pitchFamily="18" charset="0"/>
                <a:cs typeface="Times New Roman" panose="02020603050405020304" pitchFamily="18" charset="0"/>
              </a:rPr>
              <a:t>Contribution of Each project Members</a:t>
            </a:r>
            <a:endParaRPr b="1" dirty="0">
              <a:latin typeface="Times New Roman" panose="02020603050405020304" pitchFamily="18" charset="0"/>
              <a:cs typeface="Times New Roman" panose="02020603050405020304" pitchFamily="18" charset="0"/>
            </a:endParaRPr>
          </a:p>
        </p:txBody>
      </p:sp>
      <p:graphicFrame>
        <p:nvGraphicFramePr>
          <p:cNvPr id="113" name="Google Shape;113;p16"/>
          <p:cNvGraphicFramePr/>
          <p:nvPr>
            <p:extLst>
              <p:ext uri="{D42A27DB-BD31-4B8C-83A1-F6EECF244321}">
                <p14:modId xmlns:p14="http://schemas.microsoft.com/office/powerpoint/2010/main" val="788560982"/>
              </p:ext>
            </p:extLst>
          </p:nvPr>
        </p:nvGraphicFramePr>
        <p:xfrm>
          <a:off x="1512376" y="1276650"/>
          <a:ext cx="7020000" cy="4679700"/>
        </p:xfrm>
        <a:graphic>
          <a:graphicData uri="http://schemas.openxmlformats.org/drawingml/2006/table">
            <a:tbl>
              <a:tblPr firstRow="1" bandRow="1">
                <a:noFill/>
                <a:tableStyleId>{A327E4D6-1513-452A-B1FE-D678A0A142D3}</a:tableStyleId>
              </a:tblPr>
              <a:tblGrid>
                <a:gridCol w="3510000">
                  <a:extLst>
                    <a:ext uri="{9D8B030D-6E8A-4147-A177-3AD203B41FA5}">
                      <a16:colId xmlns:a16="http://schemas.microsoft.com/office/drawing/2014/main" val="20000"/>
                    </a:ext>
                  </a:extLst>
                </a:gridCol>
                <a:gridCol w="3510000">
                  <a:extLst>
                    <a:ext uri="{9D8B030D-6E8A-4147-A177-3AD203B41FA5}">
                      <a16:colId xmlns:a16="http://schemas.microsoft.com/office/drawing/2014/main" val="20001"/>
                    </a:ext>
                  </a:extLst>
                </a:gridCol>
              </a:tblGrid>
              <a:tr h="233985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Shalini Singh </a:t>
                      </a:r>
                    </a:p>
                    <a:p>
                      <a:pPr marL="0" marR="0" lvl="0" indent="0" algn="ctr" rtl="0">
                        <a:lnSpc>
                          <a:spcPct val="100000"/>
                        </a:lnSpc>
                        <a:spcBef>
                          <a:spcPts val="0"/>
                        </a:spcBef>
                        <a:spcAft>
                          <a:spcPts val="0"/>
                        </a:spcAft>
                        <a:buClr>
                          <a:srgbClr val="000000"/>
                        </a:buClr>
                        <a:buSzPts val="2000"/>
                        <a:buFont typeface="Arial"/>
                        <a:buNone/>
                      </a:pPr>
                      <a:r>
                        <a:rPr lang="en-IN" sz="200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(1DS19CS146)</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400" u="none" strike="noStrike" cap="none" dirty="0">
                        <a:latin typeface="Times New Roman" panose="02020603050405020304" pitchFamily="18" charset="0"/>
                        <a:ea typeface="Helvetica Neue"/>
                        <a:cs typeface="Times New Roman" panose="02020603050405020304" pitchFamily="18" charset="0"/>
                        <a:sym typeface="Helvetica Neue"/>
                      </a:endParaRPr>
                    </a:p>
                    <a:p>
                      <a:pPr marL="0" marR="0" lvl="0" indent="0" algn="ctr" rtl="0">
                        <a:lnSpc>
                          <a:spcPct val="100000"/>
                        </a:lnSpc>
                        <a:spcBef>
                          <a:spcPts val="0"/>
                        </a:spcBef>
                        <a:spcAft>
                          <a:spcPts val="0"/>
                        </a:spcAft>
                        <a:buNone/>
                      </a:pPr>
                      <a:r>
                        <a:rPr lang="en-IN" sz="2000" u="none" strike="noStrike" cap="none" dirty="0">
                          <a:latin typeface="Times New Roman" panose="02020603050405020304" pitchFamily="18" charset="0"/>
                          <a:ea typeface="Helvetica Neue"/>
                          <a:cs typeface="Times New Roman" panose="02020603050405020304" pitchFamily="18" charset="0"/>
                          <a:sym typeface="Helvetica Neue"/>
                        </a:rPr>
                        <a:t>Implementation of Random Forest Algorithm and XGBoost</a:t>
                      </a:r>
                      <a:r>
                        <a:rPr lang="en-IN" sz="2000" u="none" strike="noStrike" cap="none" baseline="0" dirty="0">
                          <a:latin typeface="Times New Roman" panose="02020603050405020304" pitchFamily="18" charset="0"/>
                          <a:ea typeface="Helvetica Neue"/>
                          <a:cs typeface="Times New Roman" panose="02020603050405020304" pitchFamily="18" charset="0"/>
                          <a:sym typeface="Helvetica Neue"/>
                        </a:rPr>
                        <a:t> Ensemble Model</a:t>
                      </a:r>
                      <a:endParaRPr sz="2000" u="none" strike="noStrike" cap="none" dirty="0">
                        <a:latin typeface="Times New Roman" panose="02020603050405020304" pitchFamily="18" charset="0"/>
                        <a:ea typeface="Helvetica Neue"/>
                        <a:cs typeface="Times New Roman" panose="02020603050405020304" pitchFamily="18" charset="0"/>
                        <a:sym typeface="Helvetica Neue"/>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Kota V Vishnu </a:t>
                      </a:r>
                    </a:p>
                    <a:p>
                      <a:pPr marL="0" marR="0" lvl="0" indent="0" algn="ctr" rtl="0">
                        <a:lnSpc>
                          <a:spcPct val="100000"/>
                        </a:lnSpc>
                        <a:spcBef>
                          <a:spcPts val="0"/>
                        </a:spcBef>
                        <a:spcAft>
                          <a:spcPts val="0"/>
                        </a:spcAft>
                        <a:buClr>
                          <a:srgbClr val="000000"/>
                        </a:buClr>
                        <a:buSzPts val="2000"/>
                        <a:buFont typeface="Arial"/>
                        <a:buNone/>
                      </a:pPr>
                      <a:r>
                        <a:rPr lang="en-IN" sz="200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(1DS19CS723)</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400" u="none" strike="noStrike" cap="none" dirty="0">
                        <a:latin typeface="Times New Roman" panose="02020603050405020304" pitchFamily="18" charset="0"/>
                        <a:ea typeface="Helvetica Neue"/>
                        <a:cs typeface="Times New Roman" panose="02020603050405020304" pitchFamily="18" charset="0"/>
                        <a:sym typeface="Helvetica Neue"/>
                      </a:endParaRPr>
                    </a:p>
                    <a:p>
                      <a:pPr marL="0" marR="0" lvl="0" indent="0" algn="ctr" rtl="0">
                        <a:lnSpc>
                          <a:spcPct val="100000"/>
                        </a:lnSpc>
                        <a:spcBef>
                          <a:spcPts val="0"/>
                        </a:spcBef>
                        <a:spcAft>
                          <a:spcPts val="0"/>
                        </a:spcAft>
                        <a:buClr>
                          <a:srgbClr val="000000"/>
                        </a:buClr>
                        <a:buSzPts val="1400"/>
                        <a:buFont typeface="Arial"/>
                        <a:buNone/>
                      </a:pPr>
                      <a:r>
                        <a:rPr lang="en-IN" sz="2000" u="none" strike="noStrike" cap="none" dirty="0">
                          <a:latin typeface="Times New Roman" panose="02020603050405020304" pitchFamily="18" charset="0"/>
                          <a:ea typeface="Helvetica Neue"/>
                          <a:cs typeface="Times New Roman" panose="02020603050405020304" pitchFamily="18" charset="0"/>
                          <a:sym typeface="Helvetica Neue"/>
                        </a:rPr>
                        <a:t>Implementation of Naïve Bayes Algorithm and XGBoost</a:t>
                      </a:r>
                      <a:r>
                        <a:rPr lang="en-IN" sz="2000" u="none" strike="noStrike" cap="none" baseline="0" dirty="0">
                          <a:latin typeface="Times New Roman" panose="02020603050405020304" pitchFamily="18" charset="0"/>
                          <a:ea typeface="Helvetica Neue"/>
                          <a:cs typeface="Times New Roman" panose="02020603050405020304" pitchFamily="18" charset="0"/>
                          <a:sym typeface="Helvetica Neue"/>
                        </a:rPr>
                        <a:t> Ensemble Model</a:t>
                      </a:r>
                      <a:endParaRPr sz="2000" u="none" strike="noStrike" cap="none" dirty="0">
                        <a:latin typeface="Times New Roman" panose="02020603050405020304" pitchFamily="18" charset="0"/>
                        <a:ea typeface="Helvetica Neue"/>
                        <a:cs typeface="Times New Roman" panose="02020603050405020304" pitchFamily="18" charset="0"/>
                        <a:sym typeface="Helvetica Neue"/>
                      </a:endParaRPr>
                    </a:p>
                    <a:p>
                      <a:pPr marL="0" marR="0" lvl="0" indent="0" algn="ctr" rtl="0">
                        <a:lnSpc>
                          <a:spcPct val="100000"/>
                        </a:lnSpc>
                        <a:spcBef>
                          <a:spcPts val="0"/>
                        </a:spcBef>
                        <a:spcAft>
                          <a:spcPts val="0"/>
                        </a:spcAft>
                        <a:buNone/>
                      </a:pPr>
                      <a:endParaRPr sz="2000" u="none" strike="noStrike" cap="none" dirty="0">
                        <a:latin typeface="Times New Roman" panose="02020603050405020304" pitchFamily="18" charset="0"/>
                        <a:ea typeface="Helvetica Neue"/>
                        <a:cs typeface="Times New Roman" panose="02020603050405020304" pitchFamily="18" charset="0"/>
                        <a:sym typeface="Helvetica Neue"/>
                      </a:endParaRPr>
                    </a:p>
                  </a:txBody>
                  <a:tcPr marL="91450" marR="91450" marT="45725" marB="45725"/>
                </a:tc>
                <a:extLst>
                  <a:ext uri="{0D108BD9-81ED-4DB2-BD59-A6C34878D82A}">
                    <a16:rowId xmlns:a16="http://schemas.microsoft.com/office/drawing/2014/main" val="10000"/>
                  </a:ext>
                </a:extLst>
              </a:tr>
              <a:tr h="233985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Reena Jasmine Edwin (1DS19CS738)</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400" u="none" strike="noStrike" cap="none" dirty="0">
                        <a:latin typeface="Times New Roman" panose="02020603050405020304" pitchFamily="18" charset="0"/>
                        <a:ea typeface="Helvetica Neue"/>
                        <a:cs typeface="Times New Roman" panose="02020603050405020304" pitchFamily="18" charset="0"/>
                        <a:sym typeface="Helvetica Neue"/>
                      </a:endParaRPr>
                    </a:p>
                    <a:p>
                      <a:pPr marL="0" marR="0" lvl="0" indent="0" algn="ctr" rtl="0">
                        <a:lnSpc>
                          <a:spcPct val="100000"/>
                        </a:lnSpc>
                        <a:spcBef>
                          <a:spcPts val="0"/>
                        </a:spcBef>
                        <a:spcAft>
                          <a:spcPts val="0"/>
                        </a:spcAft>
                        <a:buClr>
                          <a:srgbClr val="000000"/>
                        </a:buClr>
                        <a:buSzPts val="2000"/>
                        <a:buFont typeface="Arial"/>
                        <a:buNone/>
                      </a:pPr>
                      <a:r>
                        <a:rPr lang="en-IN" sz="2000" u="none" strike="noStrike" cap="none" dirty="0">
                          <a:latin typeface="Times New Roman" panose="02020603050405020304" pitchFamily="18" charset="0"/>
                          <a:ea typeface="Helvetica Neue"/>
                          <a:cs typeface="Times New Roman" panose="02020603050405020304" pitchFamily="18" charset="0"/>
                          <a:sym typeface="Helvetica Neue"/>
                        </a:rPr>
                        <a:t>Implementation of Support Vector Machine Algorithm</a:t>
                      </a:r>
                      <a:r>
                        <a:rPr lang="en-US" sz="2000" u="none" strike="noStrike" cap="none" dirty="0">
                          <a:latin typeface="Times New Roman" panose="02020603050405020304" pitchFamily="18" charset="0"/>
                          <a:ea typeface="Helvetica Neue"/>
                          <a:cs typeface="Times New Roman" panose="02020603050405020304" pitchFamily="18" charset="0"/>
                          <a:sym typeface="Helvetica Neue"/>
                        </a:rPr>
                        <a:t> </a:t>
                      </a:r>
                      <a:r>
                        <a:rPr lang="en-IN" sz="2000" u="none" strike="noStrike" cap="none" dirty="0">
                          <a:latin typeface="Times New Roman" panose="02020603050405020304" pitchFamily="18" charset="0"/>
                          <a:ea typeface="Helvetica Neue"/>
                          <a:cs typeface="Times New Roman" panose="02020603050405020304" pitchFamily="18" charset="0"/>
                          <a:sym typeface="Helvetica Neue"/>
                        </a:rPr>
                        <a:t>and XGBoost</a:t>
                      </a:r>
                      <a:r>
                        <a:rPr lang="en-IN" sz="2000" u="none" strike="noStrike" cap="none" baseline="0" dirty="0">
                          <a:latin typeface="Times New Roman" panose="02020603050405020304" pitchFamily="18" charset="0"/>
                          <a:ea typeface="Helvetica Neue"/>
                          <a:cs typeface="Times New Roman" panose="02020603050405020304" pitchFamily="18" charset="0"/>
                          <a:sym typeface="Helvetica Neue"/>
                        </a:rPr>
                        <a:t> Ensemble Model</a:t>
                      </a:r>
                      <a:endParaRPr sz="2000" u="none" strike="noStrike" cap="none" dirty="0">
                        <a:latin typeface="Times New Roman" panose="02020603050405020304" pitchFamily="18" charset="0"/>
                        <a:ea typeface="Helvetica Neue"/>
                        <a:cs typeface="Times New Roman" panose="02020603050405020304" pitchFamily="18" charset="0"/>
                        <a:sym typeface="Helvetica Neue"/>
                      </a:endParaRPr>
                    </a:p>
                    <a:p>
                      <a:pPr marL="0" marR="0" lvl="0" indent="0" algn="ctr" rtl="0">
                        <a:lnSpc>
                          <a:spcPct val="100000"/>
                        </a:lnSpc>
                        <a:spcBef>
                          <a:spcPts val="0"/>
                        </a:spcBef>
                        <a:spcAft>
                          <a:spcPts val="0"/>
                        </a:spcAft>
                        <a:buNone/>
                      </a:pPr>
                      <a:endParaRPr sz="2000" u="none" strike="noStrike" cap="none" dirty="0">
                        <a:latin typeface="Times New Roman" panose="02020603050405020304" pitchFamily="18" charset="0"/>
                        <a:ea typeface="Helvetica Neue"/>
                        <a:cs typeface="Times New Roman" panose="02020603050405020304" pitchFamily="18" charset="0"/>
                        <a:sym typeface="Helvetica Neue"/>
                      </a:endParaRPr>
                    </a:p>
                  </a:txBody>
                  <a:tcPr marL="91450" marR="91450" marT="45725" marB="45725"/>
                </a:tc>
                <a:tc>
                  <a:txBody>
                    <a:bodyPr/>
                    <a:lstStyle/>
                    <a:p>
                      <a:pPr marL="0" marR="0" lvl="0" indent="0" algn="ctr" rtl="0">
                        <a:lnSpc>
                          <a:spcPct val="100000"/>
                        </a:lnSpc>
                        <a:spcBef>
                          <a:spcPts val="0"/>
                        </a:spcBef>
                        <a:spcAft>
                          <a:spcPts val="0"/>
                        </a:spcAft>
                        <a:buNone/>
                      </a:pPr>
                      <a:r>
                        <a:rPr lang="en-IN" sz="200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S Sai Brinda </a:t>
                      </a:r>
                      <a:br>
                        <a:rPr lang="en-IN" sz="200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br>
                      <a:r>
                        <a:rPr lang="en-IN" sz="200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(1DS19CS741)</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2000"/>
                        <a:buFont typeface="Arial"/>
                        <a:buNone/>
                      </a:pPr>
                      <a:br>
                        <a:rPr lang="en-IN" sz="200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br>
                      <a:r>
                        <a:rPr lang="en-IN" sz="2000" u="none" strike="noStrike" cap="none" dirty="0">
                          <a:latin typeface="Times New Roman" panose="02020603050405020304" pitchFamily="18" charset="0"/>
                          <a:ea typeface="Helvetica Neue"/>
                          <a:cs typeface="Times New Roman" panose="02020603050405020304" pitchFamily="18" charset="0"/>
                          <a:sym typeface="Helvetica Neue"/>
                        </a:rPr>
                        <a:t>Implementation of K Nearest Neighbor Algorithm and XGBoost</a:t>
                      </a:r>
                      <a:r>
                        <a:rPr lang="en-IN" sz="2000" u="none" strike="noStrike" cap="none" baseline="0" dirty="0">
                          <a:latin typeface="Times New Roman" panose="02020603050405020304" pitchFamily="18" charset="0"/>
                          <a:ea typeface="Helvetica Neue"/>
                          <a:cs typeface="Times New Roman" panose="02020603050405020304" pitchFamily="18" charset="0"/>
                          <a:sym typeface="Helvetica Neue"/>
                        </a:rPr>
                        <a:t> Ensemble Model</a:t>
                      </a:r>
                      <a:endParaRPr sz="2000" u="none" strike="noStrike" cap="none" dirty="0">
                        <a:latin typeface="Times New Roman" panose="02020603050405020304" pitchFamily="18" charset="0"/>
                        <a:ea typeface="Helvetica Neue"/>
                        <a:cs typeface="Times New Roman" panose="02020603050405020304" pitchFamily="18" charset="0"/>
                        <a:sym typeface="Helvetica Neue"/>
                      </a:endParaRPr>
                    </a:p>
                    <a:p>
                      <a:pPr marL="0" marR="0" lvl="0" indent="0" algn="ctr" rtl="0">
                        <a:lnSpc>
                          <a:spcPct val="100000"/>
                        </a:lnSpc>
                        <a:spcBef>
                          <a:spcPts val="0"/>
                        </a:spcBef>
                        <a:spcAft>
                          <a:spcPts val="0"/>
                        </a:spcAft>
                        <a:buNone/>
                      </a:pPr>
                      <a:endParaRPr sz="2000" u="none" strike="noStrike" cap="none" dirty="0">
                        <a:latin typeface="Times New Roman" panose="02020603050405020304" pitchFamily="18" charset="0"/>
                        <a:ea typeface="Helvetica Neue"/>
                        <a:cs typeface="Times New Roman" panose="02020603050405020304" pitchFamily="18" charset="0"/>
                        <a:sym typeface="Helvetica Neue"/>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19" name="Google Shape;119;p17"/>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20" name="Google Shape;120;p17"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21" name="Google Shape;121;p17"/>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22" name="Google Shape;122;p17"/>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3" name="Google Shape;123;p17"/>
          <p:cNvSpPr txBox="1"/>
          <p:nvPr/>
        </p:nvSpPr>
        <p:spPr>
          <a:xfrm>
            <a:off x="1111475" y="215600"/>
            <a:ext cx="7470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System Design / Architecture</a:t>
            </a:r>
            <a:endParaRPr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7" name="Picture 6">
            <a:extLst>
              <a:ext uri="{FF2B5EF4-FFF2-40B4-BE49-F238E27FC236}">
                <a16:creationId xmlns:a16="http://schemas.microsoft.com/office/drawing/2014/main" id="{9B1DB82D-004A-584F-93CC-F936F075E1A7}"/>
              </a:ext>
            </a:extLst>
          </p:cNvPr>
          <p:cNvPicPr>
            <a:picLocks noChangeAspect="1"/>
          </p:cNvPicPr>
          <p:nvPr/>
        </p:nvPicPr>
        <p:blipFill>
          <a:blip r:embed="rId4"/>
          <a:stretch>
            <a:fillRect/>
          </a:stretch>
        </p:blipFill>
        <p:spPr>
          <a:xfrm>
            <a:off x="1215000" y="1295409"/>
            <a:ext cx="7586101" cy="42671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4" name="Google Shape;120;p17" descr="C:\Documents and Settings\ADMIN\Desktop\Courses Offered.jpg">
            <a:extLst>
              <a:ext uri="{FF2B5EF4-FFF2-40B4-BE49-F238E27FC236}">
                <a16:creationId xmlns:a16="http://schemas.microsoft.com/office/drawing/2014/main" id="{CD7E33FF-718C-5040-B434-93F9CC6C8D11}"/>
              </a:ext>
            </a:extLst>
          </p:cNvPr>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29" name="Google Shape;129;p18"/>
          <p:cNvSpPr txBox="1">
            <a:spLocks noGrp="1"/>
          </p:cNvSpPr>
          <p:nvPr>
            <p:ph type="title"/>
          </p:nvPr>
        </p:nvSpPr>
        <p:spPr>
          <a:xfrm>
            <a:off x="969845" y="236384"/>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US" sz="3600" dirty="0">
                <a:latin typeface="Times New Roman" panose="02020603050405020304" pitchFamily="18" charset="0"/>
                <a:cs typeface="Times New Roman" panose="02020603050405020304" pitchFamily="18" charset="0"/>
              </a:rPr>
              <a:t>Modules</a:t>
            </a:r>
            <a:endParaRPr sz="3600" dirty="0">
              <a:latin typeface="Times New Roman" panose="02020603050405020304" pitchFamily="18" charset="0"/>
              <a:cs typeface="Times New Roman" panose="02020603050405020304" pitchFamily="18" charset="0"/>
            </a:endParaRPr>
          </a:p>
        </p:txBody>
      </p:sp>
      <p:sp>
        <p:nvSpPr>
          <p:cNvPr id="130" name="Google Shape;130;p18"/>
          <p:cNvSpPr txBox="1">
            <a:spLocks noGrp="1"/>
          </p:cNvSpPr>
          <p:nvPr>
            <p:ph type="body" idx="1"/>
          </p:nvPr>
        </p:nvSpPr>
        <p:spPr>
          <a:xfrm>
            <a:off x="1257297" y="1702795"/>
            <a:ext cx="7886700" cy="4351338"/>
          </a:xfrm>
          <a:prstGeom prst="rect">
            <a:avLst/>
          </a:prstGeom>
          <a:noFill/>
          <a:ln>
            <a:noFill/>
          </a:ln>
        </p:spPr>
        <p:txBody>
          <a:bodyPr spcFirstLastPara="1" wrap="square" lIns="91425" tIns="45700" rIns="91425" bIns="45700" anchor="t" anchorCtr="0">
            <a:noAutofit/>
          </a:bodyPr>
          <a:lstStyle/>
          <a:p>
            <a:pPr marL="457200" lvl="0" indent="-342900" algn="l" rtl="0">
              <a:spcBef>
                <a:spcPts val="1000"/>
              </a:spcBef>
              <a:spcAft>
                <a:spcPts val="0"/>
              </a:spcAft>
              <a:buSzPts val="1800"/>
              <a:buAutoNum type="arabicPeriod"/>
            </a:pPr>
            <a:r>
              <a:rPr lang="en-IN" dirty="0">
                <a:latin typeface="Times New Roman" panose="02020603050405020304" pitchFamily="18" charset="0"/>
                <a:cs typeface="Times New Roman" panose="02020603050405020304" pitchFamily="18" charset="0"/>
              </a:rPr>
              <a:t>Problem Identification and Data Collection</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IN" dirty="0">
                <a:latin typeface="Times New Roman" panose="02020603050405020304" pitchFamily="18" charset="0"/>
                <a:cs typeface="Times New Roman" panose="02020603050405020304" pitchFamily="18" charset="0"/>
              </a:rPr>
              <a:t>Data Pre-processing</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IN" dirty="0">
                <a:latin typeface="Times New Roman" panose="02020603050405020304" pitchFamily="18" charset="0"/>
                <a:cs typeface="Times New Roman" panose="02020603050405020304" pitchFamily="18" charset="0"/>
              </a:rPr>
              <a:t>Implementation of individual ML models</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IN" dirty="0">
                <a:latin typeface="Times New Roman" panose="02020603050405020304" pitchFamily="18" charset="0"/>
                <a:cs typeface="Times New Roman" panose="02020603050405020304" pitchFamily="18" charset="0"/>
              </a:rPr>
              <a:t>Analysing the model performance</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IN" dirty="0">
                <a:latin typeface="Times New Roman" panose="02020603050405020304" pitchFamily="18" charset="0"/>
                <a:cs typeface="Times New Roman" panose="02020603050405020304" pitchFamily="18" charset="0"/>
              </a:rPr>
              <a:t>Building an ensemble model</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IN" dirty="0">
                <a:latin typeface="Times New Roman" panose="02020603050405020304" pitchFamily="18" charset="0"/>
                <a:cs typeface="Times New Roman" panose="02020603050405020304" pitchFamily="18" charset="0"/>
              </a:rPr>
              <a:t>Analysing the ensemble model performance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4" name="Google Shape;120;p17" descr="C:\Documents and Settings\ADMIN\Desktop\Courses Offered.jpg">
            <a:extLst>
              <a:ext uri="{FF2B5EF4-FFF2-40B4-BE49-F238E27FC236}">
                <a16:creationId xmlns:a16="http://schemas.microsoft.com/office/drawing/2014/main" id="{E51F9C00-A467-EA4C-B51F-16645D3B9E04}"/>
              </a:ext>
            </a:extLst>
          </p:cNvPr>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35" name="Google Shape;135;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3600" b="1" dirty="0">
                <a:latin typeface="Times New Roman" panose="02020603050405020304" pitchFamily="18" charset="0"/>
                <a:cs typeface="Times New Roman" panose="02020603050405020304" pitchFamily="18" charset="0"/>
              </a:rPr>
              <a:t>Modules Description</a:t>
            </a:r>
            <a:endParaRPr b="1" dirty="0">
              <a:latin typeface="Times New Roman" panose="02020603050405020304" pitchFamily="18" charset="0"/>
              <a:cs typeface="Times New Roman" panose="02020603050405020304" pitchFamily="18" charset="0"/>
            </a:endParaRPr>
          </a:p>
        </p:txBody>
      </p:sp>
      <p:sp>
        <p:nvSpPr>
          <p:cNvPr id="136" name="Google Shape;136;p19"/>
          <p:cNvSpPr txBox="1">
            <a:spLocks noGrp="1"/>
          </p:cNvSpPr>
          <p:nvPr>
            <p:ph type="body" idx="1"/>
          </p:nvPr>
        </p:nvSpPr>
        <p:spPr>
          <a:xfrm>
            <a:off x="1147634" y="1690689"/>
            <a:ext cx="7886700" cy="4351338"/>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sz="2200" b="1" dirty="0">
                <a:latin typeface="Times New Roman" panose="02020603050405020304" pitchFamily="18" charset="0"/>
                <a:cs typeface="Times New Roman" panose="02020603050405020304" pitchFamily="18" charset="0"/>
              </a:rPr>
              <a:t>1.Problem Identification and Data Collection:</a:t>
            </a:r>
            <a:endParaRPr sz="2200" b="1"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800"/>
              <a:buNone/>
            </a:pPr>
            <a:r>
              <a:rPr lang="en-IN" sz="2200" dirty="0">
                <a:latin typeface="Times New Roman" panose="02020603050405020304" pitchFamily="18" charset="0"/>
                <a:cs typeface="Times New Roman" panose="02020603050405020304" pitchFamily="18" charset="0"/>
              </a:rPr>
              <a:t>Analysing aspects of current breast cancer detection method and collecting data from where it can be improved.</a:t>
            </a:r>
            <a:endParaRPr sz="22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b="1" dirty="0">
                <a:latin typeface="Times New Roman" panose="02020603050405020304" pitchFamily="18" charset="0"/>
                <a:cs typeface="Times New Roman" panose="02020603050405020304" pitchFamily="18" charset="0"/>
              </a:rPr>
              <a:t>2.Data Pre-processing</a:t>
            </a:r>
            <a:endParaRPr sz="2200" b="1"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dirty="0">
                <a:latin typeface="Times New Roman" panose="02020603050405020304" pitchFamily="18" charset="0"/>
                <a:cs typeface="Times New Roman" panose="02020603050405020304" pitchFamily="18" charset="0"/>
              </a:rPr>
              <a:t>The Data Collected is processed according to parameters which the developer would most likely get a higher rate of accuracy and precision.</a:t>
            </a:r>
            <a:endParaRPr sz="22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b="1" dirty="0">
                <a:latin typeface="Times New Roman" panose="02020603050405020304" pitchFamily="18" charset="0"/>
                <a:cs typeface="Times New Roman" panose="02020603050405020304" pitchFamily="18" charset="0"/>
              </a:rPr>
              <a:t>3.Implementation of individual ML models</a:t>
            </a:r>
            <a:endParaRPr sz="2200" b="1"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dirty="0">
                <a:latin typeface="Times New Roman" panose="02020603050405020304" pitchFamily="18" charset="0"/>
                <a:cs typeface="Times New Roman" panose="02020603050405020304" pitchFamily="18" charset="0"/>
              </a:rPr>
              <a:t>Individual ML models are used and the results of each algorithm is noted down.</a:t>
            </a:r>
            <a:endParaRPr sz="2200" dirty="0">
              <a:latin typeface="Times New Roman" panose="02020603050405020304" pitchFamily="18" charset="0"/>
              <a:cs typeface="Times New Roman" panose="02020603050405020304" pitchFamily="18" charset="0"/>
            </a:endParaRPr>
          </a:p>
          <a:p>
            <a:pPr marL="457200" lvl="0" indent="0" algn="l" rtl="0">
              <a:spcBef>
                <a:spcPts val="1000"/>
              </a:spcBef>
              <a:spcAft>
                <a:spcPts val="0"/>
              </a:spcAft>
              <a:buClr>
                <a:schemeClr val="dk1"/>
              </a:buClr>
              <a:buSzPts val="1100"/>
              <a:buFont typeface="Arial"/>
              <a:buNone/>
            </a:pPr>
            <a:endParaRPr sz="2300" dirty="0"/>
          </a:p>
          <a:p>
            <a:pPr marL="457200" lvl="0" indent="-228600" algn="l" rtl="0">
              <a:lnSpc>
                <a:spcPct val="90000"/>
              </a:lnSpc>
              <a:spcBef>
                <a:spcPts val="1000"/>
              </a:spcBef>
              <a:spcAft>
                <a:spcPts val="0"/>
              </a:spcAft>
              <a:buClr>
                <a:schemeClr val="dk1"/>
              </a:buClr>
              <a:buSzPts val="1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4" name="Google Shape;120;p17" descr="C:\Documents and Settings\ADMIN\Desktop\Courses Offered.jpg">
            <a:extLst>
              <a:ext uri="{FF2B5EF4-FFF2-40B4-BE49-F238E27FC236}">
                <a16:creationId xmlns:a16="http://schemas.microsoft.com/office/drawing/2014/main" id="{8ED2BF49-AE4A-2846-AE9F-6F720F207902}"/>
              </a:ext>
            </a:extLst>
          </p:cNvPr>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42" name="Google Shape;142;p20"/>
          <p:cNvSpPr txBox="1">
            <a:spLocks noGrp="1"/>
          </p:cNvSpPr>
          <p:nvPr>
            <p:ph type="body" idx="1"/>
          </p:nvPr>
        </p:nvSpPr>
        <p:spPr>
          <a:xfrm>
            <a:off x="1135277" y="1850339"/>
            <a:ext cx="78867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sz="2200" b="1" dirty="0">
                <a:latin typeface="Times New Roman" panose="02020603050405020304" pitchFamily="18" charset="0"/>
                <a:cs typeface="Times New Roman" panose="02020603050405020304" pitchFamily="18" charset="0"/>
              </a:rPr>
              <a:t>4 . Analysing model performance:</a:t>
            </a:r>
            <a:endParaRPr sz="2200" b="1"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dirty="0">
                <a:latin typeface="Times New Roman" panose="02020603050405020304" pitchFamily="18" charset="0"/>
                <a:cs typeface="Times New Roman" panose="02020603050405020304" pitchFamily="18" charset="0"/>
              </a:rPr>
              <a:t>The results of each algorithm is mentioned and noted down</a:t>
            </a:r>
            <a:endParaRPr sz="22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b="1" dirty="0">
                <a:latin typeface="Times New Roman" panose="02020603050405020304" pitchFamily="18" charset="0"/>
                <a:cs typeface="Times New Roman" panose="02020603050405020304" pitchFamily="18" charset="0"/>
              </a:rPr>
              <a:t>5. Building Ensemble Model:</a:t>
            </a:r>
            <a:endParaRPr sz="2200" b="1"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dirty="0">
                <a:latin typeface="Times New Roman" panose="02020603050405020304" pitchFamily="18" charset="0"/>
                <a:cs typeface="Times New Roman" panose="02020603050405020304" pitchFamily="18" charset="0"/>
              </a:rPr>
              <a:t>Results of the multiple algorithms are used to produce a singular definitive method of analysis.</a:t>
            </a:r>
            <a:endParaRPr sz="22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dirty="0">
                <a:latin typeface="Times New Roman" panose="02020603050405020304" pitchFamily="18" charset="0"/>
                <a:cs typeface="Times New Roman" panose="02020603050405020304" pitchFamily="18" charset="0"/>
              </a:rPr>
              <a:t>This obtained result has a better accuracy than individual models.</a:t>
            </a:r>
            <a:endParaRPr sz="22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b="1" dirty="0">
                <a:latin typeface="Times New Roman" panose="02020603050405020304" pitchFamily="18" charset="0"/>
                <a:cs typeface="Times New Roman" panose="02020603050405020304" pitchFamily="18" charset="0"/>
              </a:rPr>
              <a:t>6.Performance of Ensemble Model:</a:t>
            </a:r>
            <a:endParaRPr sz="2200" b="1"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Clr>
                <a:schemeClr val="dk1"/>
              </a:buClr>
              <a:buSzPts val="1100"/>
              <a:buFont typeface="Arial"/>
              <a:buNone/>
            </a:pPr>
            <a:r>
              <a:rPr lang="en-IN" sz="2200" dirty="0">
                <a:latin typeface="Times New Roman" panose="02020603050405020304" pitchFamily="18" charset="0"/>
                <a:cs typeface="Times New Roman" panose="02020603050405020304" pitchFamily="18" charset="0"/>
              </a:rPr>
              <a:t>The results from the ensemble model is noted down</a:t>
            </a:r>
            <a:endParaRPr sz="22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endParaRPr dirty="0">
              <a:latin typeface="Times New Roman" panose="02020603050405020304" pitchFamily="18" charset="0"/>
              <a:cs typeface="Times New Roman" panose="02020603050405020304" pitchFamily="18" charset="0"/>
            </a:endParaRPr>
          </a:p>
        </p:txBody>
      </p:sp>
      <p:sp>
        <p:nvSpPr>
          <p:cNvPr id="7" name="Google Shape;135;p19">
            <a:extLst>
              <a:ext uri="{FF2B5EF4-FFF2-40B4-BE49-F238E27FC236}">
                <a16:creationId xmlns:a16="http://schemas.microsoft.com/office/drawing/2014/main" id="{BEC9819D-415E-C84E-A5A9-70E5272565F4}"/>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3600" b="1" dirty="0">
                <a:latin typeface="Times New Roman" panose="02020603050405020304" pitchFamily="18" charset="0"/>
                <a:cs typeface="Times New Roman" panose="02020603050405020304" pitchFamily="18" charset="0"/>
              </a:rPr>
              <a:t>Modules Description</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48" name="Google Shape;148;p2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49" name="Google Shape;149;p21"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50" name="Google Shape;150;p21"/>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51" name="Google Shape;151;p21"/>
          <p:cNvSpPr txBox="1"/>
          <p:nvPr/>
        </p:nvSpPr>
        <p:spPr>
          <a:xfrm>
            <a:off x="1143000" y="336650"/>
            <a:ext cx="7566900" cy="515522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Input</a:t>
            </a:r>
            <a:endParaRPr sz="36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None/>
            </a:pPr>
            <a:r>
              <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The dataset used for this project is Wisconsin-Breast Cancer (Diagnostics) dataset.</a:t>
            </a:r>
            <a:endParaRPr sz="2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0000"/>
              </a:lnSpc>
              <a:spcBef>
                <a:spcPts val="0"/>
              </a:spcBef>
              <a:spcAft>
                <a:spcPts val="0"/>
              </a:spcAft>
              <a:buClr>
                <a:srgbClr val="000000"/>
              </a:buClr>
              <a:buSzPts val="2400"/>
              <a:buFont typeface="Noto Sans Symbols"/>
              <a:buChar char="▪"/>
            </a:pPr>
            <a:r>
              <a:rPr lang="en-IN" sz="2400" b="0" i="0" u="none" strike="noStrike" cap="none" dirty="0">
                <a:solidFill>
                  <a:srgbClr val="000000"/>
                </a:solidFill>
                <a:latin typeface="Times New Roman" panose="02020603050405020304" pitchFamily="18" charset="0"/>
                <a:cs typeface="Times New Roman" panose="02020603050405020304" pitchFamily="18" charset="0"/>
                <a:sym typeface="Arial"/>
              </a:rPr>
              <a:t>There are two classes, benign and malignant.</a:t>
            </a:r>
            <a:endParaRPr sz="24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rgbClr val="000000"/>
              </a:buClr>
              <a:buSzPts val="2400"/>
              <a:buFont typeface="Noto Sans Symbols"/>
              <a:buChar char="▪"/>
            </a:pPr>
            <a:r>
              <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Dataset Shape-(569,33)</a:t>
            </a:r>
            <a:endParaRPr sz="24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rgbClr val="000000"/>
              </a:buClr>
              <a:buSzPts val="2400"/>
              <a:buFont typeface="Noto Sans Symbols"/>
              <a:buChar char="▪"/>
            </a:pPr>
            <a:r>
              <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Out of  569 samples 357 are benign and 212 are malignant.</a:t>
            </a:r>
            <a:endParaRPr sz="24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rgbClr val="000000"/>
              </a:buClr>
              <a:buSzPts val="2400"/>
              <a:buFont typeface="Noto Sans Symbols"/>
              <a:buChar char="▪"/>
            </a:pPr>
            <a:r>
              <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Source-Kaggle </a:t>
            </a:r>
            <a:r>
              <a:rPr lang="en-IN" sz="2400" b="0" i="0" u="sng" strike="noStrike" cap="none" dirty="0">
                <a:solidFill>
                  <a:schemeClr val="hlink"/>
                </a:solidFill>
                <a:latin typeface="Times New Roman" panose="02020603050405020304" pitchFamily="18" charset="0"/>
                <a:ea typeface="Calibri"/>
                <a:cs typeface="Times New Roman" panose="02020603050405020304" pitchFamily="18" charset="0"/>
                <a:sym typeface="Calibri"/>
                <a:hlinkClick r:id="rId4"/>
              </a:rPr>
              <a:t>https://www.kaggle.com/datasets/uciml/breast-cancer-wisconsin-data</a:t>
            </a: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None/>
            </a:pPr>
            <a:endParaRPr sz="22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52" name="Google Shape;152;p21"/>
          <p:cNvSpPr txBox="1"/>
          <p:nvPr/>
        </p:nvSpPr>
        <p:spPr>
          <a:xfrm>
            <a:off x="5182650" y="5257750"/>
            <a:ext cx="33855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IN" sz="2600" b="1" i="0" u="none" strike="noStrike" cap="none">
                <a:solidFill>
                  <a:srgbClr val="000000"/>
                </a:solidFill>
                <a:latin typeface="Calibri"/>
                <a:ea typeface="Calibri"/>
                <a:cs typeface="Calibri"/>
                <a:sym typeface="Calibri"/>
              </a:rPr>
              <a:t>   </a:t>
            </a:r>
            <a:endParaRPr sz="2900" b="1"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6910</TotalTime>
  <Words>1340</Words>
  <Application>Microsoft Office PowerPoint</Application>
  <PresentationFormat>On-screen Show (4:3)</PresentationFormat>
  <Paragraphs>149</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Times New Roman</vt:lpstr>
      <vt:lpstr>Times</vt:lpstr>
      <vt:lpstr>Arial Black</vt:lpstr>
      <vt:lpstr>Arial</vt:lpstr>
      <vt:lpstr>Noto Sans Symbols</vt:lpstr>
      <vt:lpstr>Calibri</vt:lpstr>
      <vt:lpstr>Office Theme</vt:lpstr>
      <vt:lpstr>PowerPoint Presentation</vt:lpstr>
      <vt:lpstr>PowerPoint Presentation</vt:lpstr>
      <vt:lpstr>PowerPoint Presentation</vt:lpstr>
      <vt:lpstr>Contribution of Each project Members</vt:lpstr>
      <vt:lpstr>PowerPoint Presentation</vt:lpstr>
      <vt:lpstr>Modules</vt:lpstr>
      <vt:lpstr>Modules Description</vt:lpstr>
      <vt:lpstr>Modules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Shalini Singh</cp:lastModifiedBy>
  <cp:revision>12</cp:revision>
  <dcterms:modified xsi:type="dcterms:W3CDTF">2023-05-23T02:48:27Z</dcterms:modified>
</cp:coreProperties>
</file>