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6"/>
  </p:notesMasterIdLst>
  <p:sldIdLst>
    <p:sldId id="256" r:id="rId2"/>
    <p:sldId id="269" r:id="rId3"/>
    <p:sldId id="437" r:id="rId4"/>
    <p:sldId id="257" r:id="rId5"/>
    <p:sldId id="438" r:id="rId6"/>
    <p:sldId id="449" r:id="rId7"/>
    <p:sldId id="441" r:id="rId8"/>
    <p:sldId id="439" r:id="rId9"/>
    <p:sldId id="443" r:id="rId10"/>
    <p:sldId id="444" r:id="rId11"/>
    <p:sldId id="446" r:id="rId12"/>
    <p:sldId id="445" r:id="rId13"/>
    <p:sldId id="448" r:id="rId14"/>
    <p:sldId id="272" r:id="rId15"/>
  </p:sldIdLst>
  <p:sldSz cx="9144000" cy="6858000" type="screen4x3"/>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16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18B73BF-E50D-4E69-898F-34E73452DB6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20D3A45-774E-4C80-8559-7178585D473D}">
      <dgm:prSet/>
      <dgm:spPr/>
      <dgm:t>
        <a:bodyPr/>
        <a:lstStyle/>
        <a:p>
          <a:pPr>
            <a:lnSpc>
              <a:spcPct val="100000"/>
            </a:lnSpc>
          </a:pPr>
          <a:r>
            <a:rPr lang="en-GB" dirty="0">
              <a:latin typeface="Arial" panose="020B0604020202020204" pitchFamily="34" charset="0"/>
              <a:cs typeface="Arial" panose="020B0604020202020204" pitchFamily="34" charset="0"/>
            </a:rPr>
            <a:t> About Me</a:t>
          </a:r>
          <a:endParaRPr lang="en-US" dirty="0">
            <a:latin typeface="Arial" panose="020B0604020202020204" pitchFamily="34" charset="0"/>
            <a:cs typeface="Arial" panose="020B0604020202020204" pitchFamily="34" charset="0"/>
          </a:endParaRPr>
        </a:p>
      </dgm:t>
    </dgm:pt>
    <dgm:pt modelId="{C28ACA13-7DF2-43A8-9490-2085713BB29A}" type="parTrans" cxnId="{736CD3DA-D032-4610-AEA4-B74FF6F7887A}">
      <dgm:prSet/>
      <dgm:spPr/>
      <dgm:t>
        <a:bodyPr/>
        <a:lstStyle/>
        <a:p>
          <a:endParaRPr lang="en-US">
            <a:latin typeface="Arial" panose="020B0604020202020204" pitchFamily="34" charset="0"/>
            <a:cs typeface="Arial" panose="020B0604020202020204" pitchFamily="34" charset="0"/>
          </a:endParaRPr>
        </a:p>
      </dgm:t>
    </dgm:pt>
    <dgm:pt modelId="{97FC2275-F628-4EB6-9AF8-DC075DE07C2F}" type="sibTrans" cxnId="{736CD3DA-D032-4610-AEA4-B74FF6F7887A}">
      <dgm:prSet/>
      <dgm:spPr/>
      <dgm:t>
        <a:bodyPr/>
        <a:lstStyle/>
        <a:p>
          <a:pPr>
            <a:lnSpc>
              <a:spcPct val="100000"/>
            </a:lnSpc>
          </a:pPr>
          <a:endParaRPr lang="en-US">
            <a:latin typeface="Arial" panose="020B0604020202020204" pitchFamily="34" charset="0"/>
            <a:cs typeface="Arial" panose="020B0604020202020204" pitchFamily="34" charset="0"/>
          </a:endParaRPr>
        </a:p>
      </dgm:t>
    </dgm:pt>
    <dgm:pt modelId="{673C0260-3F25-468E-A5FA-54B9184AAAEE}">
      <dgm:prSet/>
      <dgm:spPr/>
      <dgm:t>
        <a:bodyPr/>
        <a:lstStyle/>
        <a:p>
          <a:pPr>
            <a:lnSpc>
              <a:spcPct val="100000"/>
            </a:lnSpc>
          </a:pPr>
          <a:r>
            <a:rPr lang="en-GB" dirty="0">
              <a:latin typeface="Arial" panose="020B0604020202020204" pitchFamily="34" charset="0"/>
              <a:cs typeface="Arial" panose="020B0604020202020204" pitchFamily="34" charset="0"/>
            </a:rPr>
            <a:t> Asset</a:t>
          </a:r>
          <a:endParaRPr lang="en-US" dirty="0">
            <a:latin typeface="Arial" panose="020B0604020202020204" pitchFamily="34" charset="0"/>
            <a:cs typeface="Arial" panose="020B0604020202020204" pitchFamily="34" charset="0"/>
          </a:endParaRPr>
        </a:p>
      </dgm:t>
    </dgm:pt>
    <dgm:pt modelId="{E9026D0C-A34E-4039-A945-8D349619E8F3}" type="parTrans" cxnId="{DC3BF9DB-3CD9-48B9-9DCB-8E7A89555FC4}">
      <dgm:prSet/>
      <dgm:spPr/>
      <dgm:t>
        <a:bodyPr/>
        <a:lstStyle/>
        <a:p>
          <a:endParaRPr lang="en-US">
            <a:latin typeface="Arial" panose="020B0604020202020204" pitchFamily="34" charset="0"/>
            <a:cs typeface="Arial" panose="020B0604020202020204" pitchFamily="34" charset="0"/>
          </a:endParaRPr>
        </a:p>
      </dgm:t>
    </dgm:pt>
    <dgm:pt modelId="{59DBC26D-5CA5-47EC-9F1F-02687F3BC61F}" type="sibTrans" cxnId="{DC3BF9DB-3CD9-48B9-9DCB-8E7A89555FC4}">
      <dgm:prSet/>
      <dgm:spPr/>
      <dgm:t>
        <a:bodyPr/>
        <a:lstStyle/>
        <a:p>
          <a:pPr>
            <a:lnSpc>
              <a:spcPct val="100000"/>
            </a:lnSpc>
          </a:pPr>
          <a:endParaRPr lang="en-US">
            <a:latin typeface="Arial" panose="020B0604020202020204" pitchFamily="34" charset="0"/>
            <a:cs typeface="Arial" panose="020B0604020202020204" pitchFamily="34" charset="0"/>
          </a:endParaRPr>
        </a:p>
      </dgm:t>
    </dgm:pt>
    <dgm:pt modelId="{FD38EB1E-DF5C-4126-B2CA-B174E45127B7}">
      <dgm:prSet/>
      <dgm:spPr/>
      <dgm:t>
        <a:bodyPr/>
        <a:lstStyle/>
        <a:p>
          <a:pPr>
            <a:lnSpc>
              <a:spcPct val="100000"/>
            </a:lnSpc>
          </a:pPr>
          <a:r>
            <a:rPr lang="en-GB" dirty="0">
              <a:latin typeface="Arial" panose="020B0604020202020204" pitchFamily="34" charset="0"/>
              <a:cs typeface="Arial" panose="020B0604020202020204" pitchFamily="34" charset="0"/>
            </a:rPr>
            <a:t>Alistair</a:t>
          </a:r>
          <a:endParaRPr lang="en-US" dirty="0">
            <a:latin typeface="Arial" panose="020B0604020202020204" pitchFamily="34" charset="0"/>
            <a:cs typeface="Arial" panose="020B0604020202020204" pitchFamily="34" charset="0"/>
          </a:endParaRPr>
        </a:p>
      </dgm:t>
    </dgm:pt>
    <dgm:pt modelId="{FA650C29-34DF-4E39-A6DE-8291ADD28634}" type="parTrans" cxnId="{93F3D0FE-B1D0-4486-B5E3-8030FCB9C186}">
      <dgm:prSet/>
      <dgm:spPr/>
      <dgm:t>
        <a:bodyPr/>
        <a:lstStyle/>
        <a:p>
          <a:endParaRPr lang="en-US">
            <a:latin typeface="Arial" panose="020B0604020202020204" pitchFamily="34" charset="0"/>
            <a:cs typeface="Arial" panose="020B0604020202020204" pitchFamily="34" charset="0"/>
          </a:endParaRPr>
        </a:p>
      </dgm:t>
    </dgm:pt>
    <dgm:pt modelId="{CAF68580-C839-4A8E-82E7-E18EB21FB00F}" type="sibTrans" cxnId="{93F3D0FE-B1D0-4486-B5E3-8030FCB9C186}">
      <dgm:prSet/>
      <dgm:spPr/>
      <dgm:t>
        <a:bodyPr/>
        <a:lstStyle/>
        <a:p>
          <a:pPr>
            <a:lnSpc>
              <a:spcPct val="100000"/>
            </a:lnSpc>
          </a:pPr>
          <a:endParaRPr lang="en-US">
            <a:latin typeface="Arial" panose="020B0604020202020204" pitchFamily="34" charset="0"/>
            <a:cs typeface="Arial" panose="020B0604020202020204" pitchFamily="34" charset="0"/>
          </a:endParaRPr>
        </a:p>
      </dgm:t>
    </dgm:pt>
    <dgm:pt modelId="{C13F80CD-0FB0-4598-8C8E-98F33D898087}">
      <dgm:prSet/>
      <dgm:spPr/>
      <dgm:t>
        <a:bodyPr/>
        <a:lstStyle/>
        <a:p>
          <a:pPr>
            <a:lnSpc>
              <a:spcPct val="100000"/>
            </a:lnSpc>
          </a:pPr>
          <a:r>
            <a:rPr lang="en-GB" dirty="0">
              <a:latin typeface="Arial" panose="020B0604020202020204" pitchFamily="34" charset="0"/>
              <a:cs typeface="Arial" panose="020B0604020202020204" pitchFamily="34" charset="0"/>
            </a:rPr>
            <a:t>Melanoma Skin Cancer</a:t>
          </a:r>
          <a:endParaRPr lang="en-US" dirty="0">
            <a:latin typeface="Arial" panose="020B0604020202020204" pitchFamily="34" charset="0"/>
            <a:cs typeface="Arial" panose="020B0604020202020204" pitchFamily="34" charset="0"/>
          </a:endParaRPr>
        </a:p>
      </dgm:t>
    </dgm:pt>
    <dgm:pt modelId="{85D8D952-0BBD-4C4D-9D10-4BC7A8EFE198}" type="parTrans" cxnId="{9FAC0123-C540-4D57-8E99-9BD54CA7F556}">
      <dgm:prSet/>
      <dgm:spPr/>
      <dgm:t>
        <a:bodyPr/>
        <a:lstStyle/>
        <a:p>
          <a:endParaRPr lang="en-US">
            <a:latin typeface="Arial" panose="020B0604020202020204" pitchFamily="34" charset="0"/>
            <a:cs typeface="Arial" panose="020B0604020202020204" pitchFamily="34" charset="0"/>
          </a:endParaRPr>
        </a:p>
      </dgm:t>
    </dgm:pt>
    <dgm:pt modelId="{2F3656AB-B474-4668-94D9-9F1DDBE4A6DA}" type="sibTrans" cxnId="{9FAC0123-C540-4D57-8E99-9BD54CA7F556}">
      <dgm:prSet/>
      <dgm:spPr/>
      <dgm:t>
        <a:bodyPr/>
        <a:lstStyle/>
        <a:p>
          <a:endParaRPr lang="en-US">
            <a:latin typeface="Arial" panose="020B0604020202020204" pitchFamily="34" charset="0"/>
            <a:cs typeface="Arial" panose="020B0604020202020204" pitchFamily="34" charset="0"/>
          </a:endParaRPr>
        </a:p>
      </dgm:t>
    </dgm:pt>
    <dgm:pt modelId="{6105A106-E219-44CA-BFE4-D4D4C32C6C7E}" type="pres">
      <dgm:prSet presAssocID="{C18B73BF-E50D-4E69-898F-34E73452DB68}" presName="root" presStyleCnt="0">
        <dgm:presLayoutVars>
          <dgm:dir/>
          <dgm:resizeHandles val="exact"/>
        </dgm:presLayoutVars>
      </dgm:prSet>
      <dgm:spPr/>
    </dgm:pt>
    <dgm:pt modelId="{ED88A6B7-B553-4B35-AE1C-4B6243F06E25}" type="pres">
      <dgm:prSet presAssocID="{C18B73BF-E50D-4E69-898F-34E73452DB68}" presName="container" presStyleCnt="0">
        <dgm:presLayoutVars>
          <dgm:dir/>
          <dgm:resizeHandles val="exact"/>
        </dgm:presLayoutVars>
      </dgm:prSet>
      <dgm:spPr/>
    </dgm:pt>
    <dgm:pt modelId="{D54615E9-9724-4D03-9169-AFB1316A0ED1}" type="pres">
      <dgm:prSet presAssocID="{520D3A45-774E-4C80-8559-7178585D473D}" presName="compNode" presStyleCnt="0"/>
      <dgm:spPr/>
    </dgm:pt>
    <dgm:pt modelId="{E018838B-F3DB-42D2-A7D2-D3F7558E82F9}" type="pres">
      <dgm:prSet presAssocID="{520D3A45-774E-4C80-8559-7178585D473D}" presName="iconBgRect" presStyleLbl="bgShp" presStyleIdx="0" presStyleCnt="4"/>
      <dgm:spPr/>
    </dgm:pt>
    <dgm:pt modelId="{179B0C5F-D8AC-4E8C-8D09-1EEA80D6342F}" type="pres">
      <dgm:prSet presAssocID="{520D3A45-774E-4C80-8559-7178585D47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F14F76C-13B9-456A-B859-009DE27A9729}" type="pres">
      <dgm:prSet presAssocID="{520D3A45-774E-4C80-8559-7178585D473D}" presName="spaceRect" presStyleCnt="0"/>
      <dgm:spPr/>
    </dgm:pt>
    <dgm:pt modelId="{B9A515E8-10DB-45B9-B608-07F26F5BEA5D}" type="pres">
      <dgm:prSet presAssocID="{520D3A45-774E-4C80-8559-7178585D473D}" presName="textRect" presStyleLbl="revTx" presStyleIdx="0" presStyleCnt="4">
        <dgm:presLayoutVars>
          <dgm:chMax val="1"/>
          <dgm:chPref val="1"/>
        </dgm:presLayoutVars>
      </dgm:prSet>
      <dgm:spPr/>
    </dgm:pt>
    <dgm:pt modelId="{3C5DA65D-9F3E-43DF-9FD8-CDD06B3650D8}" type="pres">
      <dgm:prSet presAssocID="{97FC2275-F628-4EB6-9AF8-DC075DE07C2F}" presName="sibTrans" presStyleLbl="sibTrans2D1" presStyleIdx="0" presStyleCnt="0"/>
      <dgm:spPr/>
    </dgm:pt>
    <dgm:pt modelId="{7C80F4F9-E15C-4444-88DF-CAEE42382133}" type="pres">
      <dgm:prSet presAssocID="{673C0260-3F25-468E-A5FA-54B9184AAAEE}" presName="compNode" presStyleCnt="0"/>
      <dgm:spPr/>
    </dgm:pt>
    <dgm:pt modelId="{F222C5F7-1A0B-45AF-B052-F32971839DEF}" type="pres">
      <dgm:prSet presAssocID="{673C0260-3F25-468E-A5FA-54B9184AAAEE}" presName="iconBgRect" presStyleLbl="bgShp" presStyleIdx="1" presStyleCnt="4"/>
      <dgm:spPr/>
    </dgm:pt>
    <dgm:pt modelId="{6CCC37CA-77A9-494D-B894-1FFB5AEFC333}" type="pres">
      <dgm:prSet presAssocID="{673C0260-3F25-468E-A5FA-54B9184AAA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4F74801F-A3A9-4C02-B7BC-FB3920423F6F}" type="pres">
      <dgm:prSet presAssocID="{673C0260-3F25-468E-A5FA-54B9184AAAEE}" presName="spaceRect" presStyleCnt="0"/>
      <dgm:spPr/>
    </dgm:pt>
    <dgm:pt modelId="{7FE93AFB-D024-4737-9DB0-CBE4680EB35B}" type="pres">
      <dgm:prSet presAssocID="{673C0260-3F25-468E-A5FA-54B9184AAAEE}" presName="textRect" presStyleLbl="revTx" presStyleIdx="1" presStyleCnt="4">
        <dgm:presLayoutVars>
          <dgm:chMax val="1"/>
          <dgm:chPref val="1"/>
        </dgm:presLayoutVars>
      </dgm:prSet>
      <dgm:spPr/>
    </dgm:pt>
    <dgm:pt modelId="{D58FD683-F50F-49B6-8FDE-876347E2FF3F}" type="pres">
      <dgm:prSet presAssocID="{59DBC26D-5CA5-47EC-9F1F-02687F3BC61F}" presName="sibTrans" presStyleLbl="sibTrans2D1" presStyleIdx="0" presStyleCnt="0"/>
      <dgm:spPr/>
    </dgm:pt>
    <dgm:pt modelId="{03758051-B96C-473D-9A8A-CD594A88F269}" type="pres">
      <dgm:prSet presAssocID="{FD38EB1E-DF5C-4126-B2CA-B174E45127B7}" presName="compNode" presStyleCnt="0"/>
      <dgm:spPr/>
    </dgm:pt>
    <dgm:pt modelId="{09982DE6-7FE4-4AC5-94E8-7F59FF1789E3}" type="pres">
      <dgm:prSet presAssocID="{FD38EB1E-DF5C-4126-B2CA-B174E45127B7}" presName="iconBgRect" presStyleLbl="bgShp" presStyleIdx="2" presStyleCnt="4"/>
      <dgm:spPr/>
    </dgm:pt>
    <dgm:pt modelId="{0CE43307-EA6D-4555-9E84-32454B2135AA}" type="pres">
      <dgm:prSet presAssocID="{FD38EB1E-DF5C-4126-B2CA-B174E45127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C414FE59-F65D-4875-A0C0-068EDB5EA064}" type="pres">
      <dgm:prSet presAssocID="{FD38EB1E-DF5C-4126-B2CA-B174E45127B7}" presName="spaceRect" presStyleCnt="0"/>
      <dgm:spPr/>
    </dgm:pt>
    <dgm:pt modelId="{201B50DC-47D4-4529-BC28-CF924427689E}" type="pres">
      <dgm:prSet presAssocID="{FD38EB1E-DF5C-4126-B2CA-B174E45127B7}" presName="textRect" presStyleLbl="revTx" presStyleIdx="2" presStyleCnt="4">
        <dgm:presLayoutVars>
          <dgm:chMax val="1"/>
          <dgm:chPref val="1"/>
        </dgm:presLayoutVars>
      </dgm:prSet>
      <dgm:spPr/>
    </dgm:pt>
    <dgm:pt modelId="{94F4FB76-517B-44F8-AA59-37A111A08756}" type="pres">
      <dgm:prSet presAssocID="{CAF68580-C839-4A8E-82E7-E18EB21FB00F}" presName="sibTrans" presStyleLbl="sibTrans2D1" presStyleIdx="0" presStyleCnt="0"/>
      <dgm:spPr/>
    </dgm:pt>
    <dgm:pt modelId="{0C3B7774-40AB-4891-A7CF-62383FA59246}" type="pres">
      <dgm:prSet presAssocID="{C13F80CD-0FB0-4598-8C8E-98F33D898087}" presName="compNode" presStyleCnt="0"/>
      <dgm:spPr/>
    </dgm:pt>
    <dgm:pt modelId="{D6AC152B-9F2F-4EE2-90FA-B3FAC50AD26F}" type="pres">
      <dgm:prSet presAssocID="{C13F80CD-0FB0-4598-8C8E-98F33D898087}" presName="iconBgRect" presStyleLbl="bgShp" presStyleIdx="3" presStyleCnt="4"/>
      <dgm:spPr/>
    </dgm:pt>
    <dgm:pt modelId="{75759A28-D3E7-4DC6-963E-BE9B815FB0DF}" type="pres">
      <dgm:prSet presAssocID="{C13F80CD-0FB0-4598-8C8E-98F33D8980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94B15EEB-BAFB-4ACD-9B07-D39CB3AC87BF}" type="pres">
      <dgm:prSet presAssocID="{C13F80CD-0FB0-4598-8C8E-98F33D898087}" presName="spaceRect" presStyleCnt="0"/>
      <dgm:spPr/>
    </dgm:pt>
    <dgm:pt modelId="{F7F1D5C6-67D3-4C61-8B09-1E4E651B2494}" type="pres">
      <dgm:prSet presAssocID="{C13F80CD-0FB0-4598-8C8E-98F33D898087}" presName="textRect" presStyleLbl="revTx" presStyleIdx="3" presStyleCnt="4">
        <dgm:presLayoutVars>
          <dgm:chMax val="1"/>
          <dgm:chPref val="1"/>
        </dgm:presLayoutVars>
      </dgm:prSet>
      <dgm:spPr/>
    </dgm:pt>
  </dgm:ptLst>
  <dgm:cxnLst>
    <dgm:cxn modelId="{71FF8015-A4B3-477D-B004-84E3DF0D1CE4}" type="presOf" srcId="{FD38EB1E-DF5C-4126-B2CA-B174E45127B7}" destId="{201B50DC-47D4-4529-BC28-CF924427689E}" srcOrd="0" destOrd="0" presId="urn:microsoft.com/office/officeart/2018/2/layout/IconCircleList"/>
    <dgm:cxn modelId="{10257119-7AFA-43A5-9B6E-1011F3F66D04}" type="presOf" srcId="{97FC2275-F628-4EB6-9AF8-DC075DE07C2F}" destId="{3C5DA65D-9F3E-43DF-9FD8-CDD06B3650D8}" srcOrd="0" destOrd="0" presId="urn:microsoft.com/office/officeart/2018/2/layout/IconCircleList"/>
    <dgm:cxn modelId="{03C0961A-CB89-4446-A9B0-FFCD53A03141}" type="presOf" srcId="{C18B73BF-E50D-4E69-898F-34E73452DB68}" destId="{6105A106-E219-44CA-BFE4-D4D4C32C6C7E}" srcOrd="0" destOrd="0" presId="urn:microsoft.com/office/officeart/2018/2/layout/IconCircleList"/>
    <dgm:cxn modelId="{9FAC0123-C540-4D57-8E99-9BD54CA7F556}" srcId="{C18B73BF-E50D-4E69-898F-34E73452DB68}" destId="{C13F80CD-0FB0-4598-8C8E-98F33D898087}" srcOrd="3" destOrd="0" parTransId="{85D8D952-0BBD-4C4D-9D10-4BC7A8EFE198}" sibTransId="{2F3656AB-B474-4668-94D9-9F1DDBE4A6DA}"/>
    <dgm:cxn modelId="{E89C672B-4B55-4B54-A4F1-2E7C678AFB1B}" type="presOf" srcId="{673C0260-3F25-468E-A5FA-54B9184AAAEE}" destId="{7FE93AFB-D024-4737-9DB0-CBE4680EB35B}" srcOrd="0" destOrd="0" presId="urn:microsoft.com/office/officeart/2018/2/layout/IconCircleList"/>
    <dgm:cxn modelId="{976CF95F-9371-4B34-BF76-2B6C29F4EA5D}" type="presOf" srcId="{C13F80CD-0FB0-4598-8C8E-98F33D898087}" destId="{F7F1D5C6-67D3-4C61-8B09-1E4E651B2494}" srcOrd="0" destOrd="0" presId="urn:microsoft.com/office/officeart/2018/2/layout/IconCircleList"/>
    <dgm:cxn modelId="{BF4A754B-A905-4ECA-B63B-54A346CF0469}" type="presOf" srcId="{CAF68580-C839-4A8E-82E7-E18EB21FB00F}" destId="{94F4FB76-517B-44F8-AA59-37A111A08756}" srcOrd="0" destOrd="0" presId="urn:microsoft.com/office/officeart/2018/2/layout/IconCircleList"/>
    <dgm:cxn modelId="{07F507D3-9271-48C4-9356-8CFDAB1BE25B}" type="presOf" srcId="{520D3A45-774E-4C80-8559-7178585D473D}" destId="{B9A515E8-10DB-45B9-B608-07F26F5BEA5D}" srcOrd="0" destOrd="0" presId="urn:microsoft.com/office/officeart/2018/2/layout/IconCircleList"/>
    <dgm:cxn modelId="{736CD3DA-D032-4610-AEA4-B74FF6F7887A}" srcId="{C18B73BF-E50D-4E69-898F-34E73452DB68}" destId="{520D3A45-774E-4C80-8559-7178585D473D}" srcOrd="0" destOrd="0" parTransId="{C28ACA13-7DF2-43A8-9490-2085713BB29A}" sibTransId="{97FC2275-F628-4EB6-9AF8-DC075DE07C2F}"/>
    <dgm:cxn modelId="{DC3BF9DB-3CD9-48B9-9DCB-8E7A89555FC4}" srcId="{C18B73BF-E50D-4E69-898F-34E73452DB68}" destId="{673C0260-3F25-468E-A5FA-54B9184AAAEE}" srcOrd="1" destOrd="0" parTransId="{E9026D0C-A34E-4039-A945-8D349619E8F3}" sibTransId="{59DBC26D-5CA5-47EC-9F1F-02687F3BC61F}"/>
    <dgm:cxn modelId="{93F3D0FE-B1D0-4486-B5E3-8030FCB9C186}" srcId="{C18B73BF-E50D-4E69-898F-34E73452DB68}" destId="{FD38EB1E-DF5C-4126-B2CA-B174E45127B7}" srcOrd="2" destOrd="0" parTransId="{FA650C29-34DF-4E39-A6DE-8291ADD28634}" sibTransId="{CAF68580-C839-4A8E-82E7-E18EB21FB00F}"/>
    <dgm:cxn modelId="{1FD9F0FE-85C5-443C-8913-D2D81DD7D3A2}" type="presOf" srcId="{59DBC26D-5CA5-47EC-9F1F-02687F3BC61F}" destId="{D58FD683-F50F-49B6-8FDE-876347E2FF3F}" srcOrd="0" destOrd="0" presId="urn:microsoft.com/office/officeart/2018/2/layout/IconCircleList"/>
    <dgm:cxn modelId="{A13BF671-DFDD-41FF-8082-58D63C4F35C0}" type="presParOf" srcId="{6105A106-E219-44CA-BFE4-D4D4C32C6C7E}" destId="{ED88A6B7-B553-4B35-AE1C-4B6243F06E25}" srcOrd="0" destOrd="0" presId="urn:microsoft.com/office/officeart/2018/2/layout/IconCircleList"/>
    <dgm:cxn modelId="{C3BAED4D-5803-44E1-ADAF-40DA018F7CD4}" type="presParOf" srcId="{ED88A6B7-B553-4B35-AE1C-4B6243F06E25}" destId="{D54615E9-9724-4D03-9169-AFB1316A0ED1}" srcOrd="0" destOrd="0" presId="urn:microsoft.com/office/officeart/2018/2/layout/IconCircleList"/>
    <dgm:cxn modelId="{80ACF22C-06F5-479D-A7FD-9132360202CC}" type="presParOf" srcId="{D54615E9-9724-4D03-9169-AFB1316A0ED1}" destId="{E018838B-F3DB-42D2-A7D2-D3F7558E82F9}" srcOrd="0" destOrd="0" presId="urn:microsoft.com/office/officeart/2018/2/layout/IconCircleList"/>
    <dgm:cxn modelId="{589399E5-2CD6-4243-BE9D-755605CEA4FD}" type="presParOf" srcId="{D54615E9-9724-4D03-9169-AFB1316A0ED1}" destId="{179B0C5F-D8AC-4E8C-8D09-1EEA80D6342F}" srcOrd="1" destOrd="0" presId="urn:microsoft.com/office/officeart/2018/2/layout/IconCircleList"/>
    <dgm:cxn modelId="{A86A8880-D5F9-4340-BAB1-343B974480F2}" type="presParOf" srcId="{D54615E9-9724-4D03-9169-AFB1316A0ED1}" destId="{3F14F76C-13B9-456A-B859-009DE27A9729}" srcOrd="2" destOrd="0" presId="urn:microsoft.com/office/officeart/2018/2/layout/IconCircleList"/>
    <dgm:cxn modelId="{E1E3F6F4-C64A-496A-A498-D45E17C015DD}" type="presParOf" srcId="{D54615E9-9724-4D03-9169-AFB1316A0ED1}" destId="{B9A515E8-10DB-45B9-B608-07F26F5BEA5D}" srcOrd="3" destOrd="0" presId="urn:microsoft.com/office/officeart/2018/2/layout/IconCircleList"/>
    <dgm:cxn modelId="{40853806-B1BF-42E9-9C05-545519089492}" type="presParOf" srcId="{ED88A6B7-B553-4B35-AE1C-4B6243F06E25}" destId="{3C5DA65D-9F3E-43DF-9FD8-CDD06B3650D8}" srcOrd="1" destOrd="0" presId="urn:microsoft.com/office/officeart/2018/2/layout/IconCircleList"/>
    <dgm:cxn modelId="{8C10040A-1641-4E3B-961E-D634EBBBA4ED}" type="presParOf" srcId="{ED88A6B7-B553-4B35-AE1C-4B6243F06E25}" destId="{7C80F4F9-E15C-4444-88DF-CAEE42382133}" srcOrd="2" destOrd="0" presId="urn:microsoft.com/office/officeart/2018/2/layout/IconCircleList"/>
    <dgm:cxn modelId="{5A78976E-A56E-4A4E-85E0-159EB697303D}" type="presParOf" srcId="{7C80F4F9-E15C-4444-88DF-CAEE42382133}" destId="{F222C5F7-1A0B-45AF-B052-F32971839DEF}" srcOrd="0" destOrd="0" presId="urn:microsoft.com/office/officeart/2018/2/layout/IconCircleList"/>
    <dgm:cxn modelId="{EC9D132F-A2BC-4B52-B04C-A30C7F81C227}" type="presParOf" srcId="{7C80F4F9-E15C-4444-88DF-CAEE42382133}" destId="{6CCC37CA-77A9-494D-B894-1FFB5AEFC333}" srcOrd="1" destOrd="0" presId="urn:microsoft.com/office/officeart/2018/2/layout/IconCircleList"/>
    <dgm:cxn modelId="{D6652E73-9910-4E3F-90DD-62101509C072}" type="presParOf" srcId="{7C80F4F9-E15C-4444-88DF-CAEE42382133}" destId="{4F74801F-A3A9-4C02-B7BC-FB3920423F6F}" srcOrd="2" destOrd="0" presId="urn:microsoft.com/office/officeart/2018/2/layout/IconCircleList"/>
    <dgm:cxn modelId="{97CDA047-13A0-4C47-B951-82A41C39BA83}" type="presParOf" srcId="{7C80F4F9-E15C-4444-88DF-CAEE42382133}" destId="{7FE93AFB-D024-4737-9DB0-CBE4680EB35B}" srcOrd="3" destOrd="0" presId="urn:microsoft.com/office/officeart/2018/2/layout/IconCircleList"/>
    <dgm:cxn modelId="{4027BDE1-81C4-49C5-82C9-806D41D4FF45}" type="presParOf" srcId="{ED88A6B7-B553-4B35-AE1C-4B6243F06E25}" destId="{D58FD683-F50F-49B6-8FDE-876347E2FF3F}" srcOrd="3" destOrd="0" presId="urn:microsoft.com/office/officeart/2018/2/layout/IconCircleList"/>
    <dgm:cxn modelId="{39CEFBF5-D08D-4BF6-A66E-E6F36E8E56A4}" type="presParOf" srcId="{ED88A6B7-B553-4B35-AE1C-4B6243F06E25}" destId="{03758051-B96C-473D-9A8A-CD594A88F269}" srcOrd="4" destOrd="0" presId="urn:microsoft.com/office/officeart/2018/2/layout/IconCircleList"/>
    <dgm:cxn modelId="{CE64B0E0-9590-4B74-BD31-4F51BA901402}" type="presParOf" srcId="{03758051-B96C-473D-9A8A-CD594A88F269}" destId="{09982DE6-7FE4-4AC5-94E8-7F59FF1789E3}" srcOrd="0" destOrd="0" presId="urn:microsoft.com/office/officeart/2018/2/layout/IconCircleList"/>
    <dgm:cxn modelId="{C44E2554-0432-4457-A993-055E0B7E974C}" type="presParOf" srcId="{03758051-B96C-473D-9A8A-CD594A88F269}" destId="{0CE43307-EA6D-4555-9E84-32454B2135AA}" srcOrd="1" destOrd="0" presId="urn:microsoft.com/office/officeart/2018/2/layout/IconCircleList"/>
    <dgm:cxn modelId="{8C304E9B-2B4A-4F1B-B6EF-FCE7EAB63427}" type="presParOf" srcId="{03758051-B96C-473D-9A8A-CD594A88F269}" destId="{C414FE59-F65D-4875-A0C0-068EDB5EA064}" srcOrd="2" destOrd="0" presId="urn:microsoft.com/office/officeart/2018/2/layout/IconCircleList"/>
    <dgm:cxn modelId="{28929F7F-ECE6-4B95-9F4E-5534C9AF84D8}" type="presParOf" srcId="{03758051-B96C-473D-9A8A-CD594A88F269}" destId="{201B50DC-47D4-4529-BC28-CF924427689E}" srcOrd="3" destOrd="0" presId="urn:microsoft.com/office/officeart/2018/2/layout/IconCircleList"/>
    <dgm:cxn modelId="{71094633-3261-46A5-896A-D92EBF4ED394}" type="presParOf" srcId="{ED88A6B7-B553-4B35-AE1C-4B6243F06E25}" destId="{94F4FB76-517B-44F8-AA59-37A111A08756}" srcOrd="5" destOrd="0" presId="urn:microsoft.com/office/officeart/2018/2/layout/IconCircleList"/>
    <dgm:cxn modelId="{E65E87F3-6062-4E93-89C6-87B40AB442C9}" type="presParOf" srcId="{ED88A6B7-B553-4B35-AE1C-4B6243F06E25}" destId="{0C3B7774-40AB-4891-A7CF-62383FA59246}" srcOrd="6" destOrd="0" presId="urn:microsoft.com/office/officeart/2018/2/layout/IconCircleList"/>
    <dgm:cxn modelId="{5FFBA65D-513D-4B45-86F7-581BB848F211}" type="presParOf" srcId="{0C3B7774-40AB-4891-A7CF-62383FA59246}" destId="{D6AC152B-9F2F-4EE2-90FA-B3FAC50AD26F}" srcOrd="0" destOrd="0" presId="urn:microsoft.com/office/officeart/2018/2/layout/IconCircleList"/>
    <dgm:cxn modelId="{80D3B189-BF8D-4289-B99D-55A39AAA22E0}" type="presParOf" srcId="{0C3B7774-40AB-4891-A7CF-62383FA59246}" destId="{75759A28-D3E7-4DC6-963E-BE9B815FB0DF}" srcOrd="1" destOrd="0" presId="urn:microsoft.com/office/officeart/2018/2/layout/IconCircleList"/>
    <dgm:cxn modelId="{FAE7D797-A115-4485-89E1-64B123DE25A9}" type="presParOf" srcId="{0C3B7774-40AB-4891-A7CF-62383FA59246}" destId="{94B15EEB-BAFB-4ACD-9B07-D39CB3AC87BF}" srcOrd="2" destOrd="0" presId="urn:microsoft.com/office/officeart/2018/2/layout/IconCircleList"/>
    <dgm:cxn modelId="{243094D7-3B7A-4684-AA9B-70B6A85C27E9}" type="presParOf" srcId="{0C3B7774-40AB-4891-A7CF-62383FA59246}" destId="{F7F1D5C6-67D3-4C61-8B09-1E4E651B249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8838B-F3DB-42D2-A7D2-D3F7558E82F9}">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B0C5F-D8AC-4E8C-8D09-1EEA80D6342F}">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515E8-10DB-45B9-B608-07F26F5BEA5D}">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latin typeface="Arial" panose="020B0604020202020204" pitchFamily="34" charset="0"/>
              <a:cs typeface="Arial" panose="020B0604020202020204" pitchFamily="34" charset="0"/>
            </a:rPr>
            <a:t> About Me</a:t>
          </a:r>
          <a:endParaRPr lang="en-US" sz="2400" kern="1200" dirty="0">
            <a:latin typeface="Arial" panose="020B0604020202020204" pitchFamily="34" charset="0"/>
            <a:cs typeface="Arial" panose="020B0604020202020204" pitchFamily="34" charset="0"/>
          </a:endParaRPr>
        </a:p>
      </dsp:txBody>
      <dsp:txXfrm>
        <a:off x="1330115" y="659889"/>
        <a:ext cx="2546008" cy="1080124"/>
      </dsp:txXfrm>
    </dsp:sp>
    <dsp:sp modelId="{F222C5F7-1A0B-45AF-B052-F32971839DEF}">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C37CA-77A9-494D-B894-1FFB5AEFC333}">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E93AFB-D024-4737-9DB0-CBE4680EB35B}">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latin typeface="Arial" panose="020B0604020202020204" pitchFamily="34" charset="0"/>
              <a:cs typeface="Arial" panose="020B0604020202020204" pitchFamily="34" charset="0"/>
            </a:rPr>
            <a:t> Asset</a:t>
          </a:r>
          <a:endParaRPr lang="en-US" sz="2400" kern="1200" dirty="0">
            <a:latin typeface="Arial" panose="020B0604020202020204" pitchFamily="34" charset="0"/>
            <a:cs typeface="Arial" panose="020B0604020202020204" pitchFamily="34" charset="0"/>
          </a:endParaRPr>
        </a:p>
      </dsp:txBody>
      <dsp:txXfrm>
        <a:off x="5631327" y="659889"/>
        <a:ext cx="2546008" cy="1080124"/>
      </dsp:txXfrm>
    </dsp:sp>
    <dsp:sp modelId="{09982DE6-7FE4-4AC5-94E8-7F59FF1789E3}">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43307-EA6D-4555-9E84-32454B2135AA}">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1B50DC-47D4-4529-BC28-CF924427689E}">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latin typeface="Arial" panose="020B0604020202020204" pitchFamily="34" charset="0"/>
              <a:cs typeface="Arial" panose="020B0604020202020204" pitchFamily="34" charset="0"/>
            </a:rPr>
            <a:t>Alistair</a:t>
          </a:r>
          <a:endParaRPr lang="en-US" sz="2400" kern="1200" dirty="0">
            <a:latin typeface="Arial" panose="020B0604020202020204" pitchFamily="34" charset="0"/>
            <a:cs typeface="Arial" panose="020B0604020202020204" pitchFamily="34" charset="0"/>
          </a:endParaRPr>
        </a:p>
      </dsp:txBody>
      <dsp:txXfrm>
        <a:off x="1330115" y="2452790"/>
        <a:ext cx="2546008" cy="1080124"/>
      </dsp:txXfrm>
    </dsp:sp>
    <dsp:sp modelId="{D6AC152B-9F2F-4EE2-90FA-B3FAC50AD26F}">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59A28-D3E7-4DC6-963E-BE9B815FB0DF}">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F1D5C6-67D3-4C61-8B09-1E4E651B2494}">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dirty="0">
              <a:latin typeface="Arial" panose="020B0604020202020204" pitchFamily="34" charset="0"/>
              <a:cs typeface="Arial" panose="020B0604020202020204" pitchFamily="34" charset="0"/>
            </a:rPr>
            <a:t>Melanoma Skin Cancer</a:t>
          </a:r>
          <a:endParaRPr lang="en-US" sz="2400" kern="1200" dirty="0">
            <a:latin typeface="Arial" panose="020B0604020202020204" pitchFamily="34" charset="0"/>
            <a:cs typeface="Arial" panose="020B0604020202020204" pitchFamily="34" charset="0"/>
          </a:endParaRPr>
        </a:p>
      </dsp:txBody>
      <dsp:txXfrm>
        <a:off x="5631327" y="2452790"/>
        <a:ext cx="2546008" cy="108012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12C48-E0D4-415F-920D-B3C17D36CF6E}" type="datetimeFigureOut">
              <a:rPr lang="en-SE" smtClean="0"/>
              <a:t>2024-03-12</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0D2E8-E87C-4522-91C3-D8E6DB8A83DC}" type="slidenum">
              <a:rPr lang="en-SE" smtClean="0"/>
              <a:t>‹#›</a:t>
            </a:fld>
            <a:endParaRPr lang="en-SE"/>
          </a:p>
        </p:txBody>
      </p:sp>
    </p:spTree>
    <p:extLst>
      <p:ext uri="{BB962C8B-B14F-4D97-AF65-F5344CB8AC3E}">
        <p14:creationId xmlns:p14="http://schemas.microsoft.com/office/powerpoint/2010/main" val="255432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a:t>
            </a:r>
            <a:r>
              <a:rPr lang="en-GB" baseline="0" dirty="0"/>
              <a:t> to </a:t>
            </a:r>
            <a:r>
              <a:rPr lang="en" sz="1200" dirty="0">
                <a:solidFill>
                  <a:srgbClr val="000000"/>
                </a:solidFill>
                <a:latin typeface="Arial"/>
                <a:cs typeface="Arial"/>
              </a:rPr>
              <a:t>exchange insights from AI and ML models in a privacy-preserving fashion. We’ll address this in a</a:t>
            </a:r>
            <a:r>
              <a:rPr lang="en" sz="1200" baseline="0" dirty="0">
                <a:solidFill>
                  <a:srgbClr val="000000"/>
                </a:solidFill>
                <a:latin typeface="Arial"/>
                <a:cs typeface="Arial"/>
              </a:rPr>
              <a:t> couple of slides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a:t>
            </a:fld>
            <a:endParaRPr lang="en-SE"/>
          </a:p>
        </p:txBody>
      </p:sp>
    </p:spTree>
    <p:extLst>
      <p:ext uri="{BB962C8B-B14F-4D97-AF65-F5344CB8AC3E}">
        <p14:creationId xmlns:p14="http://schemas.microsoft.com/office/powerpoint/2010/main" val="389071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840D2E8-E87C-4522-91C3-D8E6DB8A83DC}" type="slidenum">
              <a:rPr lang="en-SE" smtClean="0"/>
              <a:t>6</a:t>
            </a:fld>
            <a:endParaRPr lang="en-SE"/>
          </a:p>
        </p:txBody>
      </p:sp>
    </p:spTree>
    <p:extLst>
      <p:ext uri="{BB962C8B-B14F-4D97-AF65-F5344CB8AC3E}">
        <p14:creationId xmlns:p14="http://schemas.microsoft.com/office/powerpoint/2010/main" val="419244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A072-D686-2B2D-C991-94D28871C2B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E"/>
          </a:p>
        </p:txBody>
      </p:sp>
      <p:sp>
        <p:nvSpPr>
          <p:cNvPr id="3" name="Subtitle 2">
            <a:extLst>
              <a:ext uri="{FF2B5EF4-FFF2-40B4-BE49-F238E27FC236}">
                <a16:creationId xmlns:a16="http://schemas.microsoft.com/office/drawing/2014/main" id="{550A883A-F383-B622-AFA1-56A2B0C2CB8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5E3B4C81-795E-1767-85DB-9E658BE76024}"/>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a:extLst>
              <a:ext uri="{FF2B5EF4-FFF2-40B4-BE49-F238E27FC236}">
                <a16:creationId xmlns:a16="http://schemas.microsoft.com/office/drawing/2014/main" id="{83968CC1-E0AE-21FF-A72C-2E3EE17BA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15048-01D3-FBDE-75A2-61A20CC085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804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5CA0-46EC-A9FE-2A76-350AC27075EB}"/>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0227003E-ACAE-6647-A96B-20AD6F027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E291F904-944F-FB0B-8230-00CE125B8820}"/>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a:extLst>
              <a:ext uri="{FF2B5EF4-FFF2-40B4-BE49-F238E27FC236}">
                <a16:creationId xmlns:a16="http://schemas.microsoft.com/office/drawing/2014/main" id="{7BBC9A3D-8149-86CA-24E3-D71EB8EC3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224BD-2BFA-4331-CB69-86F0B81F162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994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34E49-532B-59EF-AEA6-343654FF92F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2A56EF8-EF3A-AA93-101C-E57769D2D00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836D2E41-459F-AF38-4F1B-0E8F91394190}"/>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a:extLst>
              <a:ext uri="{FF2B5EF4-FFF2-40B4-BE49-F238E27FC236}">
                <a16:creationId xmlns:a16="http://schemas.microsoft.com/office/drawing/2014/main" id="{83119BC3-4CCF-DA41-5077-9E1743D64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030C5-6419-9074-B6AD-196B9A88E22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181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9D93-1970-70B6-341E-BEF54C61C4D3}"/>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E0323EB6-49F4-A02A-A76B-5D24D183C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1FF5FA06-D7D3-FE84-C818-6EF3146F1030}"/>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a:extLst>
              <a:ext uri="{FF2B5EF4-FFF2-40B4-BE49-F238E27FC236}">
                <a16:creationId xmlns:a16="http://schemas.microsoft.com/office/drawing/2014/main" id="{8E3305B2-F807-D673-83DC-DDF310D72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4BB1-50AE-6409-D65A-7E51DDBE9C4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999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1737-5CAA-A83D-604C-604FD548883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F58D4681-D7F9-BBB6-06E6-D173960E9BC5}"/>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24FF6-0B59-FFC4-3F73-6EF72BB831C2}"/>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a:extLst>
              <a:ext uri="{FF2B5EF4-FFF2-40B4-BE49-F238E27FC236}">
                <a16:creationId xmlns:a16="http://schemas.microsoft.com/office/drawing/2014/main" id="{CD6E5B7B-ACA5-AFAE-82AA-BC898038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01DC6-D048-CEF7-6458-1EF87FC8B1E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992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F97C-F811-2908-E15A-415044C80D70}"/>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105F95C2-CBFD-C4DE-AF87-A6AC95DF48D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E05C85F3-223B-E8FF-DD24-A6652560835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78958151-6F94-5D11-336A-477252A0AC2C}"/>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a:extLst>
              <a:ext uri="{FF2B5EF4-FFF2-40B4-BE49-F238E27FC236}">
                <a16:creationId xmlns:a16="http://schemas.microsoft.com/office/drawing/2014/main" id="{3F500D35-838B-CCD1-8028-3D61AA835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F6725-B05F-F026-1216-8A089116F69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526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993C-E6AF-518A-B132-BA37884702D8}"/>
              </a:ext>
            </a:extLst>
          </p:cNvPr>
          <p:cNvSpPr>
            <a:spLocks noGrp="1"/>
          </p:cNvSpPr>
          <p:nvPr>
            <p:ph type="title"/>
          </p:nvPr>
        </p:nvSpPr>
        <p:spPr>
          <a:xfrm>
            <a:off x="629841" y="365126"/>
            <a:ext cx="78867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EF6022D5-0ED4-27B6-3F8E-0349346E734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13644-052F-08A4-9A7C-4B23D9664CF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77565AA0-0DDE-EF41-F2E6-E3326FAC371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1DCFE-2BBD-88A5-E26D-81A42FA52AC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90180CD5-F436-5CB0-39C6-145C83E8FF56}"/>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8" name="Footer Placeholder 7">
            <a:extLst>
              <a:ext uri="{FF2B5EF4-FFF2-40B4-BE49-F238E27FC236}">
                <a16:creationId xmlns:a16="http://schemas.microsoft.com/office/drawing/2014/main" id="{FF0687AC-1D73-5D19-5F04-3D583F8A7D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1C3874-7B81-E81B-1679-B3A9EE4DF2A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070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715-9A6E-3A18-7F10-8D92B304A69C}"/>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04D72BD5-1E03-B042-D87C-CBA8F2847034}"/>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4" name="Footer Placeholder 3">
            <a:extLst>
              <a:ext uri="{FF2B5EF4-FFF2-40B4-BE49-F238E27FC236}">
                <a16:creationId xmlns:a16="http://schemas.microsoft.com/office/drawing/2014/main" id="{B6597742-89D5-3BCA-B29A-4B0F236D2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CC4E5-7CDC-2189-9CBA-EAD2EB3CB92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08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6E8DD-2557-B8FC-3C82-A3A63B689443}"/>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3" name="Footer Placeholder 2">
            <a:extLst>
              <a:ext uri="{FF2B5EF4-FFF2-40B4-BE49-F238E27FC236}">
                <a16:creationId xmlns:a16="http://schemas.microsoft.com/office/drawing/2014/main" id="{3458D961-3F75-F28C-DB8C-63CE22F8D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8F2E7-A1CF-F076-15E2-96BE9D48FBE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874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31E4-4588-C314-E6DE-D8439AFAB38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244E2DB3-0EE2-A1A9-868D-FE7515A9B3A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E5B614C0-70F9-CB5A-9FAC-101532C6CD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928E8A3-B0FE-53B6-BFB9-FD0E37E9CD3A}"/>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a:extLst>
              <a:ext uri="{FF2B5EF4-FFF2-40B4-BE49-F238E27FC236}">
                <a16:creationId xmlns:a16="http://schemas.microsoft.com/office/drawing/2014/main" id="{2CF9C55B-DF17-A2E1-3212-E7B43E95B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C423B-9A7A-E71A-20B1-C2C52FB9EF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339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12C3-1DDA-AE28-8C33-1E7D479A40A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7DA09E7A-0F1D-C6D5-AD52-BF9B919C10C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E"/>
          </a:p>
        </p:txBody>
      </p:sp>
      <p:sp>
        <p:nvSpPr>
          <p:cNvPr id="4" name="Text Placeholder 3">
            <a:extLst>
              <a:ext uri="{FF2B5EF4-FFF2-40B4-BE49-F238E27FC236}">
                <a16:creationId xmlns:a16="http://schemas.microsoft.com/office/drawing/2014/main" id="{AB72DD8F-E5A5-4739-7D59-8F50D82307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E83A3E3-9111-0536-7FDB-C62AA84A1EAC}"/>
              </a:ext>
            </a:extLst>
          </p:cNvPr>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a:extLst>
              <a:ext uri="{FF2B5EF4-FFF2-40B4-BE49-F238E27FC236}">
                <a16:creationId xmlns:a16="http://schemas.microsoft.com/office/drawing/2014/main" id="{527CD2DA-5D5C-50B1-94A3-BFBA0425D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CA360-B9E0-7B76-FD0E-00429C6B731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393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5EB9B-2FC5-A578-6215-80F47601CB5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349BC979-019E-7C2D-8AD3-8845ED03AB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F94D1E16-9CF1-526E-FC8A-2C9D2ADA2B5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1D8BD707-D9CF-40AE-B4C6-C98DA3205C09}" type="datetimeFigureOut">
              <a:rPr lang="en-US" smtClean="0"/>
              <a:pPr/>
              <a:t>3/12/2024</a:t>
            </a:fld>
            <a:endParaRPr lang="en-US"/>
          </a:p>
        </p:txBody>
      </p:sp>
      <p:sp>
        <p:nvSpPr>
          <p:cNvPr id="5" name="Footer Placeholder 4">
            <a:extLst>
              <a:ext uri="{FF2B5EF4-FFF2-40B4-BE49-F238E27FC236}">
                <a16:creationId xmlns:a16="http://schemas.microsoft.com/office/drawing/2014/main" id="{566C264A-7FA9-EF0F-1632-60FD04FF1C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F59CFF-FA57-E71D-C002-7378D432143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14915132"/>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kaggle.com/datasets/hasnainjaved/melanoma-skin-cancer-dataset-of-10000-imag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imldspune.wordpress.com/2022/04/02/reenal-boddu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alloffame.ineuron.ai/achiever/Reenal-Zampal-(Boddul)-AtQRP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company/attddiabet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819400" y="2797709"/>
            <a:ext cx="3962400" cy="1241828"/>
          </a:xfrm>
        </p:spPr>
        <p:txBody>
          <a:bodyPr>
            <a:normAutofit/>
          </a:bodyPr>
          <a:lstStyle/>
          <a:p>
            <a:r>
              <a:rPr lang="en-GB" sz="2800" b="1" dirty="0">
                <a:solidFill>
                  <a:srgbClr val="FFFFFF"/>
                </a:solidFill>
                <a:latin typeface="Arial" pitchFamily="34" charset="0"/>
                <a:cs typeface="Arial" pitchFamily="34" charset="0"/>
              </a:rPr>
              <a:t>Reenal Boddul</a:t>
            </a:r>
          </a:p>
          <a:p>
            <a:r>
              <a:rPr lang="en-GB" b="1" dirty="0">
                <a:solidFill>
                  <a:srgbClr val="FFFFFF"/>
                </a:solidFill>
                <a:latin typeface="Arial" pitchFamily="34" charset="0"/>
                <a:cs typeface="Arial" pitchFamily="34" charset="0"/>
              </a:rPr>
              <a:t>Data Scientist</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9272" cy="1576446"/>
            <a:chOff x="0" y="0"/>
            <a:chExt cx="12192002" cy="1576446"/>
          </a:xfrm>
        </p:grpSpPr>
        <p:sp>
          <p:nvSpPr>
            <p:cNvPr id="30" name="Rectangle 2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028698" y="319314"/>
            <a:ext cx="7108033" cy="1030515"/>
          </a:xfrm>
        </p:spPr>
        <p:txBody>
          <a:bodyPr anchor="ctr">
            <a:normAutofit/>
          </a:bodyPr>
          <a:lstStyle/>
          <a:p>
            <a:r>
              <a:rPr lang="en-GB" sz="3500" b="1" dirty="0">
                <a:solidFill>
                  <a:srgbClr val="FFFFFF"/>
                </a:solidFill>
                <a:latin typeface="Arial" pitchFamily="34" charset="0"/>
                <a:cs typeface="Arial" pitchFamily="34" charset="0"/>
              </a:rPr>
              <a:t>Project : Alistair</a:t>
            </a:r>
          </a:p>
        </p:txBody>
      </p:sp>
      <p:pic>
        <p:nvPicPr>
          <p:cNvPr id="4" name="Picture 3">
            <a:extLst>
              <a:ext uri="{FF2B5EF4-FFF2-40B4-BE49-F238E27FC236}">
                <a16:creationId xmlns:a16="http://schemas.microsoft.com/office/drawing/2014/main" id="{20419994-5B8C-73CB-4266-52D0E03978CA}"/>
              </a:ext>
            </a:extLst>
          </p:cNvPr>
          <p:cNvPicPr>
            <a:picLocks noChangeAspect="1"/>
          </p:cNvPicPr>
          <p:nvPr/>
        </p:nvPicPr>
        <p:blipFill>
          <a:blip r:embed="rId2"/>
          <a:stretch>
            <a:fillRect/>
          </a:stretch>
        </p:blipFill>
        <p:spPr>
          <a:xfrm>
            <a:off x="590550" y="1894775"/>
            <a:ext cx="7984326" cy="3004744"/>
          </a:xfrm>
          <a:prstGeom prst="rect">
            <a:avLst/>
          </a:prstGeom>
        </p:spPr>
      </p:pic>
      <p:pic>
        <p:nvPicPr>
          <p:cNvPr id="5" name="Picture 4">
            <a:extLst>
              <a:ext uri="{FF2B5EF4-FFF2-40B4-BE49-F238E27FC236}">
                <a16:creationId xmlns:a16="http://schemas.microsoft.com/office/drawing/2014/main" id="{2EECD460-2659-F9F4-1D75-1715987051F1}"/>
              </a:ext>
            </a:extLst>
          </p:cNvPr>
          <p:cNvPicPr>
            <a:picLocks noChangeAspect="1"/>
          </p:cNvPicPr>
          <p:nvPr/>
        </p:nvPicPr>
        <p:blipFill>
          <a:blip r:embed="rId3"/>
          <a:stretch>
            <a:fillRect/>
          </a:stretch>
        </p:blipFill>
        <p:spPr>
          <a:xfrm>
            <a:off x="2864725" y="5257800"/>
            <a:ext cx="3450265" cy="800954"/>
          </a:xfrm>
          <a:prstGeom prst="rect">
            <a:avLst/>
          </a:prstGeom>
        </p:spPr>
      </p:pic>
      <p:sp>
        <p:nvSpPr>
          <p:cNvPr id="3" name="Content Placeholder 2"/>
          <p:cNvSpPr>
            <a:spLocks noGrp="1"/>
          </p:cNvSpPr>
          <p:nvPr>
            <p:ph idx="1"/>
          </p:nvPr>
        </p:nvSpPr>
        <p:spPr>
          <a:xfrm>
            <a:off x="1028698" y="5070346"/>
            <a:ext cx="7122320" cy="1385266"/>
          </a:xfrm>
        </p:spPr>
        <p:txBody>
          <a:bodyPr>
            <a:normAutofit/>
          </a:bodyPr>
          <a:lstStyle/>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itchFamily="34" charset="0"/>
              <a:ea typeface="+mn-ea"/>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r>
              <a:rPr kumimoji="0" lang="en-US" sz="1600" b="1" i="0" strike="noStrike" kern="1200" cap="none" spc="0" normalizeH="0" baseline="0" noProof="0" dirty="0">
                <a:ln>
                  <a:noFill/>
                </a:ln>
                <a:effectLst/>
                <a:uLnTx/>
                <a:uFillTx/>
                <a:latin typeface="Arial" pitchFamily="34" charset="0"/>
                <a:ea typeface="+mn-ea"/>
                <a:cs typeface="Arial" pitchFamily="34" charset="0"/>
              </a:rPr>
              <a:t>Result</a:t>
            </a:r>
            <a:r>
              <a:rPr kumimoji="0" lang="en-US" sz="1700" b="1" i="0" strike="noStrike" kern="1200" cap="none" spc="0" normalizeH="0" baseline="0" noProof="0" dirty="0">
                <a:ln>
                  <a:noFill/>
                </a:ln>
                <a:effectLst/>
                <a:uLnTx/>
                <a:uFillTx/>
                <a:latin typeface="Arial" pitchFamily="34" charset="0"/>
                <a:ea typeface="+mn-ea"/>
                <a:cs typeface="Arial" pitchFamily="34" charset="0"/>
              </a:rPr>
              <a:t>:</a:t>
            </a:r>
            <a:r>
              <a:rPr kumimoji="0" lang="en-US" sz="1700" b="0" i="0" u="none" strike="noStrike" kern="1200" cap="none" spc="0" normalizeH="0" baseline="0" noProof="0" dirty="0">
                <a:ln>
                  <a:noFill/>
                </a:ln>
                <a:effectLst/>
                <a:uLnTx/>
                <a:uFillTx/>
                <a:latin typeface="Arial" pitchFamily="34" charset="0"/>
                <a:ea typeface="+mn-ea"/>
                <a:cs typeface="Arial" pitchFamily="34" charset="0"/>
              </a:rPr>
              <a:t>: </a:t>
            </a: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r>
              <a:rPr kumimoji="0" lang="en-US" sz="1700" b="0" i="0" u="none" strike="noStrike" kern="1200" cap="none" spc="0" normalizeH="0" baseline="0" noProof="0" dirty="0">
                <a:ln>
                  <a:noFill/>
                </a:ln>
                <a:effectLst/>
                <a:uLnTx/>
                <a:uFillTx/>
                <a:latin typeface="Arial" pitchFamily="34" charset="0"/>
                <a:ea typeface="+mn-ea"/>
                <a:cs typeface="Arial" pitchFamily="34" charset="0"/>
              </a:rPr>
              <a:t> </a:t>
            </a: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itchFamily="34" charset="0"/>
              <a:ea typeface="+mn-ea"/>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lang="en-US" sz="1700" dirty="0">
              <a:latin typeface="Arial" panose="020B0604020202020204" pitchFamily="34" charset="0"/>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anose="020B0604020202020204" pitchFamily="34" charset="0"/>
              <a:ea typeface="+mn-ea"/>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lang="en-US" sz="1700" dirty="0">
              <a:latin typeface="Arial" panose="020B0604020202020204" pitchFamily="34" charset="0"/>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anose="020B0604020202020204" pitchFamily="34" charset="0"/>
              <a:ea typeface="+mn-ea"/>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lang="en-US" sz="1700" dirty="0">
              <a:latin typeface="Arial" panose="020B0604020202020204" pitchFamily="34" charset="0"/>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anose="020B0604020202020204" pitchFamily="34" charset="0"/>
              <a:ea typeface="+mn-ea"/>
              <a:cs typeface="Arial"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Char char=""/>
              <a:tabLst/>
              <a:defRPr/>
            </a:pPr>
            <a:endParaRPr kumimoji="0" lang="en-US" sz="1700" b="0" i="0" u="none" strike="noStrike" kern="1200" cap="none" spc="0" normalizeH="0" baseline="0" noProof="0" dirty="0">
              <a:ln>
                <a:noFill/>
              </a:ln>
              <a:effectLst/>
              <a:uLnTx/>
              <a:uFillTx/>
              <a:latin typeface="Constantia"/>
              <a:ea typeface="+mn-ea"/>
              <a:cs typeface="+mn-cs"/>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itchFamily="34" charset="0"/>
              <a:ea typeface="+mn-ea"/>
              <a:cs typeface="Arial" pitchFamily="34" charset="0"/>
            </a:endParaRPr>
          </a:p>
          <a:p>
            <a:pPr>
              <a:buNone/>
            </a:pPr>
            <a:endParaRPr lang="en-GB" sz="1700" dirty="0">
              <a:latin typeface="Arial" pitchFamily="34" charset="0"/>
              <a:cs typeface="Arial" pitchFamily="34" charset="0"/>
            </a:endParaRPr>
          </a:p>
        </p:txBody>
      </p:sp>
    </p:spTree>
    <p:extLst>
      <p:ext uri="{BB962C8B-B14F-4D97-AF65-F5344CB8AC3E}">
        <p14:creationId xmlns:p14="http://schemas.microsoft.com/office/powerpoint/2010/main" val="24196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2819400"/>
            <a:ext cx="8799485" cy="3486954"/>
          </a:xfrm>
        </p:spPr>
        <p:txBody>
          <a:bodyPr anchor="ctr">
            <a:noAutofit/>
          </a:bodyPr>
          <a:lstStyle/>
          <a:p>
            <a:pPr marL="0" indent="0">
              <a:spcAft>
                <a:spcPts val="1000"/>
              </a:spcAft>
              <a:buNone/>
            </a:pPr>
            <a:r>
              <a:rPr lang="en-US" sz="2000" b="1" dirty="0">
                <a:solidFill>
                  <a:schemeClr val="bg1"/>
                </a:solidFill>
                <a:latin typeface="Arial" panose="020B0604020202020204" pitchFamily="34" charset="0"/>
                <a:cs typeface="Arial" pitchFamily="34" charset="0"/>
              </a:rPr>
              <a:t>My Contribution To This Project:</a:t>
            </a:r>
          </a:p>
          <a:p>
            <a:pPr marL="0" indent="0">
              <a:spcAft>
                <a:spcPts val="1000"/>
              </a:spcAft>
              <a:buNone/>
            </a:pPr>
            <a:endParaRPr lang="en-US" sz="1000" b="1" dirty="0">
              <a:effectLst/>
              <a:latin typeface="Arial" panose="020B0604020202020204" pitchFamily="34" charset="0"/>
              <a:ea typeface="Calibri" panose="020F0502020204030204" pitchFamily="34" charset="0"/>
              <a:cs typeface="Arial" pitchFamily="34" charset="0"/>
            </a:endParaRPr>
          </a:p>
          <a:p>
            <a:pPr marL="0" indent="0">
              <a:spcAft>
                <a:spcPts val="1000"/>
              </a:spcAft>
              <a:buNone/>
            </a:pPr>
            <a:endParaRPr lang="en-SE" sz="1000" b="1" dirty="0">
              <a:effectLst/>
              <a:latin typeface="Arial" panose="020B0604020202020204" pitchFamily="34" charset="0"/>
              <a:ea typeface="Calibri" panose="020F0502020204030204" pitchFamily="34" charset="0"/>
              <a:cs typeface="Arial" panose="020B0604020202020204" pitchFamily="34" charset="0"/>
            </a:endParaRPr>
          </a:p>
          <a:p>
            <a:pPr>
              <a:buFont typeface="+mj-lt"/>
              <a:buAutoNum type="arabicPeriod"/>
            </a:pPr>
            <a:r>
              <a:rPr lang="en-US" sz="1100" b="1" i="0" dirty="0">
                <a:effectLst/>
                <a:latin typeface="Arial" panose="020B0604020202020204" pitchFamily="34" charset="0"/>
                <a:cs typeface="Arial" panose="020B0604020202020204" pitchFamily="34" charset="0"/>
              </a:rPr>
              <a:t>Data Preparation and Exploration:</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Cleaned and preprocessed large-scale time series datasets, ensuring data integrity and consistency.</a:t>
            </a:r>
          </a:p>
          <a:p>
            <a:pPr lvl="1"/>
            <a:r>
              <a:rPr lang="en-US" sz="1100" b="0" i="0" dirty="0">
                <a:effectLst/>
                <a:latin typeface="Arial" panose="020B0604020202020204" pitchFamily="34" charset="0"/>
                <a:cs typeface="Arial" panose="020B0604020202020204" pitchFamily="34" charset="0"/>
              </a:rPr>
              <a:t>Conducted exploratory data analysis to identify relevant patterns and features crucial for forecasting.</a:t>
            </a:r>
          </a:p>
          <a:p>
            <a:pPr>
              <a:buFont typeface="+mj-lt"/>
              <a:buAutoNum type="arabicPeriod"/>
            </a:pPr>
            <a:r>
              <a:rPr lang="en-US" sz="1100" b="1" i="0" dirty="0">
                <a:effectLst/>
                <a:latin typeface="Arial" panose="020B0604020202020204" pitchFamily="34" charset="0"/>
                <a:cs typeface="Arial" panose="020B0604020202020204" pitchFamily="34" charset="0"/>
              </a:rPr>
              <a:t>Model Development and Architecture:</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Designed and implemented a robust sequence-to-sequence LSTM model for time series forecasting.</a:t>
            </a:r>
          </a:p>
          <a:p>
            <a:pPr lvl="1"/>
            <a:r>
              <a:rPr lang="en-US" sz="1100" b="0" i="0" dirty="0">
                <a:effectLst/>
                <a:latin typeface="Arial" panose="020B0604020202020204" pitchFamily="34" charset="0"/>
                <a:cs typeface="Arial" panose="020B0604020202020204" pitchFamily="34" charset="0"/>
              </a:rPr>
              <a:t>Optimized model architecture by experimenting with different LSTM layer configurations, activation functions, and sequence lengths.</a:t>
            </a:r>
          </a:p>
          <a:p>
            <a:pPr>
              <a:buFont typeface="+mj-lt"/>
              <a:buAutoNum type="arabicPeriod"/>
            </a:pPr>
            <a:r>
              <a:rPr lang="en-US" sz="1100" b="1" i="0" dirty="0">
                <a:effectLst/>
                <a:latin typeface="Arial" panose="020B0604020202020204" pitchFamily="34" charset="0"/>
                <a:cs typeface="Arial" panose="020B0604020202020204" pitchFamily="34" charset="0"/>
              </a:rPr>
              <a:t>Data Sequencing and Normalization:</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Engineered input-output sequences for the LSTM model, incorporating historical data to capture temporal dependencies effectively.</a:t>
            </a:r>
          </a:p>
          <a:p>
            <a:pPr lvl="1"/>
            <a:r>
              <a:rPr lang="en-US" sz="1100" b="0" i="0" dirty="0">
                <a:effectLst/>
                <a:latin typeface="Arial" panose="020B0604020202020204" pitchFamily="34" charset="0"/>
                <a:cs typeface="Arial" panose="020B0604020202020204" pitchFamily="34" charset="0"/>
              </a:rPr>
              <a:t>Applied normalization techniques to scale input features, enhancing model convergence and performance.</a:t>
            </a:r>
          </a:p>
          <a:p>
            <a:pPr>
              <a:buFont typeface="+mj-lt"/>
              <a:buAutoNum type="arabicPeriod"/>
            </a:pPr>
            <a:r>
              <a:rPr lang="en-US" sz="1100" b="1" i="0" dirty="0">
                <a:effectLst/>
                <a:latin typeface="Arial" panose="020B0604020202020204" pitchFamily="34" charset="0"/>
                <a:cs typeface="Arial" panose="020B0604020202020204" pitchFamily="34" charset="0"/>
              </a:rPr>
              <a:t>Training and Validation:</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Executed model training on historical data, fine-tuning hyperparameters for optimal performance.</a:t>
            </a:r>
          </a:p>
          <a:p>
            <a:pPr lvl="1"/>
            <a:r>
              <a:rPr lang="en-US" sz="1100" b="0" i="0" dirty="0">
                <a:effectLst/>
                <a:latin typeface="Arial" panose="020B0604020202020204" pitchFamily="34" charset="0"/>
                <a:cs typeface="Arial" panose="020B0604020202020204" pitchFamily="34" charset="0"/>
              </a:rPr>
              <a:t>Implemented a rigorous validation process to ensure the model's generalization capability and prevent overfitting.</a:t>
            </a:r>
          </a:p>
          <a:p>
            <a:pPr>
              <a:buFont typeface="+mj-lt"/>
              <a:buAutoNum type="arabicPeriod"/>
            </a:pPr>
            <a:r>
              <a:rPr lang="en-US" sz="1100" b="1" i="0" dirty="0">
                <a:effectLst/>
                <a:latin typeface="Arial" panose="020B0604020202020204" pitchFamily="34" charset="0"/>
                <a:cs typeface="Arial" panose="020B0604020202020204" pitchFamily="34" charset="0"/>
              </a:rPr>
              <a:t>Performance Evaluation:</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Utilized standard performance metrics such as Root Mean Squared Error (RMSE) to assess model accuracy.</a:t>
            </a:r>
          </a:p>
          <a:p>
            <a:pPr lvl="1"/>
            <a:r>
              <a:rPr lang="en-US" sz="1100" b="0" i="0" dirty="0">
                <a:effectLst/>
                <a:latin typeface="Arial" panose="020B0604020202020204" pitchFamily="34" charset="0"/>
                <a:cs typeface="Arial" panose="020B0604020202020204" pitchFamily="34" charset="0"/>
              </a:rPr>
              <a:t>Demonstrated consistent improvement in forecasting accuracy through continuous refinement and experimentation.</a:t>
            </a:r>
          </a:p>
          <a:p>
            <a:pPr>
              <a:buFont typeface="+mj-lt"/>
              <a:buAutoNum type="arabicPeriod"/>
            </a:pPr>
            <a:r>
              <a:rPr lang="en-US" sz="1100" b="1" i="0" dirty="0">
                <a:effectLst/>
                <a:latin typeface="Arial" panose="020B0604020202020204" pitchFamily="34" charset="0"/>
                <a:cs typeface="Arial" panose="020B0604020202020204" pitchFamily="34" charset="0"/>
              </a:rPr>
              <a:t>Hyperparameter Tuning:</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Conducted systematic hyperparameter tuning, optimizing learning rates, batch sizes, and other parameters for enhanced model performance.</a:t>
            </a:r>
          </a:p>
          <a:p>
            <a:pPr lvl="1"/>
            <a:r>
              <a:rPr lang="en-US" sz="1100" b="0" i="0" dirty="0">
                <a:effectLst/>
                <a:latin typeface="Arial" panose="020B0604020202020204" pitchFamily="34" charset="0"/>
                <a:cs typeface="Arial" panose="020B0604020202020204" pitchFamily="34" charset="0"/>
              </a:rPr>
              <a:t>Employed a data-driven approach to iterate on model configurations, leading to improved forecasting accuracy.</a:t>
            </a:r>
          </a:p>
          <a:p>
            <a:pPr>
              <a:buFont typeface="+mj-lt"/>
              <a:buAutoNum type="arabicPeriod"/>
            </a:pPr>
            <a:r>
              <a:rPr lang="en-US" sz="1100" b="1" i="0" dirty="0">
                <a:effectLst/>
                <a:latin typeface="Arial" panose="020B0604020202020204" pitchFamily="34" charset="0"/>
                <a:cs typeface="Arial" panose="020B0604020202020204" pitchFamily="34" charset="0"/>
              </a:rPr>
              <a:t>Documentation and Communication:</a:t>
            </a:r>
            <a:endParaRPr lang="en-US" sz="1100" b="0" i="0" dirty="0">
              <a:effectLst/>
              <a:latin typeface="Arial" panose="020B0604020202020204" pitchFamily="34" charset="0"/>
              <a:cs typeface="Arial" panose="020B0604020202020204" pitchFamily="34" charset="0"/>
            </a:endParaRPr>
          </a:p>
          <a:p>
            <a:pPr lvl="1"/>
            <a:r>
              <a:rPr lang="en-US" sz="1100" b="0" i="0" dirty="0">
                <a:effectLst/>
                <a:latin typeface="Arial" panose="020B0604020202020204" pitchFamily="34" charset="0"/>
                <a:cs typeface="Arial" panose="020B0604020202020204" pitchFamily="34" charset="0"/>
              </a:rPr>
              <a:t>Documented the entire modeling process, including architecture, hyperparameters, and data preprocessing steps for knowledge sharing and reproducibility.</a:t>
            </a:r>
          </a:p>
          <a:p>
            <a:pPr lvl="1"/>
            <a:r>
              <a:rPr lang="en-US" sz="1100" b="0" i="0" dirty="0">
                <a:effectLst/>
                <a:latin typeface="Arial" panose="020B0604020202020204" pitchFamily="34" charset="0"/>
                <a:cs typeface="Arial" panose="020B0604020202020204" pitchFamily="34" charset="0"/>
              </a:rPr>
              <a:t>Effectively communicated technical findings and forecasting results to both technical and non-technical stakeholders.</a:t>
            </a:r>
          </a:p>
          <a:p>
            <a:pPr>
              <a:buFont typeface="+mj-lt"/>
              <a:buAutoNum type="arabicPeriod"/>
            </a:pPr>
            <a:r>
              <a:rPr lang="en-US" sz="1100" b="1" i="0" dirty="0">
                <a:effectLst/>
                <a:latin typeface="Arial" panose="020B0604020202020204" pitchFamily="34" charset="0"/>
                <a:cs typeface="Arial" panose="020B0604020202020204" pitchFamily="34" charset="0"/>
              </a:rPr>
              <a:t>Building Docker Image and containerized hole application</a:t>
            </a:r>
            <a:endParaRPr lang="en-US" sz="1100" b="0" i="0" dirty="0">
              <a:effectLst/>
              <a:latin typeface="Arial" panose="020B0604020202020204" pitchFamily="34" charset="0"/>
              <a:cs typeface="Arial" panose="020B0604020202020204" pitchFamily="34" charset="0"/>
            </a:endParaRPr>
          </a:p>
          <a:p>
            <a:pPr marL="0" indent="0">
              <a:spcAft>
                <a:spcPts val="1000"/>
              </a:spcAft>
              <a:buNone/>
            </a:pPr>
            <a:endParaRPr lang="en-GB" sz="10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Font typeface="+mj-lt"/>
              <a:buAutoNum type="arabicPeriod"/>
            </a:pPr>
            <a:endParaRPr lang="en-US" sz="1000" b="0" i="0" dirty="0">
              <a:effectLst/>
              <a:latin typeface="Arial" panose="020B0604020202020204" pitchFamily="34" charset="0"/>
              <a:cs typeface="Arial" panose="020B0604020202020204" pitchFamily="34" charset="0"/>
            </a:endParaRPr>
          </a:p>
          <a:p>
            <a:pPr marL="0" indent="0">
              <a:spcAft>
                <a:spcPts val="1000"/>
              </a:spcAft>
              <a:buNone/>
            </a:pPr>
            <a:endParaRPr lang="en-GB" sz="10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endParaRPr lang="en-SE" sz="1000" dirty="0">
              <a:effectLst/>
              <a:latin typeface="Arial" panose="020B0604020202020204" pitchFamily="34" charset="0"/>
              <a:ea typeface="Calibri" panose="020F0502020204030204" pitchFamily="34" charset="0"/>
              <a:cs typeface="Arial" panose="020B0604020202020204" pitchFamily="34" charset="0"/>
            </a:endParaRPr>
          </a:p>
          <a:p>
            <a:pPr marL="0" indent="0">
              <a:spcAft>
                <a:spcPts val="1000"/>
              </a:spcAft>
              <a:buNone/>
            </a:pPr>
            <a:endParaRPr lang="en-SE" sz="1000" dirty="0">
              <a:effectLst/>
              <a:latin typeface="Arial" panose="020B0604020202020204" pitchFamily="34" charset="0"/>
              <a:ea typeface="Calibri" panose="020F0502020204030204" pitchFamily="34" charset="0"/>
              <a:cs typeface="Arial" panose="020B0604020202020204" pitchFamily="34" charset="0"/>
            </a:endParaRPr>
          </a:p>
          <a:p>
            <a:pPr>
              <a:buNone/>
            </a:pPr>
            <a:endParaRPr lang="en-US" sz="1000" dirty="0">
              <a:latin typeface="Arial" panose="020B0604020202020204" pitchFamily="34" charset="0"/>
              <a:cs typeface="Arial" pitchFamily="34" charset="0"/>
            </a:endParaRPr>
          </a:p>
        </p:txBody>
      </p:sp>
    </p:spTree>
    <p:extLst>
      <p:ext uri="{BB962C8B-B14F-4D97-AF65-F5344CB8AC3E}">
        <p14:creationId xmlns:p14="http://schemas.microsoft.com/office/powerpoint/2010/main" val="10095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fontScale="90000"/>
          </a:bodyPr>
          <a:lstStyle/>
          <a:p>
            <a:r>
              <a:rPr lang="en-GB" sz="3500" b="1" dirty="0">
                <a:solidFill>
                  <a:srgbClr val="FFFFFF"/>
                </a:solidFill>
                <a:latin typeface="Arial" pitchFamily="34" charset="0"/>
                <a:cs typeface="Arial" pitchFamily="34" charset="0"/>
              </a:rPr>
              <a:t>Project Melanoma Skin Cancer(POC)</a:t>
            </a:r>
          </a:p>
        </p:txBody>
      </p:sp>
      <p:sp>
        <p:nvSpPr>
          <p:cNvPr id="3" name="Content Placeholder 2"/>
          <p:cNvSpPr>
            <a:spLocks/>
          </p:cNvSpPr>
          <p:nvPr/>
        </p:nvSpPr>
        <p:spPr>
          <a:xfrm>
            <a:off x="1452914" y="2112579"/>
            <a:ext cx="6256127" cy="3546256"/>
          </a:xfrm>
          <a:prstGeom prst="rect">
            <a:avLst/>
          </a:prstGeom>
        </p:spPr>
        <p:txBody>
          <a:bodyPr>
            <a:normAutofit/>
          </a:bodyPr>
          <a:lstStyle/>
          <a:p>
            <a:pPr defTabSz="694944">
              <a:spcAft>
                <a:spcPts val="600"/>
              </a:spcAft>
            </a:pPr>
            <a:r>
              <a:rPr lang="en-GB" sz="1520" b="1" kern="1200">
                <a:solidFill>
                  <a:schemeClr val="tx1"/>
                </a:solidFill>
                <a:latin typeface="Arial" pitchFamily="34" charset="0"/>
                <a:ea typeface="+mn-ea"/>
                <a:cs typeface="Arial" pitchFamily="34" charset="0"/>
              </a:rPr>
              <a:t>Aim:</a:t>
            </a:r>
            <a:r>
              <a:rPr lang="en-US" sz="1520" b="1" kern="1200">
                <a:solidFill>
                  <a:schemeClr val="tx1"/>
                </a:solidFill>
                <a:latin typeface="Arial" panose="020B0604020202020204" pitchFamily="34" charset="0"/>
                <a:ea typeface="+mn-ea"/>
                <a:cs typeface="Times New Roman" panose="02020603050405020304" pitchFamily="18" charset="0"/>
              </a:rPr>
              <a:t>. </a:t>
            </a:r>
            <a:r>
              <a:rPr lang="en-US" sz="1520" kern="1200">
                <a:solidFill>
                  <a:schemeClr val="tx1"/>
                </a:solidFill>
                <a:latin typeface="Arial" panose="020B0604020202020204" pitchFamily="34" charset="0"/>
                <a:ea typeface="+mn-ea"/>
                <a:cs typeface="Times New Roman" panose="02020603050405020304" pitchFamily="18" charset="0"/>
              </a:rPr>
              <a:t>Robust Melanoma Skin Cancer detection system </a:t>
            </a:r>
          </a:p>
          <a:p>
            <a:pPr defTabSz="694944">
              <a:spcAft>
                <a:spcPts val="600"/>
              </a:spcAft>
            </a:pPr>
            <a:endParaRPr lang="en-GB" sz="1520" kern="1200">
              <a:solidFill>
                <a:schemeClr val="tx1"/>
              </a:solidFill>
              <a:latin typeface="Arial" pitchFamily="34" charset="0"/>
              <a:ea typeface="+mn-ea"/>
              <a:cs typeface="Arial" pitchFamily="34" charset="0"/>
            </a:endParaRPr>
          </a:p>
          <a:p>
            <a:pPr defTabSz="694944">
              <a:spcAft>
                <a:spcPts val="600"/>
              </a:spcAft>
            </a:pPr>
            <a:r>
              <a:rPr lang="en-GB" sz="1520" b="1" kern="1200">
                <a:solidFill>
                  <a:schemeClr val="tx1"/>
                </a:solidFill>
                <a:latin typeface="Arial" pitchFamily="34" charset="0"/>
                <a:ea typeface="+mn-ea"/>
                <a:cs typeface="Arial" pitchFamily="34" charset="0"/>
              </a:rPr>
              <a:t>Dataset:</a:t>
            </a:r>
            <a:r>
              <a:rPr lang="en-SE" sz="1520" b="1" kern="1200">
                <a:solidFill>
                  <a:schemeClr val="tx1"/>
                </a:solidFill>
                <a:latin typeface="Arial" panose="020B0604020202020204" pitchFamily="34" charset="0"/>
                <a:ea typeface="+mn-ea"/>
                <a:cs typeface="Times New Roman" panose="02020603050405020304" pitchFamily="18" charset="0"/>
              </a:rPr>
              <a:t> </a:t>
            </a:r>
            <a:r>
              <a:rPr lang="en-US" sz="1520" kern="1200">
                <a:solidFill>
                  <a:prstClr val="black"/>
                </a:solidFill>
                <a:latin typeface="Arial" panose="020B0604020202020204" pitchFamily="34" charset="0"/>
                <a:ea typeface="+mn-ea"/>
                <a:cs typeface="Times New Roman" panose="02020603050405020304" pitchFamily="18" charset="0"/>
                <a:hlinkClick r:id="rId2"/>
              </a:rPr>
              <a:t>https://www.kaggle.com/datasets/hasnainjaved/melanoma-skin-cancer-dataset-of-10000-images</a:t>
            </a:r>
            <a:r>
              <a:rPr lang="en-US" sz="1520" kern="1200">
                <a:solidFill>
                  <a:prstClr val="black"/>
                </a:solidFill>
                <a:latin typeface="Arial" panose="020B0604020202020204" pitchFamily="34" charset="0"/>
                <a:ea typeface="+mn-ea"/>
                <a:cs typeface="Times New Roman" panose="02020603050405020304" pitchFamily="18" charset="0"/>
              </a:rPr>
              <a:t>.</a:t>
            </a:r>
          </a:p>
          <a:p>
            <a:pPr defTabSz="694944">
              <a:spcAft>
                <a:spcPts val="600"/>
              </a:spcAft>
            </a:pPr>
            <a:endParaRPr lang="en-GB" sz="1520" kern="1200">
              <a:solidFill>
                <a:schemeClr val="tx1"/>
              </a:solidFill>
              <a:latin typeface="Arial" pitchFamily="34" charset="0"/>
              <a:ea typeface="+mn-ea"/>
              <a:cs typeface="Arial" pitchFamily="34" charset="0"/>
            </a:endParaRPr>
          </a:p>
          <a:p>
            <a:pPr defTabSz="694944">
              <a:spcAft>
                <a:spcPts val="600"/>
              </a:spcAft>
            </a:pPr>
            <a:r>
              <a:rPr lang="en-GB" sz="1520" b="1" kern="1200">
                <a:solidFill>
                  <a:schemeClr val="tx1"/>
                </a:solidFill>
                <a:latin typeface="Arial" pitchFamily="34" charset="0"/>
                <a:ea typeface="+mn-ea"/>
                <a:cs typeface="Arial" pitchFamily="34" charset="0"/>
              </a:rPr>
              <a:t>Method :</a:t>
            </a:r>
            <a:r>
              <a:rPr lang="en-GB" sz="1520" kern="1200">
                <a:solidFill>
                  <a:schemeClr val="tx1"/>
                </a:solidFill>
                <a:latin typeface="Arial" pitchFamily="34" charset="0"/>
                <a:ea typeface="+mn-ea"/>
                <a:cs typeface="Arial" pitchFamily="34" charset="0"/>
              </a:rPr>
              <a:t> </a:t>
            </a:r>
            <a:r>
              <a:rPr lang="en-US" sz="1520" kern="1200">
                <a:solidFill>
                  <a:prstClr val="black"/>
                </a:solidFill>
                <a:latin typeface="Arial" panose="020B0604020202020204" pitchFamily="34" charset="0"/>
                <a:ea typeface="+mn-ea"/>
                <a:cs typeface="Times New Roman" panose="02020603050405020304" pitchFamily="18" charset="0"/>
              </a:rPr>
              <a:t>U</a:t>
            </a:r>
            <a:r>
              <a:rPr lang="en-US" sz="1520" kern="1200" err="1">
                <a:solidFill>
                  <a:prstClr val="black"/>
                </a:solidFill>
                <a:latin typeface="Arial" panose="020B0604020202020204" pitchFamily="34" charset="0"/>
                <a:ea typeface="+mn-ea"/>
                <a:cs typeface="Times New Roman" panose="02020603050405020304" pitchFamily="18" charset="0"/>
              </a:rPr>
              <a:t>tilizing</a:t>
            </a:r>
            <a:r>
              <a:rPr lang="en-US" sz="1520" kern="1200">
                <a:solidFill>
                  <a:prstClr val="black"/>
                </a:solidFill>
                <a:latin typeface="Arial" panose="020B0604020202020204" pitchFamily="34" charset="0"/>
                <a:ea typeface="+mn-ea"/>
                <a:cs typeface="Times New Roman" panose="02020603050405020304" pitchFamily="18" charset="0"/>
              </a:rPr>
              <a:t> the </a:t>
            </a:r>
            <a:r>
              <a:rPr lang="en-US" sz="1520" kern="1200" err="1">
                <a:solidFill>
                  <a:prstClr val="black"/>
                </a:solidFill>
                <a:latin typeface="Arial" panose="020B0604020202020204" pitchFamily="34" charset="0"/>
                <a:ea typeface="+mn-ea"/>
                <a:cs typeface="Times New Roman" panose="02020603050405020304" pitchFamily="18" charset="0"/>
              </a:rPr>
              <a:t>UNet</a:t>
            </a:r>
            <a:r>
              <a:rPr lang="en-US" sz="1520" kern="1200">
                <a:solidFill>
                  <a:prstClr val="black"/>
                </a:solidFill>
                <a:latin typeface="Arial" panose="020B0604020202020204" pitchFamily="34" charset="0"/>
                <a:ea typeface="+mn-ea"/>
                <a:cs typeface="Times New Roman" panose="02020603050405020304" pitchFamily="18" charset="0"/>
              </a:rPr>
              <a:t> architecture, a convolutional neural network (CNN)</a:t>
            </a:r>
          </a:p>
          <a:p>
            <a:pPr defTabSz="694944">
              <a:spcAft>
                <a:spcPts val="600"/>
              </a:spcAft>
            </a:pPr>
            <a:endParaRPr lang="en-US" sz="1520" kern="1200">
              <a:solidFill>
                <a:prstClr val="black"/>
              </a:solidFill>
              <a:latin typeface="Arial" panose="020B0604020202020204" pitchFamily="34" charset="0"/>
              <a:ea typeface="+mn-ea"/>
              <a:cs typeface="Times New Roman" panose="02020603050405020304" pitchFamily="18" charset="0"/>
            </a:endParaRPr>
          </a:p>
          <a:p>
            <a:pPr defTabSz="694944">
              <a:spcAft>
                <a:spcPts val="600"/>
              </a:spcAft>
            </a:pPr>
            <a:r>
              <a:rPr lang="en-GB" sz="1520" b="1" kern="1200">
                <a:solidFill>
                  <a:prstClr val="black"/>
                </a:solidFill>
                <a:latin typeface="Arial" pitchFamily="34" charset="0"/>
                <a:ea typeface="+mn-ea"/>
                <a:cs typeface="Arial" pitchFamily="34" charset="0"/>
              </a:rPr>
              <a:t>Result:</a:t>
            </a:r>
          </a:p>
          <a:p>
            <a:pPr>
              <a:spcAft>
                <a:spcPts val="600"/>
              </a:spcAft>
              <a:buNone/>
            </a:pPr>
            <a:endParaRPr kumimoji="0" lang="en-US" sz="2000" b="0" i="0" u="none" strike="noStrike" kern="1200" cap="none" spc="0" normalizeH="0" baseline="0" noProof="0">
              <a:ln>
                <a:noFill/>
              </a:ln>
              <a:solidFill>
                <a:prstClr val="black"/>
              </a:solidFill>
              <a:effectLst/>
              <a:uLnTx/>
              <a:uFillTx/>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descr="A white circle on a black background&#10;&#10;Description automatically generated">
            <a:extLst>
              <a:ext uri="{FF2B5EF4-FFF2-40B4-BE49-F238E27FC236}">
                <a16:creationId xmlns:a16="http://schemas.microsoft.com/office/drawing/2014/main" id="{54438127-12D4-D104-92DE-2F890F5FF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93" y="4835153"/>
            <a:ext cx="4525555" cy="1470231"/>
          </a:xfrm>
          <a:prstGeom prst="rect">
            <a:avLst/>
          </a:prstGeom>
        </p:spPr>
      </p:pic>
      <p:sp>
        <p:nvSpPr>
          <p:cNvPr id="6" name="TextBox 5">
            <a:extLst>
              <a:ext uri="{FF2B5EF4-FFF2-40B4-BE49-F238E27FC236}">
                <a16:creationId xmlns:a16="http://schemas.microsoft.com/office/drawing/2014/main" id="{7B7D97F5-C253-17A2-2BE3-6F1D6E82BD65}"/>
              </a:ext>
            </a:extLst>
          </p:cNvPr>
          <p:cNvSpPr txBox="1"/>
          <p:nvPr/>
        </p:nvSpPr>
        <p:spPr>
          <a:xfrm>
            <a:off x="2612577" y="4554387"/>
            <a:ext cx="4836913" cy="302840"/>
          </a:xfrm>
          <a:prstGeom prst="rect">
            <a:avLst/>
          </a:prstGeom>
          <a:noFill/>
        </p:spPr>
        <p:txBody>
          <a:bodyPr wrap="square" rtlCol="0">
            <a:spAutoFit/>
          </a:bodyPr>
          <a:lstStyle/>
          <a:p>
            <a:pPr defTabSz="694944">
              <a:spcAft>
                <a:spcPts val="600"/>
              </a:spcAft>
            </a:pPr>
            <a:r>
              <a:rPr lang="en-US" sz="1368" kern="1200">
                <a:solidFill>
                  <a:schemeClr val="tx1"/>
                </a:solidFill>
                <a:latin typeface="+mn-lt"/>
                <a:ea typeface="+mn-ea"/>
                <a:cs typeface="+mn-cs"/>
              </a:rPr>
              <a:t>Test image             Ground truth             Model prediction</a:t>
            </a:r>
            <a:endParaRPr lang="en-SE"/>
          </a:p>
        </p:txBody>
      </p:sp>
    </p:spTree>
    <p:extLst>
      <p:ext uri="{BB962C8B-B14F-4D97-AF65-F5344CB8AC3E}">
        <p14:creationId xmlns:p14="http://schemas.microsoft.com/office/powerpoint/2010/main" val="213842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b="1">
                <a:solidFill>
                  <a:srgbClr val="FFFFFF"/>
                </a:solidFill>
                <a:latin typeface="Arial" pitchFamily="34" charset="0"/>
                <a:cs typeface="Arial" pitchFamily="34" charset="0"/>
              </a:rPr>
              <a:t>Melanoma Skin Cancer(POC)</a:t>
            </a:r>
          </a:p>
        </p:txBody>
      </p:sp>
      <p:sp>
        <p:nvSpPr>
          <p:cNvPr id="3" name="Content Placeholder 2"/>
          <p:cNvSpPr>
            <a:spLocks noGrp="1"/>
          </p:cNvSpPr>
          <p:nvPr>
            <p:ph idx="1"/>
          </p:nvPr>
        </p:nvSpPr>
        <p:spPr>
          <a:xfrm>
            <a:off x="152400" y="1676400"/>
            <a:ext cx="8799485" cy="5105399"/>
          </a:xfrm>
        </p:spPr>
        <p:txBody>
          <a:bodyPr anchor="ctr">
            <a:noAutofit/>
          </a:bodyPr>
          <a:lstStyle/>
          <a:p>
            <a:pPr>
              <a:buNone/>
            </a:pPr>
            <a:endParaRPr lang="en-US" sz="1400" dirty="0">
              <a:latin typeface="Arial" panose="020B0604020202020204" pitchFamily="34" charset="0"/>
              <a:cs typeface="Arial" pitchFamily="34" charset="0"/>
            </a:endParaRPr>
          </a:p>
          <a:p>
            <a:pPr>
              <a:buNone/>
            </a:pPr>
            <a:endParaRPr lang="en-US" sz="1400" b="1" dirty="0">
              <a:latin typeface="Arial" pitchFamily="34" charset="0"/>
              <a:cs typeface="Arial" pitchFamily="34" charset="0"/>
            </a:endParaRPr>
          </a:p>
          <a:p>
            <a:pPr>
              <a:buNone/>
            </a:pPr>
            <a:endParaRPr lang="en-US" sz="1400" b="1" dirty="0">
              <a:latin typeface="Arial" pitchFamily="34" charset="0"/>
              <a:cs typeface="Arial" pitchFamily="34" charset="0"/>
            </a:endParaRPr>
          </a:p>
          <a:p>
            <a:pPr>
              <a:buNone/>
            </a:pPr>
            <a:endParaRPr lang="en-US" sz="1400" b="1" dirty="0">
              <a:latin typeface="Arial" pitchFamily="34" charset="0"/>
              <a:cs typeface="Arial" pitchFamily="34" charset="0"/>
            </a:endParaRPr>
          </a:p>
          <a:p>
            <a:pPr>
              <a:buNone/>
            </a:pPr>
            <a:r>
              <a:rPr lang="en-US" sz="1400" b="1" dirty="0">
                <a:latin typeface="Arial" pitchFamily="34" charset="0"/>
                <a:cs typeface="Arial" pitchFamily="34" charset="0"/>
              </a:rPr>
              <a:t>My Contribution To This Project</a:t>
            </a:r>
          </a:p>
          <a:p>
            <a:pPr>
              <a:buFont typeface="+mj-lt"/>
              <a:buAutoNum type="arabicPeriod"/>
            </a:pPr>
            <a:r>
              <a:rPr lang="en-US" sz="1400" b="1" i="0" dirty="0">
                <a:effectLst/>
                <a:latin typeface="Arial" panose="020B0604020202020204" pitchFamily="34" charset="0"/>
                <a:cs typeface="Arial" panose="020B0604020202020204" pitchFamily="34" charset="0"/>
              </a:rPr>
              <a:t>Unboding data, and creating training pipeline  </a:t>
            </a:r>
            <a:endParaRPr lang="en-US" sz="1400" b="0" i="0" dirty="0">
              <a:effectLst/>
              <a:latin typeface="Arial" panose="020B0604020202020204" pitchFamily="34" charset="0"/>
              <a:cs typeface="Arial" panose="020B0604020202020204" pitchFamily="34" charset="0"/>
            </a:endParaRPr>
          </a:p>
          <a:p>
            <a:pPr>
              <a:buFont typeface="+mj-lt"/>
              <a:buAutoNum type="arabicPeriod"/>
            </a:pPr>
            <a:r>
              <a:rPr lang="en-US" sz="1400" b="1" i="0" dirty="0">
                <a:effectLst/>
                <a:latin typeface="Arial" panose="020B0604020202020204" pitchFamily="34" charset="0"/>
                <a:cs typeface="Arial" panose="020B0604020202020204" pitchFamily="34" charset="0"/>
              </a:rPr>
              <a:t>Algorithm Development:</a:t>
            </a:r>
            <a:endParaRPr lang="en-US"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Designed and implemented a U-Net based deep learning model for melanoma skin cancer image segmentation.</a:t>
            </a:r>
          </a:p>
          <a:p>
            <a:pPr lvl="1"/>
            <a:r>
              <a:rPr lang="en-US" sz="1400" b="0" i="0" dirty="0">
                <a:effectLst/>
                <a:latin typeface="Arial" panose="020B0604020202020204" pitchFamily="34" charset="0"/>
                <a:cs typeface="Arial" panose="020B0604020202020204" pitchFamily="34" charset="0"/>
              </a:rPr>
              <a:t>Developed and fine-tuned hyperparameters to optimize the model's performance in accurately detecting melanoma regions.</a:t>
            </a:r>
          </a:p>
          <a:p>
            <a:pPr>
              <a:buFont typeface="+mj-lt"/>
              <a:buAutoNum type="arabicPeriod"/>
            </a:pPr>
            <a:r>
              <a:rPr lang="en-US" sz="1400" b="1" i="0" dirty="0">
                <a:effectLst/>
                <a:latin typeface="Arial" panose="020B0604020202020204" pitchFamily="34" charset="0"/>
                <a:cs typeface="Arial" panose="020B0604020202020204" pitchFamily="34" charset="0"/>
              </a:rPr>
              <a:t>Data Preprocessing and Augmentation:</a:t>
            </a:r>
            <a:endParaRPr lang="en-US"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Conducted comprehensive data preprocessing, including normalization, resizing, and augmentation, to enhance model generalization and robustness.</a:t>
            </a:r>
          </a:p>
          <a:p>
            <a:pPr lvl="1"/>
            <a:r>
              <a:rPr lang="en-US" sz="1400" b="0" i="0" dirty="0">
                <a:effectLst/>
                <a:latin typeface="Arial" panose="020B0604020202020204" pitchFamily="34" charset="0"/>
                <a:cs typeface="Arial" panose="020B0604020202020204" pitchFamily="34" charset="0"/>
              </a:rPr>
              <a:t>Implemented strategies to address class imbalance in the dataset, improving the model's ability to handle varying melanoma lesion characteristics.</a:t>
            </a:r>
          </a:p>
          <a:p>
            <a:pPr>
              <a:buFont typeface="+mj-lt"/>
              <a:buAutoNum type="arabicPeriod"/>
            </a:pPr>
            <a:r>
              <a:rPr lang="en-US" sz="1400" b="1" i="0" dirty="0">
                <a:effectLst/>
                <a:latin typeface="Arial" panose="020B0604020202020204" pitchFamily="34" charset="0"/>
                <a:cs typeface="Arial" panose="020B0604020202020204" pitchFamily="34" charset="0"/>
              </a:rPr>
              <a:t>Model Training and Validation:</a:t>
            </a:r>
            <a:endParaRPr lang="en-US"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Orchestrated the training process of the U-Net model using an extensive dataset, achieving state-of-the-art segmentation results.</a:t>
            </a:r>
          </a:p>
          <a:p>
            <a:pPr>
              <a:buFont typeface="+mj-lt"/>
              <a:buAutoNum type="arabicPeriod"/>
            </a:pPr>
            <a:r>
              <a:rPr lang="en-US" sz="1400" b="1" i="0" dirty="0">
                <a:effectLst/>
                <a:latin typeface="Arial" panose="020B0604020202020204" pitchFamily="34" charset="0"/>
                <a:cs typeface="Arial" panose="020B0604020202020204" pitchFamily="34" charset="0"/>
              </a:rPr>
              <a:t>Performance Evaluation:</a:t>
            </a:r>
            <a:endParaRPr lang="en-US"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Conducted thorough quantitative and qualitative evaluations of the model's performance, utilizing metrics such as sensitivity, specificity ,accuracy </a:t>
            </a:r>
          </a:p>
          <a:p>
            <a:pPr>
              <a:buFont typeface="+mj-lt"/>
              <a:buAutoNum type="arabicPeriod"/>
            </a:pPr>
            <a:r>
              <a:rPr lang="en-US" sz="1400" b="1" i="0" dirty="0">
                <a:effectLst/>
                <a:latin typeface="Arial" panose="020B0604020202020204" pitchFamily="34" charset="0"/>
                <a:cs typeface="Arial" panose="020B0604020202020204" pitchFamily="34" charset="0"/>
              </a:rPr>
              <a:t>Application</a:t>
            </a:r>
            <a:endParaRPr lang="en-US" sz="1400" b="0" i="0" dirty="0">
              <a:effectLst/>
              <a:latin typeface="Arial" panose="020B0604020202020204" pitchFamily="34" charset="0"/>
              <a:cs typeface="Arial" panose="020B0604020202020204" pitchFamily="34" charset="0"/>
            </a:endParaRPr>
          </a:p>
          <a:p>
            <a:pPr lvl="1"/>
            <a:r>
              <a:rPr lang="en-US" sz="1400" b="0" i="0" dirty="0">
                <a:effectLst/>
                <a:latin typeface="Arial" panose="020B0604020202020204" pitchFamily="34" charset="0"/>
                <a:cs typeface="Arial" panose="020B0604020202020204" pitchFamily="34" charset="0"/>
              </a:rPr>
              <a:t>Build end to end application using flask</a:t>
            </a:r>
          </a:p>
          <a:p>
            <a:pPr lvl="1"/>
            <a:r>
              <a:rPr lang="en-US" sz="1400" b="0" i="0" dirty="0">
                <a:effectLst/>
                <a:latin typeface="Arial" panose="020B0604020202020204" pitchFamily="34" charset="0"/>
                <a:cs typeface="Arial" panose="020B0604020202020204" pitchFamily="34" charset="0"/>
              </a:rPr>
              <a:t>Building Docker Image and containerized hole application.</a:t>
            </a:r>
          </a:p>
          <a:p>
            <a:pPr>
              <a:spcAft>
                <a:spcPts val="1000"/>
              </a:spcAft>
            </a:pPr>
            <a:endParaRPr lang="en-SE" sz="1400" dirty="0">
              <a:effectLst/>
              <a:latin typeface="Arial" panose="020B0604020202020204" pitchFamily="34" charset="0"/>
              <a:ea typeface="Calibri" panose="020F0502020204030204" pitchFamily="34" charset="0"/>
              <a:cs typeface="Arial" panose="020B0604020202020204" pitchFamily="34" charset="0"/>
            </a:endParaRPr>
          </a:p>
          <a:p>
            <a:pPr>
              <a:buNone/>
            </a:pPr>
            <a:endParaRPr lang="en-US" sz="1400" dirty="0">
              <a:latin typeface="Arial" panose="020B0604020202020204" pitchFamily="34" charset="0"/>
              <a:cs typeface="Arial" pitchFamily="34" charset="0"/>
            </a:endParaRPr>
          </a:p>
          <a:p>
            <a:pPr>
              <a:buNone/>
            </a:pPr>
            <a:endParaRPr lang="en-US" sz="1400" dirty="0">
              <a:latin typeface="Arial" panose="020B0604020202020204" pitchFamily="34" charset="0"/>
              <a:cs typeface="Arial" pitchFamily="34" charset="0"/>
            </a:endParaRPr>
          </a:p>
          <a:p>
            <a:pPr>
              <a:buNone/>
            </a:pPr>
            <a:endParaRPr lang="en-US" sz="1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129447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986118" y="735106"/>
            <a:ext cx="7540322" cy="2928470"/>
          </a:xfrm>
        </p:spPr>
        <p:txBody>
          <a:bodyPr vert="horz" lIns="91440" tIns="45720" rIns="91440" bIns="45720" rtlCol="0" anchor="b">
            <a:normAutofit/>
          </a:bodyPr>
          <a:lstStyle/>
          <a:p>
            <a:pPr defTabSz="914400"/>
            <a:r>
              <a:rPr lang="en-US" sz="4200" kern="1200">
                <a:solidFill>
                  <a:srgbClr val="FFFFFF"/>
                </a:solidFill>
                <a:latin typeface="+mj-lt"/>
                <a:ea typeface="+mj-ea"/>
                <a:cs typeface="+mj-cs"/>
              </a:rPr>
              <a:t>Thank you</a:t>
            </a:r>
            <a:br>
              <a:rPr lang="en-US" sz="4200" kern="1200">
                <a:solidFill>
                  <a:srgbClr val="FFFFFF"/>
                </a:solidFill>
                <a:latin typeface="+mj-lt"/>
                <a:ea typeface="+mj-ea"/>
                <a:cs typeface="+mj-cs"/>
              </a:rPr>
            </a:br>
            <a:br>
              <a:rPr lang="en-US" sz="4200" kern="1200">
                <a:solidFill>
                  <a:srgbClr val="FFFFFF"/>
                </a:solidFill>
                <a:latin typeface="+mj-lt"/>
                <a:ea typeface="+mj-ea"/>
                <a:cs typeface="+mj-cs"/>
              </a:rPr>
            </a:br>
            <a:r>
              <a:rPr lang="en-US" sz="4200" kern="1200">
                <a:solidFill>
                  <a:srgbClr val="FFFFFF"/>
                </a:solidFill>
                <a:latin typeface="+mj-lt"/>
                <a:ea typeface="+mj-ea"/>
                <a:cs typeface="+mj-cs"/>
              </a:rPr>
              <a:t>Any queries welcome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GB" sz="2700" b="1">
                <a:solidFill>
                  <a:srgbClr val="FFFFFF"/>
                </a:solidFill>
                <a:latin typeface="Arial" pitchFamily="34" charset="0"/>
                <a:cs typeface="Arial" pitchFamily="34" charset="0"/>
              </a:rPr>
              <a:t>Agenda</a:t>
            </a:r>
            <a:br>
              <a:rPr lang="en-GB" sz="2700" b="1">
                <a:solidFill>
                  <a:srgbClr val="FFFFFF"/>
                </a:solidFill>
                <a:latin typeface="Arial" pitchFamily="34" charset="0"/>
                <a:cs typeface="Arial" pitchFamily="34" charset="0"/>
              </a:rPr>
            </a:br>
            <a:endParaRPr lang="en-GB" sz="2700" b="1">
              <a:solidFill>
                <a:srgbClr val="FFFFFF"/>
              </a:solidFill>
              <a:latin typeface="Arial" pitchFamily="34" charset="0"/>
              <a:cs typeface="Arial" pitchFamily="34" charset="0"/>
            </a:endParaRPr>
          </a:p>
        </p:txBody>
      </p:sp>
      <p:graphicFrame>
        <p:nvGraphicFramePr>
          <p:cNvPr id="5" name="Content Placeholder 2">
            <a:extLst>
              <a:ext uri="{FF2B5EF4-FFF2-40B4-BE49-F238E27FC236}">
                <a16:creationId xmlns:a16="http://schemas.microsoft.com/office/drawing/2014/main" id="{E7CF854C-7379-236A-F6ED-38B913AE96A1}"/>
              </a:ext>
            </a:extLst>
          </p:cNvPr>
          <p:cNvGraphicFramePr>
            <a:graphicFrameLocks noGrp="1"/>
          </p:cNvGraphicFramePr>
          <p:nvPr>
            <p:ph idx="1"/>
            <p:extLst>
              <p:ext uri="{D42A27DB-BD31-4B8C-83A1-F6EECF244321}">
                <p14:modId xmlns:p14="http://schemas.microsoft.com/office/powerpoint/2010/main" val="2799260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028699" y="294538"/>
            <a:ext cx="7421963" cy="1033669"/>
          </a:xfrm>
        </p:spPr>
        <p:txBody>
          <a:bodyPr vert="horz" lIns="91440" tIns="45720" rIns="91440" bIns="45720" rtlCol="0" anchor="ctr">
            <a:normAutofit/>
          </a:bodyPr>
          <a:lstStyle/>
          <a:p>
            <a:pPr defTabSz="914400"/>
            <a:r>
              <a:rPr lang="en-US" sz="3500" b="1" kern="1200">
                <a:solidFill>
                  <a:srgbClr val="FFFFFF"/>
                </a:solidFill>
                <a:latin typeface="+mj-lt"/>
                <a:ea typeface="+mj-ea"/>
                <a:cs typeface="+mj-cs"/>
              </a:rPr>
              <a:t>About Me</a:t>
            </a:r>
          </a:p>
        </p:txBody>
      </p:sp>
      <p:sp>
        <p:nvSpPr>
          <p:cNvPr id="10" name="TextBox 9">
            <a:extLst>
              <a:ext uri="{FF2B5EF4-FFF2-40B4-BE49-F238E27FC236}">
                <a16:creationId xmlns:a16="http://schemas.microsoft.com/office/drawing/2014/main" id="{205CF231-3055-4564-9AAB-B41E55D218DC}"/>
              </a:ext>
            </a:extLst>
          </p:cNvPr>
          <p:cNvSpPr txBox="1"/>
          <p:nvPr/>
        </p:nvSpPr>
        <p:spPr>
          <a:xfrm>
            <a:off x="609601" y="1891970"/>
            <a:ext cx="7712122" cy="4109585"/>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Data Scientist @ </a:t>
            </a:r>
            <a:r>
              <a:rPr lang="en-US" sz="2000" dirty="0" err="1">
                <a:latin typeface="Arial" panose="020B0604020202020204" pitchFamily="34" charset="0"/>
                <a:cs typeface="Arial" panose="020B0604020202020204" pitchFamily="34" charset="0"/>
              </a:rPr>
              <a:t>MainlyAI</a:t>
            </a:r>
            <a:r>
              <a:rPr lang="en-US" sz="2000" dirty="0">
                <a:latin typeface="Arial" panose="020B0604020202020204" pitchFamily="34" charset="0"/>
                <a:cs typeface="Arial" panose="020B0604020202020204" pitchFamily="34" charset="0"/>
              </a:rPr>
              <a:t> </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~6 + years of experience in Software Development and Project Implementation </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3 years’ experience as Data Scientist Machine Learning and Deep Learning Developer</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Publish my success story in WINDS Pune, India (</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https://wimldspune.wordpress.com/2022/04/02/reenal-boddul/</a:t>
            </a:r>
            <a:r>
              <a:rPr lang="en-US" sz="2000" dirty="0">
                <a:latin typeface="Arial" panose="020B0604020202020204" pitchFamily="34" charset="0"/>
                <a:cs typeface="Arial" panose="020B0604020202020204" pitchFamily="34" charset="0"/>
              </a:rPr>
              <a:t>)</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https://halloffame.ineuron.ai/achiever/Reenal-Zampal-(Boddul)-AtQRPU</a:t>
            </a:r>
            <a:r>
              <a:rPr lang="en-US" sz="2000" dirty="0">
                <a:latin typeface="Arial" panose="020B0604020202020204" pitchFamily="34" charset="0"/>
                <a:cs typeface="Arial" panose="020B0604020202020204" pitchFamily="34" charset="0"/>
              </a:rPr>
              <a:t>)</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Open-Source Contributor </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Mentor, and Speaker ,</a:t>
            </a:r>
            <a:r>
              <a:rPr lang="en-US" sz="2000" dirty="0" err="1">
                <a:latin typeface="Arial" panose="020B0604020202020204" pitchFamily="34" charset="0"/>
                <a:cs typeface="Arial" panose="020B0604020202020204" pitchFamily="34" charset="0"/>
              </a:rPr>
              <a:t>GenAI</a:t>
            </a:r>
            <a:r>
              <a:rPr lang="en-US" sz="2000" dirty="0">
                <a:latin typeface="Arial" panose="020B0604020202020204" pitchFamily="34" charset="0"/>
                <a:cs typeface="Arial" panose="020B0604020202020204" pitchFamily="34" charset="0"/>
              </a:rPr>
              <a:t> Content Creator </a:t>
            </a:r>
          </a:p>
          <a:p>
            <a:pPr indent="-228600" fontAlgn="base">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 Playing Cricket, Reading, Traveling , Cooking  </a:t>
            </a:r>
          </a:p>
        </p:txBody>
      </p:sp>
    </p:spTree>
    <p:extLst>
      <p:ext uri="{BB962C8B-B14F-4D97-AF65-F5344CB8AC3E}">
        <p14:creationId xmlns:p14="http://schemas.microsoft.com/office/powerpoint/2010/main" val="100435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b="1">
                <a:solidFill>
                  <a:srgbClr val="FFFFFF"/>
                </a:solidFill>
                <a:latin typeface="Arial" pitchFamily="34" charset="0"/>
                <a:cs typeface="Arial" pitchFamily="34" charset="0"/>
              </a:rPr>
              <a:t>Project: Asset</a:t>
            </a:r>
          </a:p>
        </p:txBody>
      </p:sp>
      <p:sp>
        <p:nvSpPr>
          <p:cNvPr id="3" name="Content Placeholder 2"/>
          <p:cNvSpPr>
            <a:spLocks noGrp="1"/>
          </p:cNvSpPr>
          <p:nvPr>
            <p:ph idx="1"/>
          </p:nvPr>
        </p:nvSpPr>
        <p:spPr>
          <a:xfrm>
            <a:off x="228600" y="1676400"/>
            <a:ext cx="8686799" cy="5029200"/>
          </a:xfrm>
        </p:spPr>
        <p:txBody>
          <a:bodyPr anchor="ctr">
            <a:noAutofit/>
          </a:bodyPr>
          <a:lstStyle/>
          <a:p>
            <a:r>
              <a:rPr lang="en-GB" sz="1600" b="1" dirty="0">
                <a:latin typeface="Arial" pitchFamily="34" charset="0"/>
                <a:cs typeface="Arial" pitchFamily="34" charset="0"/>
              </a:rPr>
              <a:t>Type 1 Diabetes :</a:t>
            </a:r>
            <a:r>
              <a:rPr kumimoji="0" lang="en-SE" sz="16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Type 1 diabetes (T1D) is a complex autoimmune disease resulting in the destruction of β-cells leading to deficient insulin production overtime.</a:t>
            </a:r>
          </a:p>
          <a:p>
            <a:pPr>
              <a:buNone/>
            </a:pPr>
            <a:endPar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r>
              <a:rPr lang="en-GB" sz="1600" b="1" dirty="0">
                <a:latin typeface="Arial" pitchFamily="34" charset="0"/>
                <a:cs typeface="Arial" pitchFamily="34" charset="0"/>
              </a:rPr>
              <a:t>Dataset: (Teddy) :</a:t>
            </a:r>
            <a:r>
              <a:rPr lang="en-SE" sz="1600" b="1" dirty="0">
                <a:effectLst/>
                <a:latin typeface="Arial" panose="020B0604020202020204" pitchFamily="34" charset="0"/>
                <a:ea typeface="Calibri" panose="020F0502020204030204" pitchFamily="34" charset="0"/>
                <a:cs typeface="Times New Roman" panose="02020603050405020304" pitchFamily="18" charset="0"/>
              </a:rPr>
              <a:t> </a:t>
            </a:r>
            <a:r>
              <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NIDDK funded study called The Environmental Determinants of Diabetes in the Young (TEDDY) study that investigates:</a:t>
            </a:r>
          </a:p>
          <a:p>
            <a:pPr>
              <a:buNone/>
            </a:pPr>
            <a:r>
              <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     Genetic and genetic-environmental interactions, including gestational infection or other gestational events. Childhood infections or other environmental factors after birth in relation to the development of prediabetes autoimmunity and T1D.</a:t>
            </a:r>
          </a:p>
          <a:p>
            <a:pPr>
              <a:buNone/>
            </a:pPr>
            <a:endPar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a:buNone/>
            </a:pPr>
            <a:r>
              <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     The long-term goal of the TEDDY study </a:t>
            </a:r>
            <a:r>
              <a:rPr kumimoji="0" lang="en-US" sz="1600" b="0" i="0"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is the identification of factors which trigger T1D in genetically susceptible individuals or which protect against the disease.</a:t>
            </a:r>
          </a:p>
          <a:p>
            <a:pPr>
              <a:buNone/>
            </a:pPr>
            <a:endParaRPr lang="en-GB" sz="1600" dirty="0">
              <a:latin typeface="Arial" pitchFamily="34" charset="0"/>
              <a:cs typeface="Arial" pitchFamily="34" charset="0"/>
            </a:endParaRPr>
          </a:p>
          <a:p>
            <a:r>
              <a:rPr lang="en-GB" sz="1600" b="1" dirty="0">
                <a:latin typeface="Arial" pitchFamily="34" charset="0"/>
                <a:cs typeface="Arial" pitchFamily="34" charset="0"/>
              </a:rPr>
              <a:t>Aim:</a:t>
            </a:r>
            <a:r>
              <a:rPr lang="en-SE" sz="1600" b="1" dirty="0">
                <a:effectLst/>
                <a:latin typeface="Arial" panose="020B0604020202020204" pitchFamily="34" charset="0"/>
                <a:ea typeface="Calibri" panose="020F0502020204030204" pitchFamily="34" charset="0"/>
                <a:cs typeface="Times New Roman" panose="02020603050405020304" pitchFamily="18" charset="0"/>
              </a:rPr>
              <a:t> </a:t>
            </a:r>
            <a:r>
              <a:rPr lang="en-SE" sz="1600" dirty="0">
                <a:effectLst/>
                <a:latin typeface="Arial" panose="020B0604020202020204" pitchFamily="34" charset="0"/>
                <a:ea typeface="Calibri" panose="020F0502020204030204" pitchFamily="34" charset="0"/>
                <a:cs typeface="Times New Roman" panose="02020603050405020304" pitchFamily="18" charset="0"/>
              </a:rPr>
              <a:t>Objective is to find</a:t>
            </a:r>
            <a:r>
              <a:rPr lang="en-US" sz="1600" dirty="0">
                <a:effectLst/>
                <a:latin typeface="Arial" panose="020B0604020202020204" pitchFamily="34" charset="0"/>
                <a:ea typeface="Calibri" panose="020F0502020204030204" pitchFamily="34" charset="0"/>
                <a:cs typeface="Times New Roman" panose="02020603050405020304" pitchFamily="18" charset="0"/>
              </a:rPr>
              <a:t> probability</a:t>
            </a:r>
            <a:r>
              <a:rPr lang="en-SE"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a:latin typeface="Arial" panose="020B0604020202020204" pitchFamily="34" charset="0"/>
                <a:ea typeface="Calibri" panose="020F0502020204030204" pitchFamily="34" charset="0"/>
                <a:cs typeface="Times New Roman" panose="02020603050405020304" pitchFamily="18" charset="0"/>
              </a:rPr>
              <a:t>whether</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SE" sz="1600" dirty="0">
                <a:effectLst/>
                <a:latin typeface="Arial" panose="020B0604020202020204" pitchFamily="34" charset="0"/>
                <a:ea typeface="Calibri" panose="020F0502020204030204" pitchFamily="34" charset="0"/>
                <a:cs typeface="Times New Roman" panose="02020603050405020304" pitchFamily="18" charset="0"/>
              </a:rPr>
              <a:t>child will develop Type 1 diabetes </a:t>
            </a:r>
            <a:r>
              <a:rPr lang="en-US" sz="1600" dirty="0">
                <a:effectLst/>
                <a:latin typeface="Arial" panose="020B0604020202020204" pitchFamily="34" charset="0"/>
                <a:ea typeface="Calibri" panose="020F0502020204030204" pitchFamily="34" charset="0"/>
                <a:cs typeface="Times New Roman" panose="02020603050405020304" pitchFamily="18" charset="0"/>
              </a:rPr>
              <a:t>in given time range .</a:t>
            </a:r>
          </a:p>
          <a:p>
            <a:pPr>
              <a:buNone/>
            </a:pPr>
            <a:endParaRPr lang="en-GB" sz="1600" dirty="0">
              <a:latin typeface="Arial" pitchFamily="34" charset="0"/>
              <a:cs typeface="Arial" pitchFamily="34" charset="0"/>
            </a:endParaRPr>
          </a:p>
          <a:p>
            <a:r>
              <a:rPr lang="en-GB" sz="1600" b="1" dirty="0">
                <a:latin typeface="Arial" pitchFamily="34" charset="0"/>
                <a:cs typeface="Arial" pitchFamily="34" charset="0"/>
              </a:rPr>
              <a:t>Method : </a:t>
            </a:r>
            <a:r>
              <a:rPr kumimoji="0" lang="en-US" sz="16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Temporal predictive approach  </a:t>
            </a:r>
            <a:r>
              <a:rPr kumimoji="0" lang="en-US" sz="1600" b="0" i="0" u="sng"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Inspired by “Incorporating temporal EHR data in predictive models for risk stratification of renal function deterioration</a:t>
            </a:r>
            <a:endParaRPr lang="en-GB" sz="1600" u="sng" dirty="0">
              <a:latin typeface="Arial" pitchFamily="34" charset="0"/>
              <a:cs typeface="Arial" pitchFamily="34" charset="0"/>
            </a:endParaRPr>
          </a:p>
          <a:p>
            <a:pPr>
              <a:buNone/>
            </a:pPr>
            <a:r>
              <a:rPr lang="en-GB" sz="1600" dirty="0">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b="1">
                <a:solidFill>
                  <a:srgbClr val="FFFFFF"/>
                </a:solidFill>
                <a:latin typeface="Arial" pitchFamily="34" charset="0"/>
                <a:cs typeface="Arial" pitchFamily="34" charset="0"/>
              </a:rPr>
              <a:t>Project: Asset</a:t>
            </a:r>
          </a:p>
        </p:txBody>
      </p:sp>
      <p:sp>
        <p:nvSpPr>
          <p:cNvPr id="3" name="Content Placeholder 2"/>
          <p:cNvSpPr>
            <a:spLocks noGrp="1"/>
          </p:cNvSpPr>
          <p:nvPr>
            <p:ph idx="1"/>
          </p:nvPr>
        </p:nvSpPr>
        <p:spPr>
          <a:xfrm>
            <a:off x="152400" y="1752600"/>
            <a:ext cx="8915399" cy="4953000"/>
          </a:xfrm>
        </p:spPr>
        <p:txBody>
          <a:bodyPr anchor="ctr">
            <a:noAutofit/>
          </a:bodyPr>
          <a:lstStyle/>
          <a:p>
            <a:pPr>
              <a:buNone/>
            </a:pPr>
            <a:endParaRPr lang="en-GB" sz="1600" b="1" dirty="0">
              <a:latin typeface="Arial" panose="020B0604020202020204" pitchFamily="34" charset="0"/>
              <a:cs typeface="Arial" pitchFamily="34" charset="0"/>
            </a:endParaRPr>
          </a:p>
          <a:p>
            <a:pPr>
              <a:buNone/>
            </a:pPr>
            <a:endParaRPr lang="en-GB" sz="1600" b="1" dirty="0">
              <a:latin typeface="Arial" panose="020B0604020202020204" pitchFamily="34" charset="0"/>
              <a:cs typeface="Arial" pitchFamily="34" charset="0"/>
            </a:endParaRPr>
          </a:p>
          <a:p>
            <a:pPr>
              <a:buNone/>
            </a:pPr>
            <a:endParaRPr lang="en-GB" sz="1600" b="1" dirty="0">
              <a:latin typeface="Arial" panose="020B0604020202020204" pitchFamily="34" charset="0"/>
              <a:cs typeface="Arial" pitchFamily="34" charset="0"/>
            </a:endParaRPr>
          </a:p>
          <a:p>
            <a:pPr>
              <a:buNone/>
            </a:pPr>
            <a:endParaRPr lang="en-GB" sz="1600" b="1" dirty="0">
              <a:latin typeface="Arial" panose="020B0604020202020204" pitchFamily="34" charset="0"/>
              <a:cs typeface="Arial" pitchFamily="34" charset="0"/>
            </a:endParaRPr>
          </a:p>
          <a:p>
            <a:pPr>
              <a:buNone/>
            </a:pPr>
            <a:r>
              <a:rPr lang="en-GB" sz="1600" b="1" dirty="0">
                <a:latin typeface="Arial" panose="020B0604020202020204" pitchFamily="34" charset="0"/>
                <a:cs typeface="Arial" pitchFamily="34" charset="0"/>
              </a:rPr>
              <a:t>Description</a:t>
            </a:r>
            <a:r>
              <a:rPr lang="en-GB" sz="1600" dirty="0">
                <a:latin typeface="Arial" panose="020B0604020202020204" pitchFamily="34" charset="0"/>
                <a:cs typeface="Arial" pitchFamily="34" charset="0"/>
              </a:rPr>
              <a:t>:  </a:t>
            </a:r>
            <a:r>
              <a:rPr lang="en-US" sz="1600" dirty="0">
                <a:latin typeface="Arial" panose="020B0604020202020204" pitchFamily="34" charset="0"/>
                <a:cs typeface="Arial" pitchFamily="34" charset="0"/>
              </a:rPr>
              <a:t>To leverage our longitudinal data, we have used temporal predictive approach. Temporal predictive approach address some of the challenges faced in using EHR data these challenges include irregularly sampled data and varying lengths of patient history. Data points unevenly distributed over 0-15 years, sub-intervals computed based on evaluation metrics sensitivity threshold of 70% results in 6 sub-intervals (0-2,2-4,4-6,6-8,8-11,11-15). </a:t>
            </a:r>
          </a:p>
          <a:p>
            <a:pPr>
              <a:buNone/>
            </a:pPr>
            <a:endParaRPr lang="en-US" sz="1600" dirty="0">
              <a:latin typeface="Arial" panose="020B0604020202020204" pitchFamily="34" charset="0"/>
              <a:cs typeface="Arial" pitchFamily="34" charset="0"/>
            </a:endParaRPr>
          </a:p>
          <a:p>
            <a:pPr>
              <a:buNone/>
            </a:pPr>
            <a:r>
              <a:rPr lang="en-US" sz="1600" dirty="0">
                <a:latin typeface="Arial" panose="020B0604020202020204" pitchFamily="34" charset="0"/>
                <a:cs typeface="Arial" pitchFamily="34" charset="0"/>
              </a:rPr>
              <a:t>    In multitask temporal approach we consider the task of predicting the T1D in each subinterval while creating data for subinterval features are aggregated within time window. We used this subinterval model result to create a meta-Training dataset on this meta-Training dataset we create a Meta-Model to learn weights for each task simultaneously (Multi-Task learning). For subinterval model M1 to M6 we have tried different ML model, but we come up with Logistic Regression performing good as well as for final MTTM Model ( x )= w1M1( x ) + … + w6M6( x ) . </a:t>
            </a:r>
          </a:p>
          <a:p>
            <a:pPr>
              <a:buNone/>
            </a:pPr>
            <a:endParaRPr lang="en-US" sz="1600" dirty="0">
              <a:latin typeface="Arial" panose="020B0604020202020204" pitchFamily="34" charset="0"/>
              <a:cs typeface="Arial" pitchFamily="34" charset="0"/>
            </a:endParaRPr>
          </a:p>
          <a:p>
            <a:pPr>
              <a:buNone/>
            </a:pPr>
            <a:endParaRPr lang="en-US" sz="1600" dirty="0">
              <a:latin typeface="Arial" panose="020B0604020202020204" pitchFamily="34" charset="0"/>
              <a:cs typeface="Arial" pitchFamily="34" charset="0"/>
            </a:endParaRPr>
          </a:p>
          <a:p>
            <a:endParaRPr lang="en-US" sz="1600" dirty="0">
              <a:latin typeface="Arial" panose="020B0604020202020204" pitchFamily="34" charset="0"/>
              <a:cs typeface="Arial" pitchFamily="34" charset="0"/>
            </a:endParaRPr>
          </a:p>
          <a:p>
            <a:pPr>
              <a:buNone/>
            </a:pPr>
            <a:endParaRPr lang="en-US" sz="1600" dirty="0">
              <a:latin typeface="Arial" panose="020B0604020202020204" pitchFamily="34" charset="0"/>
              <a:cs typeface="Arial" pitchFamily="34" charset="0"/>
            </a:endParaRPr>
          </a:p>
        </p:txBody>
      </p:sp>
    </p:spTree>
    <p:extLst>
      <p:ext uri="{BB962C8B-B14F-4D97-AF65-F5344CB8AC3E}">
        <p14:creationId xmlns:p14="http://schemas.microsoft.com/office/powerpoint/2010/main" val="113923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00C6DAD-E7CB-C20D-E2EF-385BD2E70F95}"/>
              </a:ext>
            </a:extLst>
          </p:cNvPr>
          <p:cNvSpPr>
            <a:spLocks noGrp="1"/>
          </p:cNvSpPr>
          <p:nvPr>
            <p:ph type="title"/>
          </p:nvPr>
        </p:nvSpPr>
        <p:spPr>
          <a:xfrm>
            <a:off x="1028699" y="294538"/>
            <a:ext cx="7421963" cy="1033669"/>
          </a:xfrm>
        </p:spPr>
        <p:txBody>
          <a:bodyPr vert="horz" lIns="91440" tIns="45720" rIns="91440" bIns="45720" rtlCol="0" anchor="ctr">
            <a:normAutofit/>
          </a:bodyPr>
          <a:lstStyle/>
          <a:p>
            <a:pPr defTabSz="914400"/>
            <a:r>
              <a:rPr lang="en-US" sz="3500" b="1" kern="1200">
                <a:solidFill>
                  <a:srgbClr val="FFFFFF"/>
                </a:solidFill>
                <a:latin typeface="+mj-lt"/>
                <a:ea typeface="+mj-ea"/>
                <a:cs typeface="+mj-cs"/>
              </a:rPr>
              <a:t>Project: Asset</a:t>
            </a:r>
          </a:p>
        </p:txBody>
      </p:sp>
      <p:sp>
        <p:nvSpPr>
          <p:cNvPr id="5" name="TextBox 4">
            <a:extLst>
              <a:ext uri="{FF2B5EF4-FFF2-40B4-BE49-F238E27FC236}">
                <a16:creationId xmlns:a16="http://schemas.microsoft.com/office/drawing/2014/main" id="{885DD524-C8A8-970D-CEB8-EE951D30DD9F}"/>
              </a:ext>
            </a:extLst>
          </p:cNvPr>
          <p:cNvSpPr txBox="1"/>
          <p:nvPr/>
        </p:nvSpPr>
        <p:spPr>
          <a:xfrm>
            <a:off x="381000" y="1828800"/>
            <a:ext cx="8069662" cy="4495800"/>
          </a:xfrm>
          <a:prstGeom prst="rect">
            <a:avLst/>
          </a:prstGeom>
        </p:spPr>
        <p:txBody>
          <a:bodyPr vert="horz" lIns="91440" tIns="45720" rIns="91440" bIns="45720" rtlCol="0" anchor="ctr">
            <a:noAutofit/>
          </a:bodyPr>
          <a:lstStyle/>
          <a:p>
            <a:pPr>
              <a:lnSpc>
                <a:spcPct val="90000"/>
              </a:lnSpc>
              <a:spcAft>
                <a:spcPts val="600"/>
              </a:spcAft>
            </a:pPr>
            <a:r>
              <a:rPr lang="en-US" sz="1600" b="1" dirty="0">
                <a:latin typeface="Arial" panose="020B0604020202020204" pitchFamily="34" charset="0"/>
                <a:cs typeface="Arial" panose="020B0604020202020204" pitchFamily="34" charset="0"/>
              </a:rPr>
              <a:t>Result</a:t>
            </a:r>
            <a:r>
              <a:rPr lang="en-US" sz="1400" b="1" dirty="0">
                <a:latin typeface="Arial" panose="020B0604020202020204" pitchFamily="34" charset="0"/>
                <a:cs typeface="Arial" panose="020B0604020202020204" pitchFamily="34" charset="0"/>
              </a:rPr>
              <a:t>: </a:t>
            </a:r>
          </a:p>
          <a:p>
            <a:pPr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MTTM has given weight as follow:</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M1 (0-2 years: 2.76) </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M2 (2-4 years: -1.96) </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M3 (4-6 years: 1.55) </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M4 (6-8 years: 1.44)</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M5 (8-11 years: 1.99) </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 M6 (11-15 years: 1.41) </a:t>
            </a:r>
          </a:p>
          <a:p>
            <a:pPr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so MTTM gives </a:t>
            </a:r>
            <a:r>
              <a:rPr lang="en-US" sz="1400" u="sng" dirty="0">
                <a:latin typeface="Arial" panose="020B0604020202020204" pitchFamily="34" charset="0"/>
                <a:cs typeface="Arial" panose="020B0604020202020204" pitchFamily="34" charset="0"/>
              </a:rPr>
              <a:t>Model 0-2 has highest weight </a:t>
            </a:r>
            <a:r>
              <a:rPr lang="en-US" sz="1400" dirty="0">
                <a:latin typeface="Arial" panose="020B0604020202020204" pitchFamily="34" charset="0"/>
                <a:cs typeface="Arial" panose="020B0604020202020204" pitchFamily="34" charset="0"/>
              </a:rPr>
              <a:t>and </a:t>
            </a:r>
            <a:r>
              <a:rPr lang="en-US" sz="1400" u="sng" dirty="0">
                <a:latin typeface="Arial" panose="020B0604020202020204" pitchFamily="34" charset="0"/>
                <a:cs typeface="Arial" panose="020B0604020202020204" pitchFamily="34" charset="0"/>
              </a:rPr>
              <a:t>Model 2-4 negative weight.</a:t>
            </a:r>
          </a:p>
          <a:p>
            <a:pPr indent="-228600">
              <a:lnSpc>
                <a:spcPct val="90000"/>
              </a:lnSpc>
              <a:spcAft>
                <a:spcPts val="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MTTM results (0-15): sensitivity = 0.789, specificity = 0.949 and AUROC = 0.920.</a:t>
            </a:r>
          </a:p>
          <a:p>
            <a:pPr>
              <a:lnSpc>
                <a:spcPct val="90000"/>
              </a:lnSpc>
              <a:spcAft>
                <a:spcPts val="600"/>
              </a:spcAft>
            </a:pPr>
            <a:endParaRPr lang="en-US" sz="1400" dirty="0">
              <a:latin typeface="Arial" panose="020B0604020202020204" pitchFamily="34" charset="0"/>
              <a:cs typeface="Arial" panose="020B0604020202020204" pitchFamily="34" charset="0"/>
            </a:endParaRPr>
          </a:p>
          <a:p>
            <a:pPr>
              <a:lnSpc>
                <a:spcPct val="90000"/>
              </a:lnSpc>
              <a:spcAft>
                <a:spcPts val="600"/>
              </a:spcAft>
            </a:pPr>
            <a:r>
              <a:rPr lang="en-US" sz="1600" b="1" dirty="0">
                <a:latin typeface="Arial" panose="020B0604020202020204" pitchFamily="34" charset="0"/>
                <a:cs typeface="Arial" panose="020B0604020202020204" pitchFamily="34" charset="0"/>
              </a:rPr>
              <a:t>Conclusion</a:t>
            </a:r>
            <a:r>
              <a:rPr kumimoji="0" lang="en-US" sz="1400" b="1" i="0" u="none" strike="noStrike" cap="none" spc="0" normalizeH="0" baseline="0" noProof="0" dirty="0">
                <a:ln>
                  <a:noFill/>
                </a:ln>
                <a:effectLst/>
                <a:uLnTx/>
                <a:uFillTx/>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Predictive ability of environmental, health, biomarker, and AB-related features is tested and reported.</a:t>
            </a:r>
          </a:p>
          <a:p>
            <a:pPr marL="285750" indent="-228600">
              <a:lnSpc>
                <a:spcPct val="90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May become useful for screening program of T1D.</a:t>
            </a:r>
          </a:p>
          <a:p>
            <a:pPr marL="57150">
              <a:lnSpc>
                <a:spcPct val="90000"/>
              </a:lnSpc>
              <a:spcAft>
                <a:spcPts val="600"/>
              </a:spcAft>
            </a:pPr>
            <a:r>
              <a:rPr lang="en-US" sz="1400" b="1" dirty="0">
                <a:latin typeface="-apple-system"/>
              </a:rPr>
              <a:t>E</a:t>
            </a:r>
            <a:r>
              <a:rPr lang="en-US" sz="1400" b="1" i="0" dirty="0">
                <a:effectLst/>
                <a:latin typeface="-apple-system"/>
              </a:rPr>
              <a:t>-poster At  (ATTD) Conference  </a:t>
            </a:r>
            <a:r>
              <a:rPr lang="en-US" sz="1400" b="1" i="0" dirty="0">
                <a:effectLst/>
                <a:latin typeface="-apple-system"/>
                <a:hlinkClick r:id="rId3"/>
              </a:rPr>
              <a:t>Advanced Technologies &amp; Treatments for Diabetes (ATTD)</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31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b="1" dirty="0">
                <a:solidFill>
                  <a:srgbClr val="FFFFFF"/>
                </a:solidFill>
                <a:latin typeface="Arial" pitchFamily="34" charset="0"/>
                <a:cs typeface="Arial" pitchFamily="34" charset="0"/>
              </a:rPr>
              <a:t>Project : Asset</a:t>
            </a:r>
          </a:p>
        </p:txBody>
      </p:sp>
      <p:sp>
        <p:nvSpPr>
          <p:cNvPr id="3" name="Content Placeholder 2"/>
          <p:cNvSpPr>
            <a:spLocks noGrp="1"/>
          </p:cNvSpPr>
          <p:nvPr>
            <p:ph idx="1"/>
          </p:nvPr>
        </p:nvSpPr>
        <p:spPr>
          <a:xfrm>
            <a:off x="152400" y="1828800"/>
            <a:ext cx="8799485" cy="4876800"/>
          </a:xfrm>
        </p:spPr>
        <p:txBody>
          <a:bodyPr anchor="ctr">
            <a:normAutofit/>
          </a:bodyPr>
          <a:lstStyle/>
          <a:p>
            <a:pPr>
              <a:buNone/>
            </a:pPr>
            <a:r>
              <a:rPr lang="en-US" sz="1600" b="1" dirty="0">
                <a:latin typeface="Arial" panose="020B0604020202020204" pitchFamily="34" charset="0"/>
                <a:cs typeface="Arial" pitchFamily="34" charset="0"/>
              </a:rPr>
              <a:t>My Contribution To This Project</a:t>
            </a: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Requirement gathering and convert business requirement to use case</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Understand various data file and convert unstructured data to structured data which can used for model building i.e., Data Wrangling.</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Sparse, complex, and large data handling and data analysis (EDA) to identify data trends, patterns, and insights. develop crisp visualizations.</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Solution designing, Model Design and Development Multitask temporal approach (MTTM).</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Evaluating model performance using metrics like, precision, recall, and F1-score, Optimizing model.</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Building docker image and containerized hole application.</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pPr>
              <a:spcAft>
                <a:spcPts val="1000"/>
              </a:spcAft>
            </a:pPr>
            <a:r>
              <a:rPr lang="en-GB" sz="1600" dirty="0">
                <a:effectLst/>
                <a:latin typeface="Arial" panose="020B0604020202020204" pitchFamily="34" charset="0"/>
                <a:ea typeface="Calibri" panose="020F0502020204030204" pitchFamily="34" charset="0"/>
                <a:cs typeface="Arial" panose="020B0604020202020204" pitchFamily="34" charset="0"/>
              </a:rPr>
              <a:t>Check various SOTA Paper feasible for our solution and implement.</a:t>
            </a:r>
            <a:endParaRPr lang="en-SE" sz="1600" dirty="0">
              <a:effectLst/>
              <a:latin typeface="Arial" panose="020B0604020202020204" pitchFamily="34" charset="0"/>
              <a:ea typeface="Calibri" panose="020F0502020204030204" pitchFamily="34" charset="0"/>
              <a:cs typeface="Arial" panose="020B0604020202020204" pitchFamily="34" charset="0"/>
            </a:endParaRPr>
          </a:p>
          <a:p>
            <a:r>
              <a:rPr lang="en-GB" sz="1600" dirty="0">
                <a:effectLst/>
                <a:latin typeface="Arial" panose="020B0604020202020204" pitchFamily="34" charset="0"/>
                <a:ea typeface="Calibri" panose="020F0502020204030204" pitchFamily="34" charset="0"/>
                <a:cs typeface="Arial" panose="020B0604020202020204" pitchFamily="34" charset="0"/>
              </a:rPr>
              <a:t>To routinely communicate metrics, progresses and other key indicators and explain complex technical concepts to both technical and non-technical stakeholders</a:t>
            </a:r>
            <a:endParaRPr lang="en-US" sz="1600" dirty="0">
              <a:latin typeface="Arial" panose="020B0604020202020204" pitchFamily="34" charset="0"/>
              <a:cs typeface="Arial" pitchFamily="34" charset="0"/>
            </a:endParaRPr>
          </a:p>
        </p:txBody>
      </p:sp>
    </p:spTree>
    <p:extLst>
      <p:ext uri="{BB962C8B-B14F-4D97-AF65-F5344CB8AC3E}">
        <p14:creationId xmlns:p14="http://schemas.microsoft.com/office/powerpoint/2010/main" val="280143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C803CFB-8B84-DF00-9EE3-693BEC0AE5C7}"/>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a:solidFill>
                  <a:srgbClr val="FFFFFF"/>
                </a:solidFill>
                <a:latin typeface="+mj-lt"/>
                <a:ea typeface="+mj-ea"/>
                <a:cs typeface="+mj-cs"/>
              </a:rPr>
              <a:t>Inference Phase </a:t>
            </a:r>
          </a:p>
        </p:txBody>
      </p:sp>
      <p:pic>
        <p:nvPicPr>
          <p:cNvPr id="4098" name="Picture 2">
            <a:extLst>
              <a:ext uri="{FF2B5EF4-FFF2-40B4-BE49-F238E27FC236}">
                <a16:creationId xmlns:a16="http://schemas.microsoft.com/office/drawing/2014/main" id="{2C1E25E5-05D1-3AD4-D4A0-0B8F8FEE14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4168" y="2110449"/>
            <a:ext cx="8495662" cy="416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152400"/>
            <a:ext cx="3992787" cy="914400"/>
          </a:xfrm>
        </p:spPr>
        <p:txBody>
          <a:bodyPr anchor="b">
            <a:normAutofit/>
          </a:bodyPr>
          <a:lstStyle/>
          <a:p>
            <a:r>
              <a:rPr lang="en-GB" sz="3500" b="1" dirty="0">
                <a:latin typeface="Arial" pitchFamily="34" charset="0"/>
                <a:cs typeface="Arial" pitchFamily="34" charset="0"/>
              </a:rPr>
              <a:t>Project: Alistair</a:t>
            </a:r>
          </a:p>
        </p:txBody>
      </p:sp>
      <p:sp>
        <p:nvSpPr>
          <p:cNvPr id="3" name="Content Placeholder 2"/>
          <p:cNvSpPr>
            <a:spLocks noGrp="1"/>
          </p:cNvSpPr>
          <p:nvPr>
            <p:ph idx="1"/>
          </p:nvPr>
        </p:nvSpPr>
        <p:spPr>
          <a:xfrm>
            <a:off x="342900" y="1676400"/>
            <a:ext cx="4838700" cy="4264577"/>
          </a:xfrm>
        </p:spPr>
        <p:txBody>
          <a:bodyPr anchor="t">
            <a:normAutofit/>
          </a:bodyPr>
          <a:lstStyle/>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r>
              <a:rPr kumimoji="0" lang="en-GB" sz="1700" b="1" i="0" u="none" strike="noStrike" kern="1200" cap="none" spc="0" normalizeH="0" baseline="0" noProof="0" dirty="0">
                <a:ln>
                  <a:noFill/>
                </a:ln>
                <a:effectLst/>
                <a:uLnTx/>
                <a:uFillTx/>
                <a:latin typeface="Arial" panose="020B0604020202020204" pitchFamily="34" charset="0"/>
                <a:cs typeface="Arial" pitchFamily="34" charset="0"/>
              </a:rPr>
              <a:t>Aim:</a:t>
            </a:r>
            <a:r>
              <a:rPr kumimoji="0" lang="en-SE" sz="17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17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Arial" panose="020B0604020202020204" pitchFamily="34" charset="0"/>
              </a:rPr>
              <a:t>Predict Future </a:t>
            </a:r>
            <a:r>
              <a:rPr lang="en-US" sz="1700" dirty="0">
                <a:latin typeface="Arial" panose="020B0604020202020204" pitchFamily="34" charset="0"/>
                <a:ea typeface="Calibri" panose="020F0502020204030204" pitchFamily="34" charset="0"/>
                <a:cs typeface="Arial" panose="020B0604020202020204" pitchFamily="34" charset="0"/>
              </a:rPr>
              <a:t>H</a:t>
            </a:r>
            <a:r>
              <a:rPr kumimoji="0" lang="en-US" sz="1700" b="0" i="0" u="none" strike="noStrike" kern="1200" cap="none" spc="0" normalizeH="0" baseline="0" noProof="0" dirty="0" err="1">
                <a:ln>
                  <a:noFill/>
                </a:ln>
                <a:effectLst/>
                <a:uLnTx/>
                <a:uFillTx/>
                <a:latin typeface="Arial" panose="020B0604020202020204" pitchFamily="34" charset="0"/>
                <a:ea typeface="Calibri" panose="020F0502020204030204" pitchFamily="34" charset="0"/>
                <a:cs typeface="Arial" panose="020B0604020202020204" pitchFamily="34" charset="0"/>
              </a:rPr>
              <a:t>umidity</a:t>
            </a:r>
            <a:r>
              <a:rPr kumimoji="0" lang="en-US" sz="17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Arial" panose="020B0604020202020204" pitchFamily="34" charset="0"/>
              </a:rPr>
              <a:t>  (Indoor Climate Prediction which help in vaccine production)</a:t>
            </a: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lang="en-US" sz="1700" dirty="0">
              <a:latin typeface="Arial" panose="020B0604020202020204" pitchFamily="34" charset="0"/>
              <a:cs typeface="Arial" panose="020B0604020202020204"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lang="en-GB" sz="1700" dirty="0">
              <a:latin typeface="Arial" pitchFamily="34" charset="0"/>
              <a:cs typeface="Arial" pitchFamily="34" charset="0"/>
            </a:endParaRPr>
          </a:p>
          <a:p>
            <a:pPr>
              <a:buNone/>
            </a:pPr>
            <a:r>
              <a:rPr lang="en-GB" sz="1700" b="1" dirty="0">
                <a:latin typeface="Arial" pitchFamily="34" charset="0"/>
                <a:cs typeface="Arial" pitchFamily="34" charset="0"/>
              </a:rPr>
              <a:t>Dataset:</a:t>
            </a:r>
            <a:r>
              <a:rPr lang="en-SE" sz="1700" b="1" dirty="0">
                <a:effectLst/>
                <a:latin typeface="Arial" panose="020B0604020202020204" pitchFamily="34" charset="0"/>
                <a:ea typeface="Calibri" panose="020F0502020204030204" pitchFamily="34" charset="0"/>
                <a:cs typeface="Arial" panose="020B0604020202020204" pitchFamily="34" charset="0"/>
              </a:rPr>
              <a:t> </a:t>
            </a:r>
            <a:r>
              <a:rPr lang="en-US" sz="1700" dirty="0">
                <a:latin typeface="Arial" panose="020B0604020202020204" pitchFamily="34" charset="0"/>
                <a:ea typeface="Calibri" panose="020F0502020204030204" pitchFamily="34" charset="0"/>
                <a:cs typeface="Arial" panose="020B0604020202020204" pitchFamily="34" charset="0"/>
              </a:rPr>
              <a:t>Data</a:t>
            </a:r>
            <a:r>
              <a:rPr kumimoji="0" lang="en-US" sz="17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Arial" panose="020B0604020202020204" pitchFamily="34" charset="0"/>
              </a:rPr>
              <a:t> collected from temperature and humidity sensor (</a:t>
            </a:r>
            <a:r>
              <a:rPr kumimoji="0" lang="en-US" sz="1700" b="0" i="0" u="none" strike="noStrike" kern="1200" cap="none" spc="0" normalizeH="0" baseline="0" noProof="0" dirty="0" err="1">
                <a:ln>
                  <a:noFill/>
                </a:ln>
                <a:effectLst/>
                <a:uLnTx/>
                <a:uFillTx/>
                <a:latin typeface="Arial" panose="020B0604020202020204" pitchFamily="34" charset="0"/>
                <a:ea typeface="Calibri" panose="020F0502020204030204" pitchFamily="34" charset="0"/>
                <a:cs typeface="Arial" panose="020B0604020202020204" pitchFamily="34" charset="0"/>
              </a:rPr>
              <a:t>Govee</a:t>
            </a:r>
            <a:r>
              <a:rPr kumimoji="0" lang="en-US" sz="17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Arial" panose="020B0604020202020204" pitchFamily="34" charset="0"/>
              </a:rPr>
              <a:t>) </a:t>
            </a:r>
            <a:endParaRPr lang="en-US" sz="1700" dirty="0">
              <a:latin typeface="Arial" panose="020B0604020202020204" pitchFamily="34" charset="0"/>
              <a:ea typeface="Calibri" panose="020F0502020204030204" pitchFamily="34" charset="0"/>
              <a:cs typeface="Arial" panose="020B0604020202020204" pitchFamily="34" charset="0"/>
            </a:endParaRPr>
          </a:p>
          <a:p>
            <a:pPr>
              <a:buNone/>
            </a:pPr>
            <a:endParaRPr kumimoji="0" lang="en-US" sz="17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Arial" panose="020B0604020202020204" pitchFamily="34" charset="0"/>
            </a:endParaRPr>
          </a:p>
          <a:p>
            <a:pPr>
              <a:spcBef>
                <a:spcPts val="0"/>
              </a:spcBef>
              <a:defRPr/>
            </a:pPr>
            <a:r>
              <a:rPr kumimoji="0" lang="en-US" sz="1700" b="0" i="0" u="none" strike="noStrike" kern="1200" cap="none" spc="0" normalizeH="0" baseline="0" noProof="0" dirty="0">
                <a:ln>
                  <a:noFill/>
                </a:ln>
                <a:effectLst/>
                <a:uLnTx/>
                <a:uFillTx/>
                <a:latin typeface="Arial" panose="020B0604020202020204" pitchFamily="34" charset="0"/>
                <a:cs typeface="Arial" panose="020B0604020202020204" pitchFamily="34" charset="0"/>
              </a:rPr>
              <a:t>There are 6 different rooms , and one sensor place for each room .</a:t>
            </a:r>
          </a:p>
          <a:p>
            <a:pPr>
              <a:spcBef>
                <a:spcPts val="0"/>
              </a:spcBef>
              <a:defRPr/>
            </a:pPr>
            <a:r>
              <a:rPr kumimoji="0" lang="en-US" sz="1700" b="0" i="0" u="none" strike="noStrike" kern="1200" cap="none" spc="0" normalizeH="0" baseline="0" noProof="0" dirty="0">
                <a:ln>
                  <a:noFill/>
                </a:ln>
                <a:effectLst/>
                <a:uLnTx/>
                <a:uFillTx/>
                <a:latin typeface="Arial" panose="020B0604020202020204" pitchFamily="34" charset="0"/>
                <a:cs typeface="Arial" panose="020B0604020202020204" pitchFamily="34" charset="0"/>
              </a:rPr>
              <a:t>Which we collect data of humidity , temperature at each 15 min .</a:t>
            </a:r>
          </a:p>
          <a:p>
            <a:pPr marL="285750" marR="0" lvl="0" indent="-285750" defTabSz="914400" rtl="0" eaLnBrk="1" fontAlgn="auto" latinLnBrk="0" hangingPunct="1">
              <a:spcBef>
                <a:spcPts val="0"/>
              </a:spcBef>
              <a:spcAft>
                <a:spcPts val="0"/>
              </a:spcAft>
              <a:buClrTx/>
              <a:buSzTx/>
              <a:buFont typeface="Arial" panose="020B0604020202020204" pitchFamily="34" charset="0"/>
              <a:buChar char="•"/>
              <a:tabLst/>
              <a:defRPr/>
            </a:pPr>
            <a:endParaRPr lang="en-GB" sz="1700" dirty="0">
              <a:latin typeface="Arial" panose="020B0604020202020204" pitchFamily="34" charset="0"/>
              <a:cs typeface="Arial" pitchFamily="34" charset="0"/>
            </a:endParaRPr>
          </a:p>
          <a:p>
            <a:endParaRPr lang="en-US" sz="1700" dirty="0">
              <a:latin typeface="Arial" panose="020B0604020202020204" pitchFamily="34" charset="0"/>
              <a:cs typeface="Arial" panose="020B0604020202020204" pitchFamily="34" charset="0"/>
            </a:endParaRPr>
          </a:p>
          <a:p>
            <a:pPr>
              <a:buNone/>
            </a:pPr>
            <a:endParaRPr lang="en-GB" sz="1700" dirty="0">
              <a:effectLst/>
              <a:latin typeface="Arial" panose="020B0604020202020204" pitchFamily="34" charset="0"/>
              <a:ea typeface="Calibri" panose="020F0502020204030204" pitchFamily="34" charset="0"/>
              <a:cs typeface="Arial" panose="020B0604020202020204"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Char char=""/>
              <a:tabLst/>
              <a:defRPr/>
            </a:pPr>
            <a:endParaRPr kumimoji="0" lang="en-US" sz="17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274320" marR="0" lvl="0" indent="-274320" defTabSz="914400" rtl="0" eaLnBrk="1" fontAlgn="auto" latinLnBrk="0" hangingPunct="1">
              <a:spcBef>
                <a:spcPct val="20000"/>
              </a:spcBef>
              <a:spcAft>
                <a:spcPts val="0"/>
              </a:spcAft>
              <a:buClr>
                <a:srgbClr val="0BD0D9"/>
              </a:buClr>
              <a:buSzPct val="95000"/>
              <a:buFont typeface="Wingdings 2"/>
              <a:buNone/>
              <a:tabLst/>
              <a:defRPr/>
            </a:pPr>
            <a:endParaRPr kumimoji="0" lang="en-US" sz="17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a:buNone/>
            </a:pPr>
            <a:endParaRPr lang="en-GB" sz="1700" dirty="0">
              <a:latin typeface="Arial" panose="020B0604020202020204" pitchFamily="34" charset="0"/>
              <a:cs typeface="Arial" pitchFamily="34" charset="0"/>
            </a:endParaRPr>
          </a:p>
        </p:txBody>
      </p:sp>
      <p:sp>
        <p:nvSpPr>
          <p:cNvPr id="53" name="Rectangle 5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computer program&#10;&#10;Description automatically generated with medium confidence">
            <a:extLst>
              <a:ext uri="{FF2B5EF4-FFF2-40B4-BE49-F238E27FC236}">
                <a16:creationId xmlns:a16="http://schemas.microsoft.com/office/drawing/2014/main" id="{1401E126-0E8E-3467-74D7-55F4F0CD1D58}"/>
              </a:ext>
            </a:extLst>
          </p:cNvPr>
          <p:cNvPicPr>
            <a:picLocks noChangeAspect="1"/>
          </p:cNvPicPr>
          <p:nvPr/>
        </p:nvPicPr>
        <p:blipFill rotWithShape="1">
          <a:blip r:embed="rId2"/>
          <a:srcRect l="4445"/>
          <a:stretch/>
        </p:blipFill>
        <p:spPr>
          <a:xfrm>
            <a:off x="5410200" y="914400"/>
            <a:ext cx="3733800" cy="5188350"/>
          </a:xfrm>
          <a:prstGeom prst="rect">
            <a:avLst/>
          </a:prstGeom>
        </p:spPr>
      </p:pic>
    </p:spTree>
    <p:extLst>
      <p:ext uri="{BB962C8B-B14F-4D97-AF65-F5344CB8AC3E}">
        <p14:creationId xmlns:p14="http://schemas.microsoft.com/office/powerpoint/2010/main" val="91479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449</TotalTime>
  <Words>1287</Words>
  <Application>Microsoft Office PowerPoint</Application>
  <PresentationFormat>On-screen Show (4:3)</PresentationFormat>
  <Paragraphs>154</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vt:lpstr>
      <vt:lpstr>Aptos Display</vt:lpstr>
      <vt:lpstr>Arial</vt:lpstr>
      <vt:lpstr>Constantia</vt:lpstr>
      <vt:lpstr>Wingdings 2</vt:lpstr>
      <vt:lpstr>Office Theme</vt:lpstr>
      <vt:lpstr>PowerPoint Presentation</vt:lpstr>
      <vt:lpstr>Agenda </vt:lpstr>
      <vt:lpstr>About Me</vt:lpstr>
      <vt:lpstr>Project: Asset</vt:lpstr>
      <vt:lpstr>Project: Asset</vt:lpstr>
      <vt:lpstr>Project: Asset</vt:lpstr>
      <vt:lpstr>Project : Asset</vt:lpstr>
      <vt:lpstr>Inference Phase </vt:lpstr>
      <vt:lpstr>Project: Alistair</vt:lpstr>
      <vt:lpstr>Project : Alistair</vt:lpstr>
      <vt:lpstr>PowerPoint Presentation</vt:lpstr>
      <vt:lpstr>Project Melanoma Skin Cancer(POC)</vt:lpstr>
      <vt:lpstr>Melanoma Skin Cancer(POC)</vt:lpstr>
      <vt:lpstr>Thank you  Any queries welcome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Reenal</dc:creator>
  <cp:lastModifiedBy>reenal</cp:lastModifiedBy>
  <cp:revision>113</cp:revision>
  <dcterms:created xsi:type="dcterms:W3CDTF">2006-08-16T00:00:00Z</dcterms:created>
  <dcterms:modified xsi:type="dcterms:W3CDTF">2024-03-12T20:11:46Z</dcterms:modified>
</cp:coreProperties>
</file>