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940b1b33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940b1b33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940b1b33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940b1b33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940b1b33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940b1b33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940b1b33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940b1b33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940b1b33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940b1b33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940b1b33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940b1b33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940b1b33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940b1b33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940b1b33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940b1b33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940b1b33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940b1b33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940b1b33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940b1b33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168df3062d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168df3062d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940b1b33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940b1b33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940b1b33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940b1b33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b73f74f0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b73f74f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b73f74f0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b73f74f0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6b70fb5d7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6b70fb5d7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940b1b33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940b1b33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6b70fb5d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6b70fb5d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start. I assume the </a:t>
            </a:r>
            <a:r>
              <a:rPr lang="en"/>
              <a:t>audience</a:t>
            </a:r>
            <a:r>
              <a:rPr lang="en"/>
              <a:t> here have prior knowledge of </a:t>
            </a:r>
            <a:r>
              <a:rPr lang="en"/>
              <a:t>statistics</a:t>
            </a:r>
            <a:r>
              <a:rPr lang="en"/>
              <a:t>, basic ml and python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940b1b33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940b1b3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940b1b3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940b1b3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Improved Accuracy: Ensemble methods can significantly improve the accuracy of machine learning models by combining multiple models. Each model may have its own biases, strengths, and weaknesses, and the ensemble can compensate for these differences and produce more accurate predictions.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Reduced Overfitting: Overfitting occurs when a model is too complex and fits the training data too closely, resulting in poor performance on new, unseen data. Ensemble methods can reduce overfitting by combining multiple models with different parameters, reducing the risk of a single model overfitting the data.</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Robustness: Ensemble methods can make machine learning models more robust to outliers and noisy data. By combining multiple models, the ensemble can identify and discard outliers or noise in the data, leading to more reliable and accurate predictions.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Flexibility: Ensemble methods can be applied to a wide range of machine learning models, including decision trees, neural networks, and regression models. This flexibility makes ensemble methods a versatile tool in the machine learning toolkit.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Real-World Applications: Ensemble methods have been successfully applied in a variety of real-world applications, such as image and speech recognition, fraud detection, and recommendation systems. These applications require high accuracy and robustness, and ensemble methods can help achieve these goals.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940b1b33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940b1b33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940b1b33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940b1b33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9" name="Google Shape;9;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0" l="0" r="6890" t="0"/>
          <a:stretch/>
        </p:blipFill>
        <p:spPr>
          <a:xfrm>
            <a:off x="0" y="0"/>
            <a:ext cx="9144000" cy="5143500"/>
          </a:xfrm>
          <a:prstGeom prst="rect">
            <a:avLst/>
          </a:prstGeom>
          <a:noFill/>
          <a:ln>
            <a:noFill/>
          </a:ln>
        </p:spPr>
      </p:pic>
      <p:sp>
        <p:nvSpPr>
          <p:cNvPr id="12" name="Google Shape;12;p2"/>
          <p:cNvSpPr txBox="1"/>
          <p:nvPr/>
        </p:nvSpPr>
        <p:spPr>
          <a:xfrm>
            <a:off x="3174000" y="1179825"/>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solidFill>
                  <a:schemeClr val="lt1"/>
                </a:solidFill>
                <a:latin typeface="Roboto"/>
                <a:ea typeface="Roboto"/>
                <a:cs typeface="Roboto"/>
                <a:sym typeface="Roboto"/>
              </a:rPr>
              <a:t>on</a:t>
            </a:r>
            <a:endParaRPr sz="2100"/>
          </a:p>
        </p:txBody>
      </p:sp>
      <p:sp>
        <p:nvSpPr>
          <p:cNvPr id="13" name="Google Shape;13;p2"/>
          <p:cNvSpPr txBox="1"/>
          <p:nvPr>
            <p:ph idx="2" type="title"/>
          </p:nvPr>
        </p:nvSpPr>
        <p:spPr>
          <a:xfrm>
            <a:off x="311700" y="2222125"/>
            <a:ext cx="7328100" cy="69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None/>
              <a:defRPr b="1" sz="3100">
                <a:solidFill>
                  <a:schemeClr val="lt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3" type="title"/>
          </p:nvPr>
        </p:nvSpPr>
        <p:spPr>
          <a:xfrm>
            <a:off x="311700" y="3746125"/>
            <a:ext cx="7328100" cy="5523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None/>
              <a:defRPr sz="2100">
                <a:solidFill>
                  <a:schemeClr val="lt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Me">
  <p:cSld name="CUSTOM">
    <p:spTree>
      <p:nvGrpSpPr>
        <p:cNvPr id="15" name="Shape 15"/>
        <p:cNvGrpSpPr/>
        <p:nvPr/>
      </p:nvGrpSpPr>
      <p:grpSpPr>
        <a:xfrm>
          <a:off x="0" y="0"/>
          <a:ext cx="0" cy="0"/>
          <a:chOff x="0" y="0"/>
          <a:chExt cx="0" cy="0"/>
        </a:xfrm>
      </p:grpSpPr>
      <p:sp>
        <p:nvSpPr>
          <p:cNvPr id="16" name="Google Shape;16;p3"/>
          <p:cNvSpPr/>
          <p:nvPr/>
        </p:nvSpPr>
        <p:spPr>
          <a:xfrm>
            <a:off x="-100" y="4696750"/>
            <a:ext cx="9144000" cy="483000"/>
          </a:xfrm>
          <a:prstGeom prst="rect">
            <a:avLst/>
          </a:prstGeom>
          <a:solidFill>
            <a:srgbClr val="4D2471"/>
          </a:solidFill>
          <a:ln>
            <a:noFill/>
          </a:ln>
        </p:spPr>
        <p:txBody>
          <a:bodyPr anchorCtr="0" anchor="ctr" bIns="91425" lIns="91425" spcFirstLastPara="1" rIns="91425" wrap="square" tIns="91425">
            <a:noAutofit/>
          </a:bodyPr>
          <a:lstStyle/>
          <a:p>
            <a:pPr indent="0" lvl="0" marL="329184" marR="0" rtl="0" algn="l">
              <a:lnSpc>
                <a:spcPct val="100000"/>
              </a:lnSpc>
              <a:spcBef>
                <a:spcPts val="0"/>
              </a:spcBef>
              <a:spcAft>
                <a:spcPts val="0"/>
              </a:spcAft>
              <a:buNone/>
            </a:pPr>
            <a:r>
              <a:t/>
            </a:r>
            <a:endParaRPr b="1" sz="2800">
              <a:solidFill>
                <a:srgbClr val="FFFFFF"/>
              </a:solidFill>
              <a:latin typeface="Roboto"/>
              <a:ea typeface="Roboto"/>
              <a:cs typeface="Roboto"/>
              <a:sym typeface="Roboto"/>
            </a:endParaRPr>
          </a:p>
        </p:txBody>
      </p:sp>
      <p:sp>
        <p:nvSpPr>
          <p:cNvPr id="17" name="Google Shape;17;p3"/>
          <p:cNvSpPr txBox="1"/>
          <p:nvPr>
            <p:ph type="title"/>
          </p:nvPr>
        </p:nvSpPr>
        <p:spPr>
          <a:xfrm>
            <a:off x="0" y="0"/>
            <a:ext cx="9144000" cy="799200"/>
          </a:xfrm>
          <a:prstGeom prst="rect">
            <a:avLst/>
          </a:prstGeom>
          <a:solidFill>
            <a:srgbClr val="4D2471"/>
          </a:solidFill>
          <a:ln>
            <a:noFill/>
          </a:ln>
        </p:spPr>
        <p:txBody>
          <a:bodyPr anchorCtr="0" anchor="ctr" bIns="91425" lIns="91425" spcFirstLastPara="1" rIns="91425" wrap="square" tIns="91425">
            <a:noAutofit/>
          </a:bodyPr>
          <a:lstStyle>
            <a:lvl1pPr indent="0" lvl="0" marL="329184" marR="0" rtl="0" algn="l">
              <a:lnSpc>
                <a:spcPct val="100000"/>
              </a:lnSpc>
              <a:spcBef>
                <a:spcPts val="0"/>
              </a:spcBef>
              <a:spcAft>
                <a:spcPts val="0"/>
              </a:spcAft>
              <a:buNone/>
              <a:defRPr b="1" sz="2600">
                <a:solidFill>
                  <a:srgbClr val="FFFFFF"/>
                </a:solidFill>
                <a:latin typeface="Roboto"/>
                <a:ea typeface="Roboto"/>
                <a:cs typeface="Roboto"/>
                <a:sym typeface="Roboto"/>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 name="Google Shape;1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400">
                <a:solidFill>
                  <a:schemeClr val="lt1"/>
                </a:solidFill>
              </a:defRPr>
            </a:lvl1pPr>
            <a:lvl2pPr lvl="1" rtl="0">
              <a:buNone/>
              <a:defRPr sz="1400">
                <a:solidFill>
                  <a:schemeClr val="lt1"/>
                </a:solidFill>
              </a:defRPr>
            </a:lvl2pPr>
            <a:lvl3pPr lvl="2" rtl="0">
              <a:buNone/>
              <a:defRPr sz="1400">
                <a:solidFill>
                  <a:schemeClr val="lt1"/>
                </a:solidFill>
              </a:defRPr>
            </a:lvl3pPr>
            <a:lvl4pPr lvl="3" rtl="0">
              <a:buNone/>
              <a:defRPr sz="1400">
                <a:solidFill>
                  <a:schemeClr val="lt1"/>
                </a:solidFill>
              </a:defRPr>
            </a:lvl4pPr>
            <a:lvl5pPr lvl="4" rtl="0">
              <a:buNone/>
              <a:defRPr sz="1400">
                <a:solidFill>
                  <a:schemeClr val="lt1"/>
                </a:solidFill>
              </a:defRPr>
            </a:lvl5pPr>
            <a:lvl6pPr lvl="5" rtl="0">
              <a:buNone/>
              <a:defRPr sz="1400">
                <a:solidFill>
                  <a:schemeClr val="lt1"/>
                </a:solidFill>
              </a:defRPr>
            </a:lvl6pPr>
            <a:lvl7pPr lvl="6" rtl="0">
              <a:buNone/>
              <a:defRPr sz="1400">
                <a:solidFill>
                  <a:schemeClr val="lt1"/>
                </a:solidFill>
              </a:defRPr>
            </a:lvl7pPr>
            <a:lvl8pPr lvl="7" rtl="0">
              <a:buNone/>
              <a:defRPr sz="1400">
                <a:solidFill>
                  <a:schemeClr val="lt1"/>
                </a:solidFill>
              </a:defRPr>
            </a:lvl8pPr>
            <a:lvl9pPr lvl="8" rtl="0">
              <a:buNone/>
              <a:defRPr sz="1400">
                <a:solidFill>
                  <a:schemeClr val="lt1"/>
                </a:solidFill>
              </a:defRPr>
            </a:lvl9pPr>
          </a:lstStyle>
          <a:p>
            <a:pPr indent="0" lvl="0" marL="0" rtl="0" algn="r">
              <a:spcBef>
                <a:spcPts val="0"/>
              </a:spcBef>
              <a:spcAft>
                <a:spcPts val="0"/>
              </a:spcAft>
              <a:buNone/>
            </a:pPr>
            <a:fld id="{00000000-1234-1234-1234-123412341234}" type="slidenum">
              <a:rPr lang="en"/>
              <a:t>‹#›</a:t>
            </a:fld>
            <a:endParaRPr b="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CUSTOM_1">
    <p:spTree>
      <p:nvGrpSpPr>
        <p:cNvPr id="19" name="Shape 19"/>
        <p:cNvGrpSpPr/>
        <p:nvPr/>
      </p:nvGrpSpPr>
      <p:grpSpPr>
        <a:xfrm>
          <a:off x="0" y="0"/>
          <a:ext cx="0" cy="0"/>
          <a:chOff x="0" y="0"/>
          <a:chExt cx="0" cy="0"/>
        </a:xfrm>
      </p:grpSpPr>
      <p:sp>
        <p:nvSpPr>
          <p:cNvPr id="20" name="Google Shape;20;p4"/>
          <p:cNvSpPr/>
          <p:nvPr/>
        </p:nvSpPr>
        <p:spPr>
          <a:xfrm>
            <a:off x="-100" y="4696750"/>
            <a:ext cx="9144000" cy="483000"/>
          </a:xfrm>
          <a:prstGeom prst="rect">
            <a:avLst/>
          </a:prstGeom>
          <a:solidFill>
            <a:srgbClr val="4D2471"/>
          </a:solidFill>
          <a:ln>
            <a:noFill/>
          </a:ln>
        </p:spPr>
        <p:txBody>
          <a:bodyPr anchorCtr="0" anchor="ctr" bIns="91425" lIns="91425" spcFirstLastPara="1" rIns="91425" wrap="square" tIns="91425">
            <a:noAutofit/>
          </a:bodyPr>
          <a:lstStyle/>
          <a:p>
            <a:pPr indent="0" lvl="0" marL="329184" marR="0" rtl="0" algn="l">
              <a:lnSpc>
                <a:spcPct val="100000"/>
              </a:lnSpc>
              <a:spcBef>
                <a:spcPts val="0"/>
              </a:spcBef>
              <a:spcAft>
                <a:spcPts val="0"/>
              </a:spcAft>
              <a:buNone/>
            </a:pPr>
            <a:r>
              <a:t/>
            </a:r>
            <a:endParaRPr b="1" sz="2800">
              <a:solidFill>
                <a:srgbClr val="FFFFFF"/>
              </a:solidFill>
              <a:latin typeface="Roboto"/>
              <a:ea typeface="Roboto"/>
              <a:cs typeface="Roboto"/>
              <a:sym typeface="Roboto"/>
            </a:endParaRPr>
          </a:p>
        </p:txBody>
      </p:sp>
      <p:sp>
        <p:nvSpPr>
          <p:cNvPr id="21" name="Google Shape;21;p4"/>
          <p:cNvSpPr txBox="1"/>
          <p:nvPr>
            <p:ph type="title"/>
          </p:nvPr>
        </p:nvSpPr>
        <p:spPr>
          <a:xfrm>
            <a:off x="0" y="0"/>
            <a:ext cx="9144000" cy="799200"/>
          </a:xfrm>
          <a:prstGeom prst="rect">
            <a:avLst/>
          </a:prstGeom>
          <a:solidFill>
            <a:srgbClr val="4D2471"/>
          </a:solidFill>
          <a:ln>
            <a:noFill/>
          </a:ln>
        </p:spPr>
        <p:txBody>
          <a:bodyPr anchorCtr="0" anchor="ctr" bIns="91425" lIns="91425" spcFirstLastPara="1" rIns="91425" wrap="square" tIns="91425">
            <a:noAutofit/>
          </a:bodyPr>
          <a:lstStyle>
            <a:lvl1pPr indent="0" lvl="0" marL="329184" marR="0" rtl="0" algn="l">
              <a:lnSpc>
                <a:spcPct val="100000"/>
              </a:lnSpc>
              <a:spcBef>
                <a:spcPts val="0"/>
              </a:spcBef>
              <a:spcAft>
                <a:spcPts val="0"/>
              </a:spcAft>
              <a:buNone/>
              <a:defRPr b="1" sz="2600">
                <a:solidFill>
                  <a:srgbClr val="FFFFFF"/>
                </a:solidFill>
                <a:latin typeface="Roboto"/>
                <a:ea typeface="Roboto"/>
                <a:cs typeface="Roboto"/>
                <a:sym typeface="Roboto"/>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 name="Google Shape;22;p4"/>
          <p:cNvSpPr txBox="1"/>
          <p:nvPr>
            <p:ph idx="1" type="subTitle"/>
          </p:nvPr>
        </p:nvSpPr>
        <p:spPr>
          <a:xfrm>
            <a:off x="311700" y="1073375"/>
            <a:ext cx="8245200" cy="19629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5000"/>
              </a:lnSpc>
              <a:spcBef>
                <a:spcPts val="0"/>
              </a:spcBef>
              <a:spcAft>
                <a:spcPts val="0"/>
              </a:spcAft>
              <a:buClr>
                <a:srgbClr val="000000"/>
              </a:buClr>
              <a:buSzPts val="2000"/>
              <a:buNone/>
              <a:defRPr sz="2000">
                <a:solidFill>
                  <a:srgbClr val="000000"/>
                </a:solidFill>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p:txBody>
      </p:sp>
      <p:sp>
        <p:nvSpPr>
          <p:cNvPr id="23" name="Google Shape;2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400">
                <a:solidFill>
                  <a:schemeClr val="lt1"/>
                </a:solidFill>
              </a:defRPr>
            </a:lvl1pPr>
            <a:lvl2pPr lvl="1">
              <a:buNone/>
              <a:defRPr sz="1400">
                <a:solidFill>
                  <a:schemeClr val="lt1"/>
                </a:solidFill>
              </a:defRPr>
            </a:lvl2pPr>
            <a:lvl3pPr lvl="2">
              <a:buNone/>
              <a:defRPr sz="1400">
                <a:solidFill>
                  <a:schemeClr val="lt1"/>
                </a:solidFill>
              </a:defRPr>
            </a:lvl3pPr>
            <a:lvl4pPr lvl="3">
              <a:buNone/>
              <a:defRPr sz="1400">
                <a:solidFill>
                  <a:schemeClr val="lt1"/>
                </a:solidFill>
              </a:defRPr>
            </a:lvl4pPr>
            <a:lvl5pPr lvl="4">
              <a:buNone/>
              <a:defRPr sz="1400">
                <a:solidFill>
                  <a:schemeClr val="lt1"/>
                </a:solidFill>
              </a:defRPr>
            </a:lvl5pPr>
            <a:lvl6pPr lvl="5">
              <a:buNone/>
              <a:defRPr sz="1400">
                <a:solidFill>
                  <a:schemeClr val="lt1"/>
                </a:solidFill>
              </a:defRPr>
            </a:lvl6pPr>
            <a:lvl7pPr lvl="6">
              <a:buNone/>
              <a:defRPr sz="1400">
                <a:solidFill>
                  <a:schemeClr val="lt1"/>
                </a:solidFill>
              </a:defRPr>
            </a:lvl7pPr>
            <a:lvl8pPr lvl="7">
              <a:buNone/>
              <a:defRPr sz="1400">
                <a:solidFill>
                  <a:schemeClr val="lt1"/>
                </a:solidFill>
              </a:defRPr>
            </a:lvl8pPr>
            <a:lvl9pPr lvl="8">
              <a:buNone/>
              <a:defRPr sz="1400">
                <a:solidFill>
                  <a:schemeClr val="lt1"/>
                </a:solidFill>
              </a:defRPr>
            </a:lvl9pPr>
          </a:lstStyle>
          <a:p>
            <a:pPr indent="0" lvl="0" marL="0" rtl="0" algn="r">
              <a:spcBef>
                <a:spcPts val="0"/>
              </a:spcBef>
              <a:spcAft>
                <a:spcPts val="0"/>
              </a:spcAft>
              <a:buNone/>
            </a:pPr>
            <a:fld id="{00000000-1234-1234-1234-123412341234}" type="slidenum">
              <a:rPr lang="en"/>
              <a:t>‹#›</a:t>
            </a:fld>
            <a:endParaRPr b="1"/>
          </a:p>
        </p:txBody>
      </p:sp>
      <p:pic>
        <p:nvPicPr>
          <p:cNvPr id="24" name="Google Shape;24;p4"/>
          <p:cNvPicPr preferRelativeResize="0"/>
          <p:nvPr/>
        </p:nvPicPr>
        <p:blipFill>
          <a:blip r:embed="rId2">
            <a:alphaModFix/>
          </a:blip>
          <a:stretch>
            <a:fillRect/>
          </a:stretch>
        </p:blipFill>
        <p:spPr>
          <a:xfrm>
            <a:off x="416574" y="4776400"/>
            <a:ext cx="1182278" cy="340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p:nvPr/>
        </p:nvSpPr>
        <p:spPr>
          <a:xfrm>
            <a:off x="-100" y="4696750"/>
            <a:ext cx="9144000" cy="483000"/>
          </a:xfrm>
          <a:prstGeom prst="rect">
            <a:avLst/>
          </a:prstGeom>
          <a:solidFill>
            <a:srgbClr val="4D2471"/>
          </a:solidFill>
          <a:ln>
            <a:noFill/>
          </a:ln>
        </p:spPr>
        <p:txBody>
          <a:bodyPr anchorCtr="0" anchor="ctr" bIns="91425" lIns="91425" spcFirstLastPara="1" rIns="91425" wrap="square" tIns="91425">
            <a:noAutofit/>
          </a:bodyPr>
          <a:lstStyle/>
          <a:p>
            <a:pPr indent="0" lvl="0" marL="329184" marR="0" rtl="0" algn="l">
              <a:lnSpc>
                <a:spcPct val="100000"/>
              </a:lnSpc>
              <a:spcBef>
                <a:spcPts val="0"/>
              </a:spcBef>
              <a:spcAft>
                <a:spcPts val="0"/>
              </a:spcAft>
              <a:buNone/>
            </a:pPr>
            <a:r>
              <a:t/>
            </a:r>
            <a:endParaRPr b="1" sz="2800">
              <a:solidFill>
                <a:srgbClr val="FFFFFF"/>
              </a:solidFill>
              <a:latin typeface="Roboto"/>
              <a:ea typeface="Roboto"/>
              <a:cs typeface="Roboto"/>
              <a:sym typeface="Roboto"/>
            </a:endParaRPr>
          </a:p>
        </p:txBody>
      </p:sp>
      <p:sp>
        <p:nvSpPr>
          <p:cNvPr id="27" name="Google Shape;27;p5"/>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Autofit/>
          </a:bodyPr>
          <a:lstStyle>
            <a:lvl1pPr indent="-355600" lvl="0" marL="457200">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1pPr>
            <a:lvl2pPr indent="-330200" lvl="1" marL="914400">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9pPr>
          </a:lstStyle>
          <a:p/>
        </p:txBody>
      </p:sp>
      <p:sp>
        <p:nvSpPr>
          <p:cNvPr id="28" name="Google Shape;28;p5"/>
          <p:cNvSpPr txBox="1"/>
          <p:nvPr>
            <p:ph type="title"/>
          </p:nvPr>
        </p:nvSpPr>
        <p:spPr>
          <a:xfrm>
            <a:off x="0" y="0"/>
            <a:ext cx="9144000" cy="799200"/>
          </a:xfrm>
          <a:prstGeom prst="rect">
            <a:avLst/>
          </a:prstGeom>
          <a:solidFill>
            <a:srgbClr val="4D2471"/>
          </a:solidFill>
          <a:ln>
            <a:noFill/>
          </a:ln>
        </p:spPr>
        <p:txBody>
          <a:bodyPr anchorCtr="0" anchor="ctr" bIns="91425" lIns="91425" spcFirstLastPara="1" rIns="91425" wrap="square" tIns="91425">
            <a:noAutofit/>
          </a:bodyPr>
          <a:lstStyle>
            <a:lvl1pPr indent="0" lvl="0" marL="329184" marR="0" algn="l">
              <a:lnSpc>
                <a:spcPct val="100000"/>
              </a:lnSpc>
              <a:spcBef>
                <a:spcPts val="0"/>
              </a:spcBef>
              <a:spcAft>
                <a:spcPts val="0"/>
              </a:spcAft>
              <a:buNone/>
              <a:defRPr b="1" sz="2600">
                <a:solidFill>
                  <a:srgbClr val="FFFFFF"/>
                </a:solidFill>
                <a:latin typeface="Roboto"/>
                <a:ea typeface="Roboto"/>
                <a:cs typeface="Roboto"/>
                <a:sym typeface="Roboto"/>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9" name="Google Shape;29;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400">
                <a:solidFill>
                  <a:schemeClr val="lt1"/>
                </a:solidFill>
              </a:defRPr>
            </a:lvl1pPr>
            <a:lvl2pPr lvl="1" rtl="0">
              <a:buNone/>
              <a:defRPr sz="1400">
                <a:solidFill>
                  <a:schemeClr val="lt1"/>
                </a:solidFill>
              </a:defRPr>
            </a:lvl2pPr>
            <a:lvl3pPr lvl="2" rtl="0">
              <a:buNone/>
              <a:defRPr sz="1400">
                <a:solidFill>
                  <a:schemeClr val="lt1"/>
                </a:solidFill>
              </a:defRPr>
            </a:lvl3pPr>
            <a:lvl4pPr lvl="3" rtl="0">
              <a:buNone/>
              <a:defRPr sz="1400">
                <a:solidFill>
                  <a:schemeClr val="lt1"/>
                </a:solidFill>
              </a:defRPr>
            </a:lvl4pPr>
            <a:lvl5pPr lvl="4" rtl="0">
              <a:buNone/>
              <a:defRPr sz="1400">
                <a:solidFill>
                  <a:schemeClr val="lt1"/>
                </a:solidFill>
              </a:defRPr>
            </a:lvl5pPr>
            <a:lvl6pPr lvl="5" rtl="0">
              <a:buNone/>
              <a:defRPr sz="1400">
                <a:solidFill>
                  <a:schemeClr val="lt1"/>
                </a:solidFill>
              </a:defRPr>
            </a:lvl6pPr>
            <a:lvl7pPr lvl="6" rtl="0">
              <a:buNone/>
              <a:defRPr sz="1400">
                <a:solidFill>
                  <a:schemeClr val="lt1"/>
                </a:solidFill>
              </a:defRPr>
            </a:lvl7pPr>
            <a:lvl8pPr lvl="7" rtl="0">
              <a:buNone/>
              <a:defRPr sz="1400">
                <a:solidFill>
                  <a:schemeClr val="lt1"/>
                </a:solidFill>
              </a:defRPr>
            </a:lvl8pPr>
            <a:lvl9pPr lvl="8" rtl="0">
              <a:buNone/>
              <a:defRPr sz="1400">
                <a:solidFill>
                  <a:schemeClr val="lt1"/>
                </a:solidFill>
              </a:defRPr>
            </a:lvl9pPr>
          </a:lstStyle>
          <a:p>
            <a:pPr indent="0" lvl="0" marL="0" rtl="0" algn="r">
              <a:spcBef>
                <a:spcPts val="0"/>
              </a:spcBef>
              <a:spcAft>
                <a:spcPts val="0"/>
              </a:spcAft>
              <a:buNone/>
            </a:pPr>
            <a:fld id="{00000000-1234-1234-1234-123412341234}" type="slidenum">
              <a:rPr lang="en"/>
              <a:t>‹#›</a:t>
            </a:fld>
            <a:endParaRPr b="1"/>
          </a:p>
        </p:txBody>
      </p:sp>
      <p:pic>
        <p:nvPicPr>
          <p:cNvPr id="30" name="Google Shape;30;p5"/>
          <p:cNvPicPr preferRelativeResize="0"/>
          <p:nvPr/>
        </p:nvPicPr>
        <p:blipFill>
          <a:blip r:embed="rId2">
            <a:alphaModFix/>
          </a:blip>
          <a:stretch>
            <a:fillRect/>
          </a:stretch>
        </p:blipFill>
        <p:spPr>
          <a:xfrm>
            <a:off x="416574" y="4776400"/>
            <a:ext cx="1182278" cy="340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MAIN_POIN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6"/>
          <p:cNvSpPr txBox="1"/>
          <p:nvPr>
            <p:ph type="title"/>
          </p:nvPr>
        </p:nvSpPr>
        <p:spPr>
          <a:xfrm>
            <a:off x="517525" y="666750"/>
            <a:ext cx="7206900" cy="289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4100"/>
              <a:buFont typeface="Roboto"/>
              <a:buChar char="●"/>
              <a:defRPr b="1" sz="4100">
                <a:solidFill>
                  <a:schemeClr val="lt1"/>
                </a:solidFill>
                <a:latin typeface="Roboto"/>
                <a:ea typeface="Roboto"/>
                <a:cs typeface="Roboto"/>
                <a:sym typeface="Roboto"/>
              </a:defRPr>
            </a:lvl1pPr>
            <a:lvl2pPr lvl="1">
              <a:spcBef>
                <a:spcPts val="0"/>
              </a:spcBef>
              <a:spcAft>
                <a:spcPts val="0"/>
              </a:spcAft>
              <a:buSzPts val="4200"/>
              <a:buChar char="○"/>
              <a:defRPr sz="4200"/>
            </a:lvl2pPr>
            <a:lvl3pPr lvl="2">
              <a:spcBef>
                <a:spcPts val="0"/>
              </a:spcBef>
              <a:spcAft>
                <a:spcPts val="0"/>
              </a:spcAft>
              <a:buSzPts val="4200"/>
              <a:buChar char="■"/>
              <a:defRPr sz="4200"/>
            </a:lvl3pPr>
            <a:lvl4pPr lvl="3">
              <a:spcBef>
                <a:spcPts val="0"/>
              </a:spcBef>
              <a:spcAft>
                <a:spcPts val="0"/>
              </a:spcAft>
              <a:buSzPts val="4200"/>
              <a:buChar char="●"/>
              <a:defRPr sz="4200"/>
            </a:lvl4pPr>
            <a:lvl5pPr lvl="4">
              <a:spcBef>
                <a:spcPts val="0"/>
              </a:spcBef>
              <a:spcAft>
                <a:spcPts val="0"/>
              </a:spcAft>
              <a:buSzPts val="4200"/>
              <a:buChar char="○"/>
              <a:defRPr sz="4200"/>
            </a:lvl5pPr>
            <a:lvl6pPr lvl="5">
              <a:spcBef>
                <a:spcPts val="0"/>
              </a:spcBef>
              <a:spcAft>
                <a:spcPts val="0"/>
              </a:spcAft>
              <a:buSzPts val="4200"/>
              <a:buChar char="■"/>
              <a:defRPr sz="4200"/>
            </a:lvl6pPr>
            <a:lvl7pPr lvl="6">
              <a:spcBef>
                <a:spcPts val="0"/>
              </a:spcBef>
              <a:spcAft>
                <a:spcPts val="0"/>
              </a:spcAft>
              <a:buSzPts val="4200"/>
              <a:buChar char="●"/>
              <a:defRPr sz="4200"/>
            </a:lvl7pPr>
            <a:lvl8pPr lvl="7">
              <a:spcBef>
                <a:spcPts val="0"/>
              </a:spcBef>
              <a:spcAft>
                <a:spcPts val="0"/>
              </a:spcAft>
              <a:buSzPts val="4200"/>
              <a:buChar char="○"/>
              <a:defRPr sz="4200"/>
            </a:lvl8pPr>
            <a:lvl9pPr lvl="8">
              <a:spcBef>
                <a:spcPts val="0"/>
              </a:spcBef>
              <a:spcAft>
                <a:spcPts val="0"/>
              </a:spcAft>
              <a:buSzPts val="4200"/>
              <a:buChar char="■"/>
              <a:defRPr sz="4200"/>
            </a:lvl9pPr>
          </a:lstStyle>
          <a:p/>
        </p:txBody>
      </p:sp>
      <p:pic>
        <p:nvPicPr>
          <p:cNvPr id="33" name="Google Shape;33;p6"/>
          <p:cNvPicPr preferRelativeResize="0"/>
          <p:nvPr/>
        </p:nvPicPr>
        <p:blipFill>
          <a:blip r:embed="rId3">
            <a:alphaModFix/>
          </a:blip>
          <a:stretch>
            <a:fillRect/>
          </a:stretch>
        </p:blipFill>
        <p:spPr>
          <a:xfrm>
            <a:off x="7701191" y="202800"/>
            <a:ext cx="1366659"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7"/>
          <p:cNvSpPr/>
          <p:nvPr/>
        </p:nvSpPr>
        <p:spPr>
          <a:xfrm>
            <a:off x="4572000" y="-125"/>
            <a:ext cx="4572000" cy="5143500"/>
          </a:xfrm>
          <a:prstGeom prst="rect">
            <a:avLst/>
          </a:prstGeom>
          <a:solidFill>
            <a:srgbClr val="4D24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7" name="Google Shape;37;p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38" name="Google Shape;38;p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pic>
        <p:nvPicPr>
          <p:cNvPr id="39" name="Google Shape;39;p7"/>
          <p:cNvPicPr preferRelativeResize="0"/>
          <p:nvPr/>
        </p:nvPicPr>
        <p:blipFill>
          <a:blip r:embed="rId2">
            <a:alphaModFix/>
          </a:blip>
          <a:stretch>
            <a:fillRect/>
          </a:stretch>
        </p:blipFill>
        <p:spPr>
          <a:xfrm>
            <a:off x="7701191" y="202800"/>
            <a:ext cx="1366659"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 Thanks" type="blank">
  <p:cSld name="BLANK">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517525" y="666750"/>
            <a:ext cx="7206900" cy="289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4100"/>
              <a:buFont typeface="Roboto"/>
              <a:buChar char="●"/>
              <a:defRPr b="1" sz="4100">
                <a:solidFill>
                  <a:schemeClr val="lt1"/>
                </a:solidFill>
                <a:latin typeface="Roboto"/>
                <a:ea typeface="Roboto"/>
                <a:cs typeface="Roboto"/>
                <a:sym typeface="Roboto"/>
              </a:defRPr>
            </a:lvl1pPr>
            <a:lvl2pPr lvl="1">
              <a:spcBef>
                <a:spcPts val="0"/>
              </a:spcBef>
              <a:spcAft>
                <a:spcPts val="0"/>
              </a:spcAft>
              <a:buSzPts val="4200"/>
              <a:buChar char="○"/>
              <a:defRPr sz="4200"/>
            </a:lvl2pPr>
            <a:lvl3pPr lvl="2">
              <a:spcBef>
                <a:spcPts val="0"/>
              </a:spcBef>
              <a:spcAft>
                <a:spcPts val="0"/>
              </a:spcAft>
              <a:buSzPts val="4200"/>
              <a:buChar char="■"/>
              <a:defRPr sz="4200"/>
            </a:lvl3pPr>
            <a:lvl4pPr lvl="3">
              <a:spcBef>
                <a:spcPts val="0"/>
              </a:spcBef>
              <a:spcAft>
                <a:spcPts val="0"/>
              </a:spcAft>
              <a:buSzPts val="4200"/>
              <a:buChar char="●"/>
              <a:defRPr sz="4200"/>
            </a:lvl4pPr>
            <a:lvl5pPr lvl="4">
              <a:spcBef>
                <a:spcPts val="0"/>
              </a:spcBef>
              <a:spcAft>
                <a:spcPts val="0"/>
              </a:spcAft>
              <a:buSzPts val="4200"/>
              <a:buChar char="○"/>
              <a:defRPr sz="4200"/>
            </a:lvl5pPr>
            <a:lvl6pPr lvl="5">
              <a:spcBef>
                <a:spcPts val="0"/>
              </a:spcBef>
              <a:spcAft>
                <a:spcPts val="0"/>
              </a:spcAft>
              <a:buSzPts val="4200"/>
              <a:buChar char="■"/>
              <a:defRPr sz="4200"/>
            </a:lvl6pPr>
            <a:lvl7pPr lvl="6">
              <a:spcBef>
                <a:spcPts val="0"/>
              </a:spcBef>
              <a:spcAft>
                <a:spcPts val="0"/>
              </a:spcAft>
              <a:buSzPts val="4200"/>
              <a:buChar char="●"/>
              <a:defRPr sz="4200"/>
            </a:lvl7pPr>
            <a:lvl8pPr lvl="7">
              <a:spcBef>
                <a:spcPts val="0"/>
              </a:spcBef>
              <a:spcAft>
                <a:spcPts val="0"/>
              </a:spcAft>
              <a:buSzPts val="4200"/>
              <a:buChar char="○"/>
              <a:defRPr sz="4200"/>
            </a:lvl8pPr>
            <a:lvl9pPr lvl="8">
              <a:spcBef>
                <a:spcPts val="0"/>
              </a:spcBef>
              <a:spcAft>
                <a:spcPts val="0"/>
              </a:spcAft>
              <a:buSzPts val="4200"/>
              <a:buChar char="■"/>
              <a:defRPr sz="4200"/>
            </a:lvl9pPr>
          </a:lstStyle>
          <a:p/>
        </p:txBody>
      </p:sp>
      <p:pic>
        <p:nvPicPr>
          <p:cNvPr id="42" name="Google Shape;42;p8"/>
          <p:cNvPicPr preferRelativeResize="0"/>
          <p:nvPr/>
        </p:nvPicPr>
        <p:blipFill>
          <a:blip r:embed="rId3">
            <a:alphaModFix/>
          </a:blip>
          <a:stretch>
            <a:fillRect/>
          </a:stretch>
        </p:blipFill>
        <p:spPr>
          <a:xfrm>
            <a:off x="7701191" y="202800"/>
            <a:ext cx="1366659"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b="1" sz="1000">
                <a:solidFill>
                  <a:schemeClr val="lt1"/>
                </a:solidFill>
                <a:latin typeface="Roboto"/>
                <a:ea typeface="Roboto"/>
                <a:cs typeface="Roboto"/>
                <a:sym typeface="Roboto"/>
              </a:defRPr>
            </a:lvl1pPr>
            <a:lvl2pPr lvl="1" algn="r">
              <a:buNone/>
              <a:defRPr b="1" sz="1000">
                <a:solidFill>
                  <a:schemeClr val="lt1"/>
                </a:solidFill>
                <a:latin typeface="Roboto"/>
                <a:ea typeface="Roboto"/>
                <a:cs typeface="Roboto"/>
                <a:sym typeface="Roboto"/>
              </a:defRPr>
            </a:lvl2pPr>
            <a:lvl3pPr lvl="2" algn="r">
              <a:buNone/>
              <a:defRPr b="1" sz="1000">
                <a:solidFill>
                  <a:schemeClr val="lt1"/>
                </a:solidFill>
                <a:latin typeface="Roboto"/>
                <a:ea typeface="Roboto"/>
                <a:cs typeface="Roboto"/>
                <a:sym typeface="Roboto"/>
              </a:defRPr>
            </a:lvl3pPr>
            <a:lvl4pPr lvl="3" algn="r">
              <a:buNone/>
              <a:defRPr b="1" sz="1000">
                <a:solidFill>
                  <a:schemeClr val="lt1"/>
                </a:solidFill>
                <a:latin typeface="Roboto"/>
                <a:ea typeface="Roboto"/>
                <a:cs typeface="Roboto"/>
                <a:sym typeface="Roboto"/>
              </a:defRPr>
            </a:lvl4pPr>
            <a:lvl5pPr lvl="4" algn="r">
              <a:buNone/>
              <a:defRPr b="1" sz="1000">
                <a:solidFill>
                  <a:schemeClr val="lt1"/>
                </a:solidFill>
                <a:latin typeface="Roboto"/>
                <a:ea typeface="Roboto"/>
                <a:cs typeface="Roboto"/>
                <a:sym typeface="Roboto"/>
              </a:defRPr>
            </a:lvl5pPr>
            <a:lvl6pPr lvl="5" algn="r">
              <a:buNone/>
              <a:defRPr b="1" sz="1000">
                <a:solidFill>
                  <a:schemeClr val="lt1"/>
                </a:solidFill>
                <a:latin typeface="Roboto"/>
                <a:ea typeface="Roboto"/>
                <a:cs typeface="Roboto"/>
                <a:sym typeface="Roboto"/>
              </a:defRPr>
            </a:lvl6pPr>
            <a:lvl7pPr lvl="6" algn="r">
              <a:buNone/>
              <a:defRPr b="1" sz="1000">
                <a:solidFill>
                  <a:schemeClr val="lt1"/>
                </a:solidFill>
                <a:latin typeface="Roboto"/>
                <a:ea typeface="Roboto"/>
                <a:cs typeface="Roboto"/>
                <a:sym typeface="Roboto"/>
              </a:defRPr>
            </a:lvl7pPr>
            <a:lvl8pPr lvl="7" algn="r">
              <a:buNone/>
              <a:defRPr b="1" sz="1000">
                <a:solidFill>
                  <a:schemeClr val="lt1"/>
                </a:solidFill>
                <a:latin typeface="Roboto"/>
                <a:ea typeface="Roboto"/>
                <a:cs typeface="Roboto"/>
                <a:sym typeface="Roboto"/>
              </a:defRPr>
            </a:lvl8pPr>
            <a:lvl9pPr lvl="8" algn="r">
              <a:buNone/>
              <a:defRPr b="1"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32680"/>
        </a:solidFill>
      </p:bgPr>
    </p:bg>
    <p:spTree>
      <p:nvGrpSpPr>
        <p:cNvPr id="46" name="Shape 46"/>
        <p:cNvGrpSpPr/>
        <p:nvPr/>
      </p:nvGrpSpPr>
      <p:grpSpPr>
        <a:xfrm>
          <a:off x="0" y="0"/>
          <a:ext cx="0" cy="0"/>
          <a:chOff x="0" y="0"/>
          <a:chExt cx="0" cy="0"/>
        </a:xfrm>
      </p:grpSpPr>
      <p:sp>
        <p:nvSpPr>
          <p:cNvPr id="47" name="Google Shape;47;p9"/>
          <p:cNvSpPr txBox="1"/>
          <p:nvPr/>
        </p:nvSpPr>
        <p:spPr>
          <a:xfrm>
            <a:off x="311700" y="2150675"/>
            <a:ext cx="83157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100">
                <a:solidFill>
                  <a:schemeClr val="lt1"/>
                </a:solidFill>
                <a:latin typeface="Roboto"/>
                <a:ea typeface="Roboto"/>
                <a:cs typeface="Roboto"/>
                <a:sym typeface="Roboto"/>
              </a:rPr>
              <a:t>"Boosting Performance with Ensemble Methods: Combining the Strengths of Multiple Models".</a:t>
            </a:r>
            <a:endParaRPr b="1" sz="31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3100">
              <a:solidFill>
                <a:schemeClr val="lt1"/>
              </a:solidFill>
              <a:latin typeface="Roboto"/>
              <a:ea typeface="Roboto"/>
              <a:cs typeface="Roboto"/>
              <a:sym typeface="Roboto"/>
            </a:endParaRPr>
          </a:p>
          <a:p>
            <a:pPr indent="0" lvl="0" marL="0" rtl="0" algn="l">
              <a:spcBef>
                <a:spcPts val="0"/>
              </a:spcBef>
              <a:spcAft>
                <a:spcPts val="0"/>
              </a:spcAft>
              <a:buNone/>
            </a:pPr>
            <a:r>
              <a:t/>
            </a:r>
            <a:endParaRPr b="1" sz="3100">
              <a:solidFill>
                <a:schemeClr val="lt1"/>
              </a:solidFill>
              <a:latin typeface="Roboto"/>
              <a:ea typeface="Roboto"/>
              <a:cs typeface="Roboto"/>
              <a:sym typeface="Roboto"/>
            </a:endParaRPr>
          </a:p>
        </p:txBody>
      </p:sp>
      <p:sp>
        <p:nvSpPr>
          <p:cNvPr id="48" name="Google Shape;48;p9"/>
          <p:cNvSpPr txBox="1"/>
          <p:nvPr/>
        </p:nvSpPr>
        <p:spPr>
          <a:xfrm>
            <a:off x="311700" y="3828725"/>
            <a:ext cx="7551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Roboto"/>
                <a:ea typeface="Roboto"/>
                <a:cs typeface="Roboto"/>
                <a:sym typeface="Roboto"/>
              </a:rPr>
              <a:t>- by  K Vikas ( Staff Data Scientist at Avlino)</a:t>
            </a:r>
            <a:endParaRPr sz="21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idx="1" type="body"/>
          </p:nvPr>
        </p:nvSpPr>
        <p:spPr>
          <a:xfrm>
            <a:off x="311700" y="942000"/>
            <a:ext cx="3791400" cy="3474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374151"/>
              </a:buClr>
              <a:buSzPts val="1500"/>
              <a:buChar char="●"/>
            </a:pPr>
            <a:r>
              <a:rPr lang="en" sz="1500">
                <a:solidFill>
                  <a:srgbClr val="374151"/>
                </a:solidFill>
                <a:highlight>
                  <a:srgbClr val="F7F7F8"/>
                </a:highlight>
              </a:rPr>
              <a:t>Bagging or Bootstrap aggregation is a technique that involves training multiple instances of the same model on different subsets of the training data.</a:t>
            </a:r>
            <a:endParaRPr sz="1500">
              <a:solidFill>
                <a:srgbClr val="374151"/>
              </a:solidFill>
              <a:highlight>
                <a:srgbClr val="F7F7F8"/>
              </a:highlight>
            </a:endParaRPr>
          </a:p>
          <a:p>
            <a:pPr indent="-323850" lvl="0" marL="457200" rtl="0" algn="l">
              <a:spcBef>
                <a:spcPts val="0"/>
              </a:spcBef>
              <a:spcAft>
                <a:spcPts val="0"/>
              </a:spcAft>
              <a:buClr>
                <a:srgbClr val="374151"/>
              </a:buClr>
              <a:buSzPts val="1500"/>
              <a:buChar char="●"/>
            </a:pPr>
            <a:r>
              <a:rPr lang="en" sz="1500">
                <a:solidFill>
                  <a:srgbClr val="374151"/>
                </a:solidFill>
                <a:highlight>
                  <a:srgbClr val="F7F7F8"/>
                </a:highlight>
              </a:rPr>
              <a:t>Reduces Variance</a:t>
            </a:r>
            <a:endParaRPr sz="1500">
              <a:solidFill>
                <a:srgbClr val="374151"/>
              </a:solidFill>
              <a:highlight>
                <a:srgbClr val="F7F7F8"/>
              </a:highlight>
            </a:endParaRPr>
          </a:p>
          <a:p>
            <a:pPr indent="-323850" lvl="0" marL="457200" rtl="0" algn="l">
              <a:spcBef>
                <a:spcPts val="0"/>
              </a:spcBef>
              <a:spcAft>
                <a:spcPts val="0"/>
              </a:spcAft>
              <a:buClr>
                <a:srgbClr val="374151"/>
              </a:buClr>
              <a:buSzPts val="1500"/>
              <a:buChar char="●"/>
            </a:pPr>
            <a:r>
              <a:rPr lang="en" sz="1500">
                <a:solidFill>
                  <a:srgbClr val="374151"/>
                </a:solidFill>
                <a:highlight>
                  <a:srgbClr val="F7F7F8"/>
                </a:highlight>
              </a:rPr>
              <a:t>Steps involved:</a:t>
            </a:r>
            <a:endParaRPr sz="1500">
              <a:solidFill>
                <a:srgbClr val="374151"/>
              </a:solidFill>
              <a:highlight>
                <a:srgbClr val="F7F7F8"/>
              </a:highlight>
            </a:endParaRPr>
          </a:p>
          <a:p>
            <a:pPr indent="-323850" lvl="1" marL="914400" rtl="0" algn="l">
              <a:spcBef>
                <a:spcPts val="0"/>
              </a:spcBef>
              <a:spcAft>
                <a:spcPts val="0"/>
              </a:spcAft>
              <a:buClr>
                <a:srgbClr val="374151"/>
              </a:buClr>
              <a:buSzPts val="1500"/>
              <a:buAutoNum type="alphaLcPeriod"/>
            </a:pPr>
            <a:r>
              <a:rPr lang="en" sz="1500">
                <a:solidFill>
                  <a:srgbClr val="374151"/>
                </a:solidFill>
                <a:highlight>
                  <a:srgbClr val="F7F7F8"/>
                </a:highlight>
              </a:rPr>
              <a:t>Generated </a:t>
            </a:r>
            <a:r>
              <a:rPr lang="en" sz="1500">
                <a:solidFill>
                  <a:srgbClr val="374151"/>
                </a:solidFill>
                <a:highlight>
                  <a:srgbClr val="F7F7F8"/>
                </a:highlight>
              </a:rPr>
              <a:t>random</a:t>
            </a:r>
            <a:r>
              <a:rPr lang="en" sz="1500">
                <a:solidFill>
                  <a:srgbClr val="374151"/>
                </a:solidFill>
                <a:highlight>
                  <a:srgbClr val="F7F7F8"/>
                </a:highlight>
              </a:rPr>
              <a:t> sample ( boostraping)</a:t>
            </a:r>
            <a:endParaRPr sz="1500">
              <a:solidFill>
                <a:srgbClr val="374151"/>
              </a:solidFill>
              <a:highlight>
                <a:srgbClr val="F7F7F8"/>
              </a:highlight>
            </a:endParaRPr>
          </a:p>
          <a:p>
            <a:pPr indent="-323850" lvl="1" marL="914400" rtl="0" algn="l">
              <a:spcBef>
                <a:spcPts val="0"/>
              </a:spcBef>
              <a:spcAft>
                <a:spcPts val="0"/>
              </a:spcAft>
              <a:buClr>
                <a:srgbClr val="374151"/>
              </a:buClr>
              <a:buSzPts val="1500"/>
              <a:buAutoNum type="alphaLcPeriod"/>
            </a:pPr>
            <a:r>
              <a:rPr lang="en" sz="1500">
                <a:solidFill>
                  <a:srgbClr val="374151"/>
                </a:solidFill>
                <a:highlight>
                  <a:srgbClr val="F7F7F8"/>
                </a:highlight>
              </a:rPr>
              <a:t>Training </a:t>
            </a:r>
            <a:r>
              <a:rPr lang="en" sz="1500">
                <a:solidFill>
                  <a:srgbClr val="374151"/>
                </a:solidFill>
                <a:highlight>
                  <a:srgbClr val="F7F7F8"/>
                </a:highlight>
              </a:rPr>
              <a:t>multiple</a:t>
            </a:r>
            <a:r>
              <a:rPr lang="en" sz="1500">
                <a:solidFill>
                  <a:srgbClr val="374151"/>
                </a:solidFill>
                <a:highlight>
                  <a:srgbClr val="F7F7F8"/>
                </a:highlight>
              </a:rPr>
              <a:t> model on different samples of data</a:t>
            </a:r>
            <a:endParaRPr sz="1500">
              <a:solidFill>
                <a:srgbClr val="374151"/>
              </a:solidFill>
              <a:highlight>
                <a:srgbClr val="F7F7F8"/>
              </a:highlight>
            </a:endParaRPr>
          </a:p>
          <a:p>
            <a:pPr indent="-323850" lvl="1" marL="914400" rtl="0" algn="l">
              <a:spcBef>
                <a:spcPts val="0"/>
              </a:spcBef>
              <a:spcAft>
                <a:spcPts val="0"/>
              </a:spcAft>
              <a:buClr>
                <a:srgbClr val="374151"/>
              </a:buClr>
              <a:buSzPts val="1500"/>
              <a:buAutoNum type="alphaLcPeriod"/>
            </a:pPr>
            <a:r>
              <a:rPr lang="en" sz="1500">
                <a:solidFill>
                  <a:srgbClr val="374151"/>
                </a:solidFill>
                <a:highlight>
                  <a:srgbClr val="F7F7F8"/>
                </a:highlight>
              </a:rPr>
              <a:t>Combine the result of different models</a:t>
            </a:r>
            <a:endParaRPr sz="1500">
              <a:solidFill>
                <a:srgbClr val="374151"/>
              </a:solidFill>
              <a:highlight>
                <a:srgbClr val="F7F7F8"/>
              </a:highlight>
            </a:endParaRPr>
          </a:p>
        </p:txBody>
      </p:sp>
      <p:sp>
        <p:nvSpPr>
          <p:cNvPr id="113" name="Google Shape;113;p18"/>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Bagging</a:t>
            </a:r>
            <a:endParaRPr/>
          </a:p>
        </p:txBody>
      </p:sp>
      <p:sp>
        <p:nvSpPr>
          <p:cNvPr id="114" name="Google Shape;11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18"/>
          <p:cNvPicPr preferRelativeResize="0"/>
          <p:nvPr/>
        </p:nvPicPr>
        <p:blipFill>
          <a:blip r:embed="rId3">
            <a:alphaModFix/>
          </a:blip>
          <a:stretch>
            <a:fillRect/>
          </a:stretch>
        </p:blipFill>
        <p:spPr>
          <a:xfrm>
            <a:off x="4454850" y="1117175"/>
            <a:ext cx="4533476" cy="3314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74151"/>
              </a:buClr>
              <a:buSzPts val="1600"/>
              <a:buChar char="●"/>
            </a:pPr>
            <a:r>
              <a:rPr lang="en" sz="1600">
                <a:solidFill>
                  <a:srgbClr val="374151"/>
                </a:solidFill>
                <a:highlight>
                  <a:srgbClr val="F7F7F8"/>
                </a:highlight>
              </a:rPr>
              <a:t>Random Forest is a popular bagging algorithm that uses decision trees as the base model. </a:t>
            </a:r>
            <a:endParaRPr sz="1600">
              <a:solidFill>
                <a:srgbClr val="374151"/>
              </a:solidFill>
              <a:highlight>
                <a:srgbClr val="F7F7F8"/>
              </a:highlight>
            </a:endParaRPr>
          </a:p>
          <a:p>
            <a:pPr indent="-330200" lvl="0" marL="457200" rtl="0" algn="l">
              <a:spcBef>
                <a:spcPts val="0"/>
              </a:spcBef>
              <a:spcAft>
                <a:spcPts val="0"/>
              </a:spcAft>
              <a:buClr>
                <a:srgbClr val="374151"/>
              </a:buClr>
              <a:buSzPts val="1600"/>
              <a:buChar char="●"/>
            </a:pPr>
            <a:r>
              <a:rPr lang="en" sz="1600">
                <a:solidFill>
                  <a:srgbClr val="374151"/>
                </a:solidFill>
                <a:highlight>
                  <a:srgbClr val="F7F7F8"/>
                </a:highlight>
              </a:rPr>
              <a:t>Each decision tree is trained on a randomly selected subset of the training data and a random subset of features.</a:t>
            </a:r>
            <a:endParaRPr sz="1600">
              <a:solidFill>
                <a:srgbClr val="374151"/>
              </a:solidFill>
              <a:highlight>
                <a:srgbClr val="F7F7F8"/>
              </a:highlight>
            </a:endParaRPr>
          </a:p>
          <a:p>
            <a:pPr indent="-330200" lvl="1" marL="914400" rtl="0" algn="l">
              <a:spcBef>
                <a:spcPts val="0"/>
              </a:spcBef>
              <a:spcAft>
                <a:spcPts val="0"/>
              </a:spcAft>
              <a:buClr>
                <a:srgbClr val="374151"/>
              </a:buClr>
              <a:buSzPts val="1600"/>
              <a:buChar char="○"/>
            </a:pPr>
            <a:r>
              <a:rPr lang="en">
                <a:solidFill>
                  <a:srgbClr val="374151"/>
                </a:solidFill>
                <a:highlight>
                  <a:srgbClr val="F7F7F8"/>
                </a:highlight>
              </a:rPr>
              <a:t>De-corelated trees</a:t>
            </a:r>
            <a:endParaRPr>
              <a:solidFill>
                <a:srgbClr val="374151"/>
              </a:solidFill>
              <a:highlight>
                <a:srgbClr val="F7F7F8"/>
              </a:highlight>
            </a:endParaRPr>
          </a:p>
          <a:p>
            <a:pPr indent="-330200" lvl="0" marL="457200" rtl="0" algn="l">
              <a:spcBef>
                <a:spcPts val="0"/>
              </a:spcBef>
              <a:spcAft>
                <a:spcPts val="0"/>
              </a:spcAft>
              <a:buClr>
                <a:srgbClr val="374151"/>
              </a:buClr>
              <a:buSzPts val="1600"/>
              <a:buChar char="●"/>
            </a:pPr>
            <a:r>
              <a:rPr lang="en" sz="1600">
                <a:solidFill>
                  <a:srgbClr val="374151"/>
                </a:solidFill>
                <a:highlight>
                  <a:srgbClr val="F7F7F8"/>
                </a:highlight>
              </a:rPr>
              <a:t>The final prediction is made by averaging the predictions of all the decision trees in the forest.</a:t>
            </a:r>
            <a:endParaRPr sz="1600">
              <a:solidFill>
                <a:srgbClr val="374151"/>
              </a:solidFill>
              <a:highlight>
                <a:srgbClr val="F7F7F8"/>
              </a:highlight>
            </a:endParaRPr>
          </a:p>
          <a:p>
            <a:pPr indent="-330200" lvl="0" marL="457200" rtl="0" algn="l">
              <a:spcBef>
                <a:spcPts val="0"/>
              </a:spcBef>
              <a:spcAft>
                <a:spcPts val="0"/>
              </a:spcAft>
              <a:buClr>
                <a:srgbClr val="374151"/>
              </a:buClr>
              <a:buSzPts val="1600"/>
              <a:buChar char="●"/>
            </a:pPr>
            <a:r>
              <a:rPr lang="en" sz="1600">
                <a:solidFill>
                  <a:srgbClr val="374151"/>
                </a:solidFill>
                <a:highlight>
                  <a:srgbClr val="F7F7F8"/>
                </a:highlight>
              </a:rPr>
              <a:t>Overcomes overfitting</a:t>
            </a:r>
            <a:endParaRPr sz="1600">
              <a:solidFill>
                <a:srgbClr val="374151"/>
              </a:solidFill>
              <a:highlight>
                <a:srgbClr val="F7F7F8"/>
              </a:highlight>
            </a:endParaRPr>
          </a:p>
        </p:txBody>
      </p:sp>
      <p:sp>
        <p:nvSpPr>
          <p:cNvPr id="121" name="Google Shape;121;p19"/>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Random Forest</a:t>
            </a:r>
            <a:endParaRPr/>
          </a:p>
        </p:txBody>
      </p:sp>
      <p:sp>
        <p:nvSpPr>
          <p:cNvPr id="122" name="Google Shape;12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311700" y="1000075"/>
            <a:ext cx="3744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74151"/>
              </a:buClr>
              <a:buSzPts val="1600"/>
              <a:buChar char="●"/>
            </a:pPr>
            <a:r>
              <a:rPr lang="en" sz="1600">
                <a:solidFill>
                  <a:srgbClr val="374151"/>
                </a:solidFill>
                <a:highlight>
                  <a:srgbClr val="F7F7F8"/>
                </a:highlight>
              </a:rPr>
              <a:t>Boosting is a technique that involves sequentially training multiple weak models on the same dataset.</a:t>
            </a:r>
            <a:endParaRPr sz="1600">
              <a:solidFill>
                <a:srgbClr val="374151"/>
              </a:solidFill>
              <a:highlight>
                <a:srgbClr val="F7F7F8"/>
              </a:highlight>
            </a:endParaRPr>
          </a:p>
          <a:p>
            <a:pPr indent="-330200" lvl="0" marL="457200" rtl="0" algn="l">
              <a:spcBef>
                <a:spcPts val="0"/>
              </a:spcBef>
              <a:spcAft>
                <a:spcPts val="0"/>
              </a:spcAft>
              <a:buClr>
                <a:srgbClr val="374151"/>
              </a:buClr>
              <a:buSzPts val="1600"/>
              <a:buChar char="●"/>
            </a:pPr>
            <a:r>
              <a:rPr lang="en" sz="1600">
                <a:solidFill>
                  <a:srgbClr val="374151"/>
                </a:solidFill>
                <a:highlight>
                  <a:srgbClr val="F7F7F8"/>
                </a:highlight>
              </a:rPr>
              <a:t>Step involved</a:t>
            </a:r>
            <a:endParaRPr sz="1600">
              <a:solidFill>
                <a:srgbClr val="374151"/>
              </a:solidFill>
              <a:highlight>
                <a:srgbClr val="F7F7F8"/>
              </a:highlight>
            </a:endParaRPr>
          </a:p>
          <a:p>
            <a:pPr indent="-330200" lvl="1" marL="914400" rtl="0" algn="l">
              <a:spcBef>
                <a:spcPts val="0"/>
              </a:spcBef>
              <a:spcAft>
                <a:spcPts val="0"/>
              </a:spcAft>
              <a:buClr>
                <a:srgbClr val="374151"/>
              </a:buClr>
              <a:buSzPts val="1600"/>
              <a:buChar char="○"/>
            </a:pPr>
            <a:r>
              <a:rPr lang="en">
                <a:solidFill>
                  <a:srgbClr val="374151"/>
                </a:solidFill>
                <a:highlight>
                  <a:srgbClr val="F7F7F8"/>
                </a:highlight>
              </a:rPr>
              <a:t>Train a classifier C1 that best classifies data with respect to accuracy</a:t>
            </a:r>
            <a:endParaRPr>
              <a:solidFill>
                <a:srgbClr val="374151"/>
              </a:solidFill>
              <a:highlight>
                <a:srgbClr val="F7F7F8"/>
              </a:highlight>
            </a:endParaRPr>
          </a:p>
          <a:p>
            <a:pPr indent="-330200" lvl="1" marL="914400" rtl="0" algn="l">
              <a:spcBef>
                <a:spcPts val="0"/>
              </a:spcBef>
              <a:spcAft>
                <a:spcPts val="0"/>
              </a:spcAft>
              <a:buClr>
                <a:srgbClr val="374151"/>
              </a:buClr>
              <a:buSzPts val="1600"/>
              <a:buChar char="○"/>
            </a:pPr>
            <a:r>
              <a:rPr lang="en">
                <a:solidFill>
                  <a:srgbClr val="374151"/>
                </a:solidFill>
                <a:highlight>
                  <a:srgbClr val="F7F7F8"/>
                </a:highlight>
              </a:rPr>
              <a:t>Identify the regions where C1 produces error add weights to them and train C2 classifier</a:t>
            </a:r>
            <a:endParaRPr>
              <a:solidFill>
                <a:srgbClr val="374151"/>
              </a:solidFill>
              <a:highlight>
                <a:srgbClr val="F7F7F8"/>
              </a:highlight>
            </a:endParaRPr>
          </a:p>
          <a:p>
            <a:pPr indent="-330200" lvl="1" marL="914400" rtl="0" algn="l">
              <a:spcBef>
                <a:spcPts val="0"/>
              </a:spcBef>
              <a:spcAft>
                <a:spcPts val="0"/>
              </a:spcAft>
              <a:buClr>
                <a:srgbClr val="374151"/>
              </a:buClr>
              <a:buSzPts val="1600"/>
              <a:buChar char="○"/>
            </a:pPr>
            <a:r>
              <a:rPr lang="en">
                <a:solidFill>
                  <a:srgbClr val="374151"/>
                </a:solidFill>
                <a:highlight>
                  <a:srgbClr val="F7F7F8"/>
                </a:highlight>
              </a:rPr>
              <a:t>Repeat the above two steps</a:t>
            </a:r>
            <a:endParaRPr>
              <a:solidFill>
                <a:srgbClr val="374151"/>
              </a:solidFill>
              <a:highlight>
                <a:srgbClr val="F7F7F8"/>
              </a:highlight>
            </a:endParaRPr>
          </a:p>
        </p:txBody>
      </p:sp>
      <p:sp>
        <p:nvSpPr>
          <p:cNvPr id="128" name="Google Shape;128;p20"/>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Boosting</a:t>
            </a:r>
            <a:endParaRPr/>
          </a:p>
        </p:txBody>
      </p:sp>
      <p:sp>
        <p:nvSpPr>
          <p:cNvPr id="129" name="Google Shape;12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0"/>
          <p:cNvPicPr preferRelativeResize="0"/>
          <p:nvPr/>
        </p:nvPicPr>
        <p:blipFill>
          <a:blip r:embed="rId3">
            <a:alphaModFix/>
          </a:blip>
          <a:stretch>
            <a:fillRect/>
          </a:stretch>
        </p:blipFill>
        <p:spPr>
          <a:xfrm>
            <a:off x="4208700" y="951600"/>
            <a:ext cx="4651250" cy="327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74151"/>
              </a:buClr>
              <a:buSzPts val="1600"/>
              <a:buChar char="●"/>
            </a:pPr>
            <a:r>
              <a:rPr lang="en" sz="1600">
                <a:solidFill>
                  <a:srgbClr val="374151"/>
                </a:solidFill>
                <a:highlight>
                  <a:srgbClr val="F7F7F8"/>
                </a:highlight>
              </a:rPr>
              <a:t>Combines multiple weak learners (classifiers that are slightly better than random guessing) to create a strong learner (classifier that is much better than random guessing). </a:t>
            </a:r>
            <a:endParaRPr sz="1600">
              <a:solidFill>
                <a:srgbClr val="374151"/>
              </a:solidFill>
              <a:highlight>
                <a:srgbClr val="F7F7F8"/>
              </a:highlight>
            </a:endParaRPr>
          </a:p>
          <a:p>
            <a:pPr indent="-330200" lvl="0" marL="457200" rtl="0" algn="l">
              <a:spcBef>
                <a:spcPts val="0"/>
              </a:spcBef>
              <a:spcAft>
                <a:spcPts val="0"/>
              </a:spcAft>
              <a:buClr>
                <a:srgbClr val="374151"/>
              </a:buClr>
              <a:buSzPts val="1600"/>
              <a:buChar char="●"/>
            </a:pPr>
            <a:r>
              <a:rPr lang="en" sz="1600">
                <a:solidFill>
                  <a:srgbClr val="374151"/>
                </a:solidFill>
                <a:highlight>
                  <a:srgbClr val="F7F7F8"/>
                </a:highlight>
              </a:rPr>
              <a:t>Only classification problems are supported</a:t>
            </a:r>
            <a:endParaRPr sz="1600">
              <a:solidFill>
                <a:srgbClr val="374151"/>
              </a:solidFill>
              <a:highlight>
                <a:srgbClr val="F7F7F8"/>
              </a:highlight>
            </a:endParaRPr>
          </a:p>
          <a:p>
            <a:pPr indent="-330200" lvl="0" marL="457200" rtl="0" algn="l">
              <a:spcBef>
                <a:spcPts val="0"/>
              </a:spcBef>
              <a:spcAft>
                <a:spcPts val="0"/>
              </a:spcAft>
              <a:buClr>
                <a:srgbClr val="374151"/>
              </a:buClr>
              <a:buSzPts val="1600"/>
              <a:buChar char="●"/>
            </a:pPr>
            <a:r>
              <a:rPr lang="en" sz="1600">
                <a:solidFill>
                  <a:srgbClr val="374151"/>
                </a:solidFill>
                <a:highlight>
                  <a:srgbClr val="F7F7F8"/>
                </a:highlight>
              </a:rPr>
              <a:t>Works by adjusting the weights of training examples based on their classification accuracy, so that subsequent weak learners will focus more on misclassified examples.</a:t>
            </a:r>
            <a:endParaRPr sz="1600">
              <a:solidFill>
                <a:srgbClr val="374151"/>
              </a:solidFill>
              <a:highlight>
                <a:srgbClr val="F7F7F8"/>
              </a:highlight>
            </a:endParaRPr>
          </a:p>
          <a:p>
            <a:pPr indent="-330200" lvl="0" marL="457200" rtl="0" algn="l">
              <a:spcBef>
                <a:spcPts val="0"/>
              </a:spcBef>
              <a:spcAft>
                <a:spcPts val="0"/>
              </a:spcAft>
              <a:buClr>
                <a:srgbClr val="374151"/>
              </a:buClr>
              <a:buSzPts val="1600"/>
              <a:buChar char="●"/>
            </a:pPr>
            <a:r>
              <a:rPr lang="en" sz="1600">
                <a:solidFill>
                  <a:srgbClr val="374151"/>
                </a:solidFill>
                <a:highlight>
                  <a:srgbClr val="F7F7F8"/>
                </a:highlight>
              </a:rPr>
              <a:t>Misclassification error rate:</a:t>
            </a:r>
            <a:endParaRPr sz="1600">
              <a:solidFill>
                <a:srgbClr val="374151"/>
              </a:solidFill>
              <a:highlight>
                <a:srgbClr val="F7F7F8"/>
              </a:highlight>
            </a:endParaRPr>
          </a:p>
          <a:p>
            <a:pPr indent="-330200" lvl="1" marL="914400" rtl="0" algn="l">
              <a:spcBef>
                <a:spcPts val="0"/>
              </a:spcBef>
              <a:spcAft>
                <a:spcPts val="0"/>
              </a:spcAft>
              <a:buClr>
                <a:srgbClr val="374151"/>
              </a:buClr>
              <a:buSzPts val="1600"/>
              <a:buChar char="○"/>
            </a:pPr>
            <a:r>
              <a:rPr lang="en" sz="1500">
                <a:solidFill>
                  <a:srgbClr val="292929"/>
                </a:solidFill>
                <a:highlight>
                  <a:srgbClr val="FFFFFF"/>
                </a:highlight>
                <a:latin typeface="Georgia"/>
                <a:ea typeface="Georgia"/>
                <a:cs typeface="Georgia"/>
                <a:sym typeface="Georgia"/>
              </a:rPr>
              <a:t>ε = Pr_i~Dt [h_t(xi) not equal to y_i</a:t>
            </a:r>
            <a:endParaRPr sz="1600">
              <a:solidFill>
                <a:srgbClr val="374151"/>
              </a:solidFill>
              <a:highlight>
                <a:srgbClr val="F7F7F8"/>
              </a:highlight>
            </a:endParaRPr>
          </a:p>
        </p:txBody>
      </p:sp>
      <p:sp>
        <p:nvSpPr>
          <p:cNvPr id="136" name="Google Shape;136;p21"/>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Adaboost</a:t>
            </a:r>
            <a:endParaRPr/>
          </a:p>
        </p:txBody>
      </p:sp>
      <p:sp>
        <p:nvSpPr>
          <p:cNvPr id="137" name="Google Shape;13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idx="1" type="body"/>
          </p:nvPr>
        </p:nvSpPr>
        <p:spPr>
          <a:xfrm>
            <a:off x="264825" y="899675"/>
            <a:ext cx="8520600" cy="3749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Initialize</a:t>
            </a:r>
            <a:r>
              <a:rPr lang="en" sz="1600"/>
              <a:t> each data point by weights:</a:t>
            </a:r>
            <a:endParaRPr sz="1600"/>
          </a:p>
          <a:p>
            <a:pPr indent="-330200" lvl="1" marL="914400" rtl="0" algn="l">
              <a:spcBef>
                <a:spcPts val="0"/>
              </a:spcBef>
              <a:spcAft>
                <a:spcPts val="0"/>
              </a:spcAft>
              <a:buSzPts val="1600"/>
              <a:buAutoNum type="alphaLcPeriod"/>
            </a:pPr>
            <a:r>
              <a:rPr lang="en"/>
              <a:t>W_i = 1/n, n= sample size</a:t>
            </a:r>
            <a:endParaRPr/>
          </a:p>
          <a:p>
            <a:pPr indent="-330200" lvl="0" marL="457200" rtl="0" algn="l">
              <a:spcBef>
                <a:spcPts val="0"/>
              </a:spcBef>
              <a:spcAft>
                <a:spcPts val="0"/>
              </a:spcAft>
              <a:buSzPts val="1600"/>
              <a:buAutoNum type="arabicPeriod"/>
            </a:pPr>
            <a:r>
              <a:rPr lang="en" sz="1600"/>
              <a:t>Train a model </a:t>
            </a:r>
            <a:r>
              <a:rPr lang="en" sz="1600"/>
              <a:t>which</a:t>
            </a:r>
            <a:r>
              <a:rPr lang="en" sz="1600"/>
              <a:t> gives best accuracy</a:t>
            </a:r>
            <a:endParaRPr sz="1600"/>
          </a:p>
          <a:p>
            <a:pPr indent="-330200" lvl="0" marL="457200" rtl="0" algn="l">
              <a:spcBef>
                <a:spcPts val="0"/>
              </a:spcBef>
              <a:spcAft>
                <a:spcPts val="0"/>
              </a:spcAft>
              <a:buSzPts val="1600"/>
              <a:buAutoNum type="arabicPeriod"/>
            </a:pPr>
            <a:r>
              <a:rPr lang="en" sz="1600"/>
              <a:t>Calculate the weighted error of the weak learner, where the weights are updated based on the accuracy of the weak learner on the training data.</a:t>
            </a:r>
            <a:endParaRPr sz="1600"/>
          </a:p>
          <a:p>
            <a:pPr indent="-330200" lvl="1" marL="914400" rtl="0" algn="l">
              <a:spcBef>
                <a:spcPts val="0"/>
              </a:spcBef>
              <a:spcAft>
                <a:spcPts val="0"/>
              </a:spcAft>
              <a:buSzPts val="1600"/>
              <a:buAutoNum type="alphaLcPeriod"/>
            </a:pPr>
            <a:r>
              <a:rPr lang="en">
                <a:solidFill>
                  <a:srgbClr val="292929"/>
                </a:solidFill>
                <a:highlight>
                  <a:srgbClr val="FFFFFF"/>
                </a:highlight>
                <a:latin typeface="Georgia"/>
                <a:ea typeface="Georgia"/>
                <a:cs typeface="Georgia"/>
                <a:sym typeface="Georgia"/>
              </a:rPr>
              <a:t>ε = Pr_i~Dt [h_t(xi) not equal to y_i</a:t>
            </a:r>
            <a:endParaRPr>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Weight of the weak classifier</a:t>
            </a:r>
            <a:endParaRPr sz="1600">
              <a:solidFill>
                <a:srgbClr val="292929"/>
              </a:solidFill>
              <a:highlight>
                <a:srgbClr val="FFFFFF"/>
              </a:highlight>
              <a:latin typeface="Georgia"/>
              <a:ea typeface="Georgia"/>
              <a:cs typeface="Georgia"/>
              <a:sym typeface="Georgia"/>
            </a:endParaRPr>
          </a:p>
          <a:p>
            <a:pPr indent="-330200" lvl="1" marL="914400" rtl="0" algn="l">
              <a:spcBef>
                <a:spcPts val="0"/>
              </a:spcBef>
              <a:spcAft>
                <a:spcPts val="0"/>
              </a:spcAft>
              <a:buSzPts val="1600"/>
              <a:buAutoNum type="alphaLcPeriod"/>
            </a:pPr>
            <a:r>
              <a:rPr lang="en">
                <a:solidFill>
                  <a:srgbClr val="292929"/>
                </a:solidFill>
                <a:highlight>
                  <a:srgbClr val="FFFFFF"/>
                </a:highlight>
                <a:latin typeface="Georgia"/>
                <a:ea typeface="Georgia"/>
                <a:cs typeface="Georgia"/>
                <a:sym typeface="Georgia"/>
              </a:rPr>
              <a:t>α_t = 1/2 * ln(1-ε / ε)</a:t>
            </a:r>
            <a:endParaRPr>
              <a:solidFill>
                <a:srgbClr val="292929"/>
              </a:solidFill>
              <a:highlight>
                <a:srgbClr val="FFFFFF"/>
              </a:highlight>
              <a:latin typeface="Georgia"/>
              <a:ea typeface="Georgia"/>
              <a:cs typeface="Georgia"/>
              <a:sym typeface="Georgia"/>
            </a:endParaRPr>
          </a:p>
          <a:p>
            <a:pPr indent="-330200" lvl="0" marL="457200" rtl="0" algn="l">
              <a:lnSpc>
                <a:spcPct val="115000"/>
              </a:lnSpc>
              <a:spcBef>
                <a:spcPts val="0"/>
              </a:spcBef>
              <a:spcAft>
                <a:spcPts val="0"/>
              </a:spcAft>
              <a:buClr>
                <a:srgbClr val="374151"/>
              </a:buClr>
              <a:buSzPts val="1600"/>
              <a:buAutoNum type="arabicPeriod"/>
            </a:pPr>
            <a:r>
              <a:rPr lang="en" sz="1600">
                <a:solidFill>
                  <a:srgbClr val="374151"/>
                </a:solidFill>
                <a:highlight>
                  <a:srgbClr val="F7F7F8"/>
                </a:highlight>
              </a:rPr>
              <a:t>Update the weights of each training example, where the weights of correctly classified examples are decreased and the weights of misclassified examples are increased.</a:t>
            </a:r>
            <a:endParaRPr sz="1600">
              <a:solidFill>
                <a:srgbClr val="374151"/>
              </a:solidFill>
              <a:highlight>
                <a:srgbClr val="F7F7F8"/>
              </a:highlight>
            </a:endParaRPr>
          </a:p>
          <a:p>
            <a:pPr indent="-330200" lvl="1" marL="914400" rtl="0" algn="l">
              <a:spcBef>
                <a:spcPts val="0"/>
              </a:spcBef>
              <a:spcAft>
                <a:spcPts val="0"/>
              </a:spcAft>
              <a:buClr>
                <a:srgbClr val="292929"/>
              </a:buClr>
              <a:buSzPts val="1600"/>
              <a:buFont typeface="Georgia"/>
              <a:buAutoNum type="alphaLcPeriod"/>
            </a:pPr>
            <a:r>
              <a:rPr lang="en">
                <a:solidFill>
                  <a:srgbClr val="292929"/>
                </a:solidFill>
                <a:highlight>
                  <a:srgbClr val="FFFFFF"/>
                </a:highlight>
                <a:latin typeface="Georgia"/>
                <a:ea typeface="Georgia"/>
                <a:cs typeface="Georgia"/>
                <a:sym typeface="Georgia"/>
              </a:rPr>
              <a:t>D</a:t>
            </a:r>
            <a:r>
              <a:rPr baseline="-25000" lang="en">
                <a:solidFill>
                  <a:srgbClr val="292929"/>
                </a:solidFill>
                <a:highlight>
                  <a:srgbClr val="FFFFFF"/>
                </a:highlight>
                <a:latin typeface="Georgia"/>
                <a:ea typeface="Georgia"/>
                <a:cs typeface="Georgia"/>
                <a:sym typeface="Georgia"/>
              </a:rPr>
              <a:t>t+1(i)</a:t>
            </a:r>
            <a:r>
              <a:rPr lang="en">
                <a:solidFill>
                  <a:srgbClr val="292929"/>
                </a:solidFill>
                <a:highlight>
                  <a:srgbClr val="FFFFFF"/>
                </a:highlight>
                <a:latin typeface="Georgia"/>
                <a:ea typeface="Georgia"/>
                <a:cs typeface="Georgia"/>
                <a:sym typeface="Georgia"/>
              </a:rPr>
              <a:t> = D</a:t>
            </a:r>
            <a:r>
              <a:rPr baseline="-25000" lang="en">
                <a:solidFill>
                  <a:srgbClr val="292929"/>
                </a:solidFill>
                <a:highlight>
                  <a:srgbClr val="FFFFFF"/>
                </a:highlight>
                <a:latin typeface="Georgia"/>
                <a:ea typeface="Georgia"/>
                <a:cs typeface="Georgia"/>
                <a:sym typeface="Georgia"/>
              </a:rPr>
              <a:t>t(i)</a:t>
            </a:r>
            <a:r>
              <a:rPr lang="en">
                <a:solidFill>
                  <a:srgbClr val="292929"/>
                </a:solidFill>
                <a:highlight>
                  <a:srgbClr val="FFFFFF"/>
                </a:highlight>
                <a:latin typeface="Georgia"/>
                <a:ea typeface="Georgia"/>
                <a:cs typeface="Georgia"/>
                <a:sym typeface="Georgia"/>
              </a:rPr>
              <a:t>exp(-α</a:t>
            </a:r>
            <a:r>
              <a:rPr baseline="-25000" lang="en">
                <a:solidFill>
                  <a:srgbClr val="292929"/>
                </a:solidFill>
                <a:highlight>
                  <a:srgbClr val="FFFFFF"/>
                </a:highlight>
                <a:latin typeface="Georgia"/>
                <a:ea typeface="Georgia"/>
                <a:cs typeface="Georgia"/>
                <a:sym typeface="Georgia"/>
              </a:rPr>
              <a:t>t </a:t>
            </a:r>
            <a:r>
              <a:rPr lang="en">
                <a:solidFill>
                  <a:srgbClr val="292929"/>
                </a:solidFill>
                <a:highlight>
                  <a:srgbClr val="FFFFFF"/>
                </a:highlight>
                <a:latin typeface="Georgia"/>
                <a:ea typeface="Georgia"/>
                <a:cs typeface="Georgia"/>
                <a:sym typeface="Georgia"/>
              </a:rPr>
              <a:t>* y_i * h_t(x_i) / Z</a:t>
            </a:r>
            <a:r>
              <a:rPr baseline="-25000" lang="en">
                <a:solidFill>
                  <a:srgbClr val="292929"/>
                </a:solidFill>
                <a:highlight>
                  <a:srgbClr val="FFFFFF"/>
                </a:highlight>
                <a:latin typeface="Georgia"/>
                <a:ea typeface="Georgia"/>
                <a:cs typeface="Georgia"/>
                <a:sym typeface="Georgia"/>
              </a:rPr>
              <a:t>t</a:t>
            </a:r>
            <a:endParaRPr baseline="-25000">
              <a:solidFill>
                <a:srgbClr val="292929"/>
              </a:solidFill>
              <a:highlight>
                <a:srgbClr val="FFFFFF"/>
              </a:highlight>
              <a:latin typeface="Georgia"/>
              <a:ea typeface="Georgia"/>
              <a:cs typeface="Georgia"/>
              <a:sym typeface="Georgia"/>
            </a:endParaRPr>
          </a:p>
          <a:p>
            <a:pPr indent="0" lvl="0" marL="91440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914400" rtl="0" algn="l">
              <a:spcBef>
                <a:spcPts val="0"/>
              </a:spcBef>
              <a:spcAft>
                <a:spcPts val="0"/>
              </a:spcAft>
              <a:buNone/>
            </a:pPr>
            <a:r>
              <a:rPr lang="en" sz="1600">
                <a:solidFill>
                  <a:srgbClr val="292929"/>
                </a:solidFill>
                <a:highlight>
                  <a:srgbClr val="FFFFFF"/>
                </a:highlight>
                <a:latin typeface="Georgia"/>
                <a:ea typeface="Georgia"/>
                <a:cs typeface="Georgia"/>
                <a:sym typeface="Georgia"/>
              </a:rPr>
              <a:t>Where Z</a:t>
            </a:r>
            <a:r>
              <a:rPr baseline="-25000" lang="en" sz="1600">
                <a:solidFill>
                  <a:srgbClr val="292929"/>
                </a:solidFill>
                <a:highlight>
                  <a:srgbClr val="FFFFFF"/>
                </a:highlight>
                <a:latin typeface="Georgia"/>
                <a:ea typeface="Georgia"/>
                <a:cs typeface="Georgia"/>
                <a:sym typeface="Georgia"/>
              </a:rPr>
              <a:t>t </a:t>
            </a:r>
            <a:r>
              <a:rPr lang="en" sz="1600">
                <a:solidFill>
                  <a:srgbClr val="292929"/>
                </a:solidFill>
                <a:highlight>
                  <a:srgbClr val="FFFFFF"/>
                </a:highlight>
                <a:latin typeface="Georgia"/>
                <a:ea typeface="Georgia"/>
                <a:cs typeface="Georgia"/>
                <a:sym typeface="Georgia"/>
              </a:rPr>
              <a:t>is the normalizing factor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6.	Repeat steps 2-5 for certain number of iterations to </a:t>
            </a:r>
            <a:r>
              <a:rPr lang="en" sz="1600">
                <a:solidFill>
                  <a:srgbClr val="292929"/>
                </a:solidFill>
                <a:highlight>
                  <a:srgbClr val="FFFFFF"/>
                </a:highlight>
                <a:latin typeface="Georgia"/>
                <a:ea typeface="Georgia"/>
                <a:cs typeface="Georgia"/>
                <a:sym typeface="Georgia"/>
              </a:rPr>
              <a:t>achieve</a:t>
            </a:r>
            <a:r>
              <a:rPr lang="en" sz="1600">
                <a:solidFill>
                  <a:srgbClr val="292929"/>
                </a:solidFill>
                <a:highlight>
                  <a:srgbClr val="FFFFFF"/>
                </a:highlight>
                <a:latin typeface="Georgia"/>
                <a:ea typeface="Georgia"/>
                <a:cs typeface="Georgia"/>
                <a:sym typeface="Georgia"/>
              </a:rPr>
              <a:t> the accuracy of strong learner</a:t>
            </a:r>
            <a:endParaRPr sz="1600">
              <a:solidFill>
                <a:srgbClr val="292929"/>
              </a:solidFill>
              <a:highlight>
                <a:srgbClr val="FFFFFF"/>
              </a:highlight>
              <a:latin typeface="Georgia"/>
              <a:ea typeface="Georgia"/>
              <a:cs typeface="Georgia"/>
              <a:sym typeface="Georgia"/>
            </a:endParaRPr>
          </a:p>
        </p:txBody>
      </p:sp>
      <p:sp>
        <p:nvSpPr>
          <p:cNvPr id="143" name="Google Shape;143;p22"/>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AdaBoost : Algorithm</a:t>
            </a:r>
            <a:endParaRPr/>
          </a:p>
        </p:txBody>
      </p:sp>
      <p:sp>
        <p:nvSpPr>
          <p:cNvPr id="144" name="Google Shape;14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GBM iteratively combines multiple weak learners to create a strong learner.</a:t>
            </a:r>
            <a:endParaRPr/>
          </a:p>
          <a:p>
            <a:pPr indent="-355600" lvl="0" marL="457200" rtl="0" algn="l">
              <a:spcBef>
                <a:spcPts val="0"/>
              </a:spcBef>
              <a:spcAft>
                <a:spcPts val="0"/>
              </a:spcAft>
              <a:buSzPts val="2000"/>
              <a:buChar char="●"/>
            </a:pPr>
            <a:r>
              <a:rPr lang="en"/>
              <a:t>The difference between GBM and other boosting algorithms like AdaBoost is that GBM builds the weak learners sequentially, where each subsequent learner tries to correct the residual errors of the previous learner.</a:t>
            </a:r>
            <a:endParaRPr/>
          </a:p>
          <a:p>
            <a:pPr indent="-355600" lvl="0" marL="457200" rtl="0" algn="l">
              <a:spcBef>
                <a:spcPts val="0"/>
              </a:spcBef>
              <a:spcAft>
                <a:spcPts val="0"/>
              </a:spcAft>
              <a:buSzPts val="2000"/>
              <a:buChar char="●"/>
            </a:pPr>
            <a:r>
              <a:rPr lang="en"/>
              <a:t>Three elements required for GBM:</a:t>
            </a:r>
            <a:endParaRPr/>
          </a:p>
          <a:p>
            <a:pPr indent="-330200" lvl="1" marL="914400" rtl="0" algn="l">
              <a:spcBef>
                <a:spcPts val="0"/>
              </a:spcBef>
              <a:spcAft>
                <a:spcPts val="0"/>
              </a:spcAft>
              <a:buSzPts val="1600"/>
              <a:buChar char="○"/>
            </a:pPr>
            <a:r>
              <a:rPr lang="en"/>
              <a:t>Loss function</a:t>
            </a:r>
            <a:endParaRPr/>
          </a:p>
          <a:p>
            <a:pPr indent="-330200" lvl="1" marL="914400" rtl="0" algn="l">
              <a:spcBef>
                <a:spcPts val="0"/>
              </a:spcBef>
              <a:spcAft>
                <a:spcPts val="0"/>
              </a:spcAft>
              <a:buSzPts val="1600"/>
              <a:buChar char="○"/>
            </a:pPr>
            <a:r>
              <a:rPr lang="en"/>
              <a:t>Weak learner</a:t>
            </a:r>
            <a:endParaRPr/>
          </a:p>
          <a:p>
            <a:pPr indent="-330200" lvl="1" marL="914400" rtl="0" algn="l">
              <a:spcBef>
                <a:spcPts val="0"/>
              </a:spcBef>
              <a:spcAft>
                <a:spcPts val="0"/>
              </a:spcAft>
              <a:buSzPts val="1600"/>
              <a:buChar char="○"/>
            </a:pPr>
            <a:r>
              <a:rPr lang="en"/>
              <a:t>Additive model</a:t>
            </a:r>
            <a:endParaRPr/>
          </a:p>
        </p:txBody>
      </p:sp>
      <p:sp>
        <p:nvSpPr>
          <p:cNvPr id="150" name="Google Shape;150;p23"/>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Gradient Boosting Mechanism ( GBM )</a:t>
            </a:r>
            <a:endParaRPr/>
          </a:p>
        </p:txBody>
      </p:sp>
      <p:sp>
        <p:nvSpPr>
          <p:cNvPr id="151" name="Google Shape;15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Steps </a:t>
            </a:r>
            <a:r>
              <a:rPr lang="en" sz="1600"/>
              <a:t>involved</a:t>
            </a:r>
            <a:r>
              <a:rPr lang="en" sz="1600"/>
              <a:t>:</a:t>
            </a:r>
            <a:endParaRPr sz="1600"/>
          </a:p>
          <a:p>
            <a:pPr indent="-330200" lvl="0" marL="457200" rtl="0" algn="l">
              <a:spcBef>
                <a:spcPts val="0"/>
              </a:spcBef>
              <a:spcAft>
                <a:spcPts val="0"/>
              </a:spcAft>
              <a:buSzPts val="1600"/>
              <a:buAutoNum type="arabicPeriod"/>
            </a:pPr>
            <a:r>
              <a:rPr lang="en" sz="1600"/>
              <a:t>Initialize the predicted values of each training example to a constant value (for regression problems, this could be the mean of the target variable; for classification problems, this could be the log-odds of the class probabilities).</a:t>
            </a:r>
            <a:endParaRPr sz="1600"/>
          </a:p>
          <a:p>
            <a:pPr indent="-330200" lvl="0" marL="457200" rtl="0" algn="l">
              <a:spcBef>
                <a:spcPts val="0"/>
              </a:spcBef>
              <a:spcAft>
                <a:spcPts val="0"/>
              </a:spcAft>
              <a:buSzPts val="1600"/>
              <a:buAutoNum type="arabicPeriod"/>
            </a:pPr>
            <a:r>
              <a:rPr lang="en" sz="1600"/>
              <a:t>Train a weak learner (such as a decision tree or a linear regression model) on the training data, where the target variable is the residual error of the predicted values from step 1.</a:t>
            </a:r>
            <a:endParaRPr sz="1600"/>
          </a:p>
          <a:p>
            <a:pPr indent="-330200" lvl="0" marL="457200" rtl="0" algn="l">
              <a:spcBef>
                <a:spcPts val="0"/>
              </a:spcBef>
              <a:spcAft>
                <a:spcPts val="0"/>
              </a:spcAft>
              <a:buSzPts val="1600"/>
              <a:buAutoNum type="arabicPeriod"/>
            </a:pPr>
            <a:r>
              <a:rPr lang="en" sz="1600"/>
              <a:t>Calculate the prediction of the weak learner, and add it to the predicted values from step 1.</a:t>
            </a:r>
            <a:endParaRPr sz="1600"/>
          </a:p>
          <a:p>
            <a:pPr indent="-330200" lvl="0" marL="457200" rtl="0" algn="l">
              <a:spcBef>
                <a:spcPts val="0"/>
              </a:spcBef>
              <a:spcAft>
                <a:spcPts val="0"/>
              </a:spcAft>
              <a:buSzPts val="1600"/>
              <a:buAutoNum type="arabicPeriod"/>
            </a:pPr>
            <a:r>
              <a:rPr lang="en" sz="1600"/>
              <a:t>Repeat steps 2-3 for a specified number of iterations, or until the accuracy of the model reaches a desired level.</a:t>
            </a:r>
            <a:endParaRPr sz="1600"/>
          </a:p>
          <a:p>
            <a:pPr indent="-330200" lvl="0" marL="457200" rtl="0" algn="l">
              <a:spcBef>
                <a:spcPts val="0"/>
              </a:spcBef>
              <a:spcAft>
                <a:spcPts val="0"/>
              </a:spcAft>
              <a:buSzPts val="1600"/>
              <a:buAutoNum type="arabicPeriod"/>
            </a:pPr>
            <a:r>
              <a:rPr lang="en" sz="1600"/>
              <a:t>Combine the weak learners into a strong learner, where the prediction of each weak learner is weighted by its contribution to the final prediction.</a:t>
            </a:r>
            <a:endParaRPr sz="1600"/>
          </a:p>
          <a:p>
            <a:pPr indent="0" lvl="0" marL="0" rtl="0" algn="l">
              <a:spcBef>
                <a:spcPts val="0"/>
              </a:spcBef>
              <a:spcAft>
                <a:spcPts val="0"/>
              </a:spcAft>
              <a:buNone/>
            </a:pPr>
            <a:r>
              <a:t/>
            </a:r>
            <a:endParaRPr sz="1600"/>
          </a:p>
        </p:txBody>
      </p:sp>
      <p:sp>
        <p:nvSpPr>
          <p:cNvPr id="157" name="Google Shape;157;p24"/>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GBM : algorithm</a:t>
            </a:r>
            <a:endParaRPr/>
          </a:p>
        </p:txBody>
      </p:sp>
      <p:sp>
        <p:nvSpPr>
          <p:cNvPr id="158" name="Google Shape;15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XGBoost (short for Extreme Gradient Boosting) is a powerful open-source software library that provides an efficient implementation of the gradient boosting algorithm. </a:t>
            </a:r>
            <a:endParaRPr sz="1300"/>
          </a:p>
          <a:p>
            <a:pPr indent="-311150" lvl="0" marL="457200" rtl="0" algn="l">
              <a:spcBef>
                <a:spcPts val="0"/>
              </a:spcBef>
              <a:spcAft>
                <a:spcPts val="0"/>
              </a:spcAft>
              <a:buSzPts val="1300"/>
              <a:buChar char="●"/>
            </a:pPr>
            <a:r>
              <a:rPr lang="en" sz="1300"/>
              <a:t>XGBoost is particularly well-suited for working with structured data, such as tabular data in databases or spreadsheets</a:t>
            </a:r>
            <a:endParaRPr sz="1300"/>
          </a:p>
          <a:p>
            <a:pPr indent="0" lvl="0" marL="457200" rtl="0" algn="l">
              <a:spcBef>
                <a:spcPts val="0"/>
              </a:spcBef>
              <a:spcAft>
                <a:spcPts val="0"/>
              </a:spcAft>
              <a:buNone/>
            </a:pPr>
            <a:r>
              <a:t/>
            </a:r>
            <a:endParaRPr sz="1300"/>
          </a:p>
          <a:p>
            <a:pPr indent="0" lvl="0" marL="0" rtl="0" algn="l">
              <a:spcBef>
                <a:spcPts val="0"/>
              </a:spcBef>
              <a:spcAft>
                <a:spcPts val="0"/>
              </a:spcAft>
              <a:buNone/>
            </a:pPr>
            <a:r>
              <a:rPr lang="en" sz="1300"/>
              <a:t>Some of the key features of XGBoost include:</a:t>
            </a:r>
            <a:endParaRPr sz="1300"/>
          </a:p>
          <a:p>
            <a:pPr indent="-311150" lvl="0" marL="457200" rtl="0" algn="l">
              <a:spcBef>
                <a:spcPts val="0"/>
              </a:spcBef>
              <a:spcAft>
                <a:spcPts val="0"/>
              </a:spcAft>
              <a:buSzPts val="1300"/>
              <a:buChar char="●"/>
            </a:pPr>
            <a:r>
              <a:rPr lang="en" sz="1300"/>
              <a:t>Fast and efficient: XGBoost is designed to be highly optimized and can handle very large datasets with relative ease.</a:t>
            </a:r>
            <a:endParaRPr sz="1300"/>
          </a:p>
          <a:p>
            <a:pPr indent="-311150" lvl="0" marL="457200" rtl="0" algn="l">
              <a:spcBef>
                <a:spcPts val="0"/>
              </a:spcBef>
              <a:spcAft>
                <a:spcPts val="0"/>
              </a:spcAft>
              <a:buSzPts val="1300"/>
              <a:buChar char="●"/>
            </a:pPr>
            <a:r>
              <a:rPr lang="en" sz="1300"/>
              <a:t>Regularization: XGBoost includes built-in regularization techniques to prevent overfitting, such as L1 and L2 regularization.</a:t>
            </a:r>
            <a:endParaRPr sz="1300"/>
          </a:p>
          <a:p>
            <a:pPr indent="-311150" lvl="0" marL="457200" rtl="0" algn="l">
              <a:spcBef>
                <a:spcPts val="0"/>
              </a:spcBef>
              <a:spcAft>
                <a:spcPts val="0"/>
              </a:spcAft>
              <a:buSzPts val="1300"/>
              <a:buChar char="●"/>
            </a:pPr>
            <a:r>
              <a:rPr lang="en" sz="1300"/>
              <a:t>Tree pruning: XGBoost uses a technique called tree pruning to remove unnecessary nodes from decision trees, which helps to prevent overfitting and reduce model complexity.</a:t>
            </a:r>
            <a:endParaRPr sz="1300"/>
          </a:p>
          <a:p>
            <a:pPr indent="-311150" lvl="0" marL="457200" rtl="0" algn="l">
              <a:spcBef>
                <a:spcPts val="0"/>
              </a:spcBef>
              <a:spcAft>
                <a:spcPts val="0"/>
              </a:spcAft>
              <a:buSzPts val="1300"/>
              <a:buChar char="●"/>
            </a:pPr>
            <a:r>
              <a:rPr lang="en" sz="1300"/>
              <a:t>Handling missing values: XGBoost has built-in support for handling missing values, which is a common problem in real-world datasets.</a:t>
            </a:r>
            <a:endParaRPr sz="1300"/>
          </a:p>
          <a:p>
            <a:pPr indent="-298450" lvl="0" marL="457200" rtl="0" algn="l">
              <a:spcBef>
                <a:spcPts val="0"/>
              </a:spcBef>
              <a:spcAft>
                <a:spcPts val="0"/>
              </a:spcAft>
              <a:buSzPts val="1100"/>
              <a:buChar char="●"/>
            </a:pPr>
            <a:r>
              <a:rPr lang="en" sz="1300"/>
              <a:t>Cross-validation: XGBoost includes built-in cross-validation support to help optimize model hyperparameters and prevent overfitting</a:t>
            </a:r>
            <a:r>
              <a:rPr lang="en" sz="1100"/>
              <a:t>.</a:t>
            </a:r>
            <a:endParaRPr sz="1100"/>
          </a:p>
        </p:txBody>
      </p:sp>
      <p:sp>
        <p:nvSpPr>
          <p:cNvPr id="164" name="Google Shape;164;p25"/>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XGBOOST</a:t>
            </a:r>
            <a:endParaRPr/>
          </a:p>
        </p:txBody>
      </p:sp>
      <p:sp>
        <p:nvSpPr>
          <p:cNvPr id="165" name="Google Shape;16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517525" y="666750"/>
            <a:ext cx="7206900" cy="28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Practicals</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517525" y="666750"/>
            <a:ext cx="7206900" cy="28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0"/>
          <p:cNvSpPr txBox="1"/>
          <p:nvPr>
            <p:ph type="title"/>
          </p:nvPr>
        </p:nvSpPr>
        <p:spPr>
          <a:xfrm>
            <a:off x="0" y="0"/>
            <a:ext cx="9144000" cy="79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54" name="Google Shape;54;p10"/>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55600" lvl="0" marL="457200" rtl="0" algn="l">
              <a:lnSpc>
                <a:spcPct val="12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Introduction to </a:t>
            </a:r>
            <a:r>
              <a:rPr lang="en"/>
              <a:t>Ensemble Techniques</a:t>
            </a:r>
            <a:endParaRPr sz="2000">
              <a:solidFill>
                <a:schemeClr val="dk1"/>
              </a:solidFill>
              <a:latin typeface="Roboto"/>
              <a:ea typeface="Roboto"/>
              <a:cs typeface="Roboto"/>
              <a:sym typeface="Roboto"/>
            </a:endParaRPr>
          </a:p>
          <a:p>
            <a:pPr indent="-355600" lvl="0" marL="457200" rtl="0" algn="l">
              <a:lnSpc>
                <a:spcPct val="12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Agenda</a:t>
            </a:r>
            <a:r>
              <a:rPr lang="en"/>
              <a:t>:</a:t>
            </a:r>
            <a:endParaRPr/>
          </a:p>
          <a:p>
            <a:pPr indent="-330200" lvl="1" marL="914400" rtl="0" algn="l">
              <a:lnSpc>
                <a:spcPct val="125000"/>
              </a:lnSpc>
              <a:spcBef>
                <a:spcPts val="0"/>
              </a:spcBef>
              <a:spcAft>
                <a:spcPts val="0"/>
              </a:spcAft>
              <a:buClr>
                <a:schemeClr val="dk1"/>
              </a:buClr>
              <a:buSzPts val="1600"/>
              <a:buFont typeface="Roboto"/>
              <a:buChar char="○"/>
            </a:pPr>
            <a:r>
              <a:rPr lang="en"/>
              <a:t>Types</a:t>
            </a:r>
            <a:r>
              <a:rPr lang="en"/>
              <a:t> of Ensemble Methods</a:t>
            </a:r>
            <a:endParaRPr sz="1600">
              <a:solidFill>
                <a:schemeClr val="dk1"/>
              </a:solidFill>
              <a:latin typeface="Roboto"/>
              <a:ea typeface="Roboto"/>
              <a:cs typeface="Roboto"/>
              <a:sym typeface="Roboto"/>
            </a:endParaRPr>
          </a:p>
          <a:p>
            <a:pPr indent="-330200" lvl="1" marL="914400" rtl="0" algn="l">
              <a:lnSpc>
                <a:spcPct val="125000"/>
              </a:lnSpc>
              <a:spcBef>
                <a:spcPts val="0"/>
              </a:spcBef>
              <a:spcAft>
                <a:spcPts val="0"/>
              </a:spcAft>
              <a:buClr>
                <a:schemeClr val="dk1"/>
              </a:buClr>
              <a:buSzPts val="1600"/>
              <a:buFont typeface="Roboto"/>
              <a:buChar char="○"/>
            </a:pPr>
            <a:r>
              <a:rPr lang="en"/>
              <a:t>Averaging Methods</a:t>
            </a:r>
            <a:endParaRPr/>
          </a:p>
          <a:p>
            <a:pPr indent="-330200" lvl="1" marL="914400" rtl="0" algn="l">
              <a:lnSpc>
                <a:spcPct val="125000"/>
              </a:lnSpc>
              <a:spcBef>
                <a:spcPts val="0"/>
              </a:spcBef>
              <a:spcAft>
                <a:spcPts val="0"/>
              </a:spcAft>
              <a:buSzPts val="1600"/>
              <a:buChar char="○"/>
            </a:pPr>
            <a:r>
              <a:rPr lang="en"/>
              <a:t>Boosting Methods</a:t>
            </a:r>
            <a:endParaRPr/>
          </a:p>
          <a:p>
            <a:pPr indent="-330200" lvl="1" marL="914400" rtl="0" algn="l">
              <a:lnSpc>
                <a:spcPct val="125000"/>
              </a:lnSpc>
              <a:spcBef>
                <a:spcPts val="0"/>
              </a:spcBef>
              <a:spcAft>
                <a:spcPts val="0"/>
              </a:spcAft>
              <a:buSzPts val="1600"/>
              <a:buChar char="○"/>
            </a:pPr>
            <a:r>
              <a:rPr lang="en"/>
              <a:t>Implementation and Interpretation</a:t>
            </a:r>
            <a:endParaRPr/>
          </a:p>
          <a:p>
            <a:pPr indent="-330200" lvl="0" marL="457200" rtl="0" algn="l">
              <a:lnSpc>
                <a:spcPct val="125000"/>
              </a:lnSpc>
              <a:spcBef>
                <a:spcPts val="0"/>
              </a:spcBef>
              <a:spcAft>
                <a:spcPts val="0"/>
              </a:spcAft>
              <a:buClr>
                <a:schemeClr val="dk1"/>
              </a:buClr>
              <a:buSzPts val="1600"/>
              <a:buFont typeface="Roboto"/>
              <a:buChar char="●"/>
            </a:pPr>
            <a:r>
              <a:rPr lang="en" sz="2000">
                <a:solidFill>
                  <a:schemeClr val="dk1"/>
                </a:solidFill>
                <a:latin typeface="Roboto"/>
                <a:ea typeface="Roboto"/>
                <a:cs typeface="Roboto"/>
                <a:sym typeface="Roboto"/>
              </a:rPr>
              <a:t>Conclusion</a:t>
            </a:r>
            <a:endParaRPr sz="2000">
              <a:solidFill>
                <a:schemeClr val="dk1"/>
              </a:solidFill>
              <a:latin typeface="Roboto"/>
              <a:ea typeface="Roboto"/>
              <a:cs typeface="Roboto"/>
              <a:sym typeface="Roboto"/>
            </a:endParaRPr>
          </a:p>
          <a:p>
            <a:pPr indent="-330200" lvl="1" marL="914400" rtl="0" algn="l">
              <a:lnSpc>
                <a:spcPct val="125000"/>
              </a:lnSpc>
              <a:spcBef>
                <a:spcPts val="0"/>
              </a:spcBef>
              <a:spcAft>
                <a:spcPts val="0"/>
              </a:spcAft>
              <a:buSzPts val="1600"/>
              <a:buChar char="○"/>
            </a:pPr>
            <a:r>
              <a:rPr lang="en"/>
              <a:t>Advantages &amp; Disadvantages</a:t>
            </a:r>
            <a:endParaRPr/>
          </a:p>
          <a:p>
            <a:pPr indent="-330200" lvl="1" marL="914400" rtl="0" algn="l">
              <a:lnSpc>
                <a:spcPct val="125000"/>
              </a:lnSpc>
              <a:spcBef>
                <a:spcPts val="0"/>
              </a:spcBef>
              <a:spcAft>
                <a:spcPts val="0"/>
              </a:spcAft>
              <a:buSzPts val="1600"/>
              <a:buChar char="○"/>
            </a:pPr>
            <a:r>
              <a:rPr lang="en"/>
              <a:t>Common Applications</a:t>
            </a:r>
            <a:endParaRPr/>
          </a:p>
          <a:p>
            <a:pPr indent="-355600" lvl="0" marL="457200" rtl="0" algn="l">
              <a:lnSpc>
                <a:spcPct val="12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Q &amp; A </a:t>
            </a:r>
            <a:endParaRPr sz="2000">
              <a:solidFill>
                <a:schemeClr val="dk1"/>
              </a:solidFill>
              <a:latin typeface="Roboto"/>
              <a:ea typeface="Roboto"/>
              <a:cs typeface="Roboto"/>
              <a:sym typeface="Roboto"/>
            </a:endParaRPr>
          </a:p>
        </p:txBody>
      </p:sp>
      <p:sp>
        <p:nvSpPr>
          <p:cNvPr id="55" name="Google Shape;5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 name="Google Shape;56;p10"/>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Table of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Advantages:</a:t>
            </a:r>
            <a:endParaRPr sz="1600"/>
          </a:p>
          <a:p>
            <a:pPr indent="-330200" lvl="0" marL="457200" rtl="0" algn="l">
              <a:spcBef>
                <a:spcPts val="0"/>
              </a:spcBef>
              <a:spcAft>
                <a:spcPts val="0"/>
              </a:spcAft>
              <a:buSzPts val="1600"/>
              <a:buChar char="●"/>
            </a:pPr>
            <a:r>
              <a:rPr lang="en" sz="1600"/>
              <a:t>Improved Accuracy: Ensemble methods can improve the accuracy of predictions by combining the strengths of different models. When the individual models have different strengths and weaknesses, the ensemble can leverage their collective power to achieve better accuracy.</a:t>
            </a:r>
            <a:endParaRPr sz="1600"/>
          </a:p>
          <a:p>
            <a:pPr indent="-330200" lvl="0" marL="457200" rtl="0" algn="l">
              <a:spcBef>
                <a:spcPts val="0"/>
              </a:spcBef>
              <a:spcAft>
                <a:spcPts val="0"/>
              </a:spcAft>
              <a:buSzPts val="1600"/>
              <a:buChar char="●"/>
            </a:pPr>
            <a:r>
              <a:rPr lang="en" sz="1600"/>
              <a:t>Robustness: Ensemble methods can be more robust than individual models because they are less sensitive to changes in the training data. By combining multiple models, the ensemble can better handle noise and outliers in the data.</a:t>
            </a:r>
            <a:endParaRPr sz="1600"/>
          </a:p>
          <a:p>
            <a:pPr indent="-330200" lvl="0" marL="457200" rtl="0" algn="l">
              <a:spcBef>
                <a:spcPts val="0"/>
              </a:spcBef>
              <a:spcAft>
                <a:spcPts val="0"/>
              </a:spcAft>
              <a:buSzPts val="1600"/>
              <a:buChar char="●"/>
            </a:pPr>
            <a:r>
              <a:rPr lang="en" sz="1600"/>
              <a:t>Reduced Overfitting: Ensemble methods can reduce overfitting, which occurs when a model is too complex and performs well on the training data but poorly on new data. By combining multiple models, the ensemble can reduce the risk of overfitting.</a:t>
            </a:r>
            <a:endParaRPr sz="1600"/>
          </a:p>
          <a:p>
            <a:pPr indent="-330200" lvl="0" marL="457200" rtl="0" algn="l">
              <a:spcBef>
                <a:spcPts val="0"/>
              </a:spcBef>
              <a:spcAft>
                <a:spcPts val="0"/>
              </a:spcAft>
              <a:buSzPts val="1600"/>
              <a:buChar char="●"/>
            </a:pPr>
            <a:r>
              <a:rPr lang="en" sz="1600"/>
              <a:t>Versatility: Ensemble methods can be used with any type of model, including decision trees, support vector machines, and neural networks.</a:t>
            </a:r>
            <a:endParaRPr sz="1600"/>
          </a:p>
        </p:txBody>
      </p:sp>
      <p:sp>
        <p:nvSpPr>
          <p:cNvPr id="181" name="Google Shape;181;p28"/>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Advantages and disadvantages</a:t>
            </a:r>
            <a:endParaRPr/>
          </a:p>
        </p:txBody>
      </p:sp>
      <p:sp>
        <p:nvSpPr>
          <p:cNvPr id="182" name="Google Shape;18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Disadvantages:</a:t>
            </a:r>
            <a:endParaRPr sz="1600"/>
          </a:p>
          <a:p>
            <a:pPr indent="-330200" lvl="0" marL="457200" rtl="0" algn="l">
              <a:spcBef>
                <a:spcPts val="0"/>
              </a:spcBef>
              <a:spcAft>
                <a:spcPts val="0"/>
              </a:spcAft>
              <a:buSzPts val="1600"/>
              <a:buChar char="●"/>
            </a:pPr>
            <a:r>
              <a:rPr lang="en" sz="1600"/>
              <a:t>Increased Complexity: Ensemble methods can be more complex than individual models, which can make them harder to interpret and understand. The increased complexity can also lead to longer training times and higher computational costs.</a:t>
            </a:r>
            <a:endParaRPr sz="1600"/>
          </a:p>
          <a:p>
            <a:pPr indent="-330200" lvl="0" marL="457200" rtl="0" algn="l">
              <a:spcBef>
                <a:spcPts val="0"/>
              </a:spcBef>
              <a:spcAft>
                <a:spcPts val="0"/>
              </a:spcAft>
              <a:buSzPts val="1600"/>
              <a:buChar char="●"/>
            </a:pPr>
            <a:r>
              <a:rPr lang="en" sz="1600"/>
              <a:t>Data Requirements: Ensemble methods require a larger amount of data to train multiple models, which can be a challenge if the data is scarce or expensive to collect.</a:t>
            </a:r>
            <a:endParaRPr sz="1600"/>
          </a:p>
          <a:p>
            <a:pPr indent="-330200" lvl="0" marL="457200" rtl="0" algn="l">
              <a:spcBef>
                <a:spcPts val="0"/>
              </a:spcBef>
              <a:spcAft>
                <a:spcPts val="0"/>
              </a:spcAft>
              <a:buSzPts val="1600"/>
              <a:buChar char="●"/>
            </a:pPr>
            <a:r>
              <a:rPr lang="en" sz="1600"/>
              <a:t>Limited Improvement: Ensemble methods may not always improve performance, particularly if the individual models are similar in nature. In some cases, the ensemble may even perform worse than the individual models.</a:t>
            </a:r>
            <a:endParaRPr sz="1600"/>
          </a:p>
          <a:p>
            <a:pPr indent="-330200" lvl="0" marL="457200" rtl="0" algn="l">
              <a:spcBef>
                <a:spcPts val="0"/>
              </a:spcBef>
              <a:spcAft>
                <a:spcPts val="0"/>
              </a:spcAft>
              <a:buSzPts val="1600"/>
              <a:buChar char="●"/>
            </a:pPr>
            <a:r>
              <a:rPr lang="en" sz="1600"/>
              <a:t>Difficulty Tuning: Ensemble methods require careful tuning of the individual models and the combination method, which can be a challenging task that requires a lot of trial and error.</a:t>
            </a:r>
            <a:endParaRPr sz="1600"/>
          </a:p>
        </p:txBody>
      </p:sp>
      <p:sp>
        <p:nvSpPr>
          <p:cNvPr id="188" name="Google Shape;188;p29"/>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Continued…</a:t>
            </a:r>
            <a:endParaRPr/>
          </a:p>
        </p:txBody>
      </p:sp>
      <p:sp>
        <p:nvSpPr>
          <p:cNvPr id="189" name="Google Shape;18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517525" y="666750"/>
            <a:ext cx="7206900" cy="28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DataHour</a:t>
            </a:r>
            <a:r>
              <a:rPr b="0" lang="en" sz="4300"/>
              <a:t> : </a:t>
            </a:r>
            <a:r>
              <a:rPr b="0" lang="en" sz="4300"/>
              <a:t>Q&amp;A</a:t>
            </a:r>
            <a:endParaRPr b="0" sz="4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968550" y="880675"/>
            <a:ext cx="7206900" cy="28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1"/>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Brief about me..</a:t>
            </a:r>
            <a:endParaRPr/>
          </a:p>
        </p:txBody>
      </p:sp>
      <p:sp>
        <p:nvSpPr>
          <p:cNvPr id="62" name="Google Shape;62;p11"/>
          <p:cNvSpPr txBox="1"/>
          <p:nvPr>
            <p:ph idx="1" type="body"/>
          </p:nvPr>
        </p:nvSpPr>
        <p:spPr>
          <a:xfrm>
            <a:off x="2750100" y="1195050"/>
            <a:ext cx="5759400" cy="2905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My name is K Vikas</a:t>
            </a:r>
            <a:endParaRPr sz="2000">
              <a:solidFill>
                <a:schemeClr val="dk1"/>
              </a:solidFill>
              <a:latin typeface="Roboto"/>
              <a:ea typeface="Roboto"/>
              <a:cs typeface="Roboto"/>
              <a:sym typeface="Roboto"/>
            </a:endParaRPr>
          </a:p>
          <a:p>
            <a:pPr indent="-355600" lvl="0" marL="457200" rtl="0" algn="l">
              <a:lnSpc>
                <a:spcPct val="130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Staff Data Scientist @ Avlino</a:t>
            </a:r>
            <a:endParaRPr sz="2000">
              <a:solidFill>
                <a:schemeClr val="dk1"/>
              </a:solidFill>
              <a:latin typeface="Roboto"/>
              <a:ea typeface="Roboto"/>
              <a:cs typeface="Roboto"/>
              <a:sym typeface="Roboto"/>
            </a:endParaRPr>
          </a:p>
          <a:p>
            <a:pPr indent="-355600" lvl="0" marL="457200" rtl="0" algn="l">
              <a:lnSpc>
                <a:spcPct val="130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~5 years of work experience</a:t>
            </a:r>
            <a:endParaRPr sz="2000">
              <a:solidFill>
                <a:schemeClr val="dk1"/>
              </a:solidFill>
              <a:latin typeface="Roboto"/>
              <a:ea typeface="Roboto"/>
              <a:cs typeface="Roboto"/>
              <a:sym typeface="Roboto"/>
            </a:endParaRPr>
          </a:p>
          <a:p>
            <a:pPr indent="-355600" lvl="0" marL="457200" rtl="0" algn="l">
              <a:lnSpc>
                <a:spcPct val="130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Areas of expertise</a:t>
            </a:r>
            <a:endParaRPr sz="2000">
              <a:solidFill>
                <a:schemeClr val="dk1"/>
              </a:solidFill>
              <a:latin typeface="Roboto"/>
              <a:ea typeface="Roboto"/>
              <a:cs typeface="Roboto"/>
              <a:sym typeface="Roboto"/>
            </a:endParaRPr>
          </a:p>
          <a:p>
            <a:pPr indent="-355600" lvl="1" marL="914400" rtl="0" algn="l">
              <a:lnSpc>
                <a:spcPct val="130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Classical ML / DL</a:t>
            </a:r>
            <a:endParaRPr sz="2000">
              <a:solidFill>
                <a:schemeClr val="dk1"/>
              </a:solidFill>
              <a:latin typeface="Roboto"/>
              <a:ea typeface="Roboto"/>
              <a:cs typeface="Roboto"/>
              <a:sym typeface="Roboto"/>
            </a:endParaRPr>
          </a:p>
          <a:p>
            <a:pPr indent="-355600" lvl="1" marL="914400" rtl="0" algn="l">
              <a:lnSpc>
                <a:spcPct val="130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CV / NLP</a:t>
            </a:r>
            <a:endParaRPr sz="2000">
              <a:solidFill>
                <a:schemeClr val="dk1"/>
              </a:solidFill>
              <a:latin typeface="Roboto"/>
              <a:ea typeface="Roboto"/>
              <a:cs typeface="Roboto"/>
              <a:sym typeface="Roboto"/>
            </a:endParaRPr>
          </a:p>
          <a:p>
            <a:pPr indent="-355600" lvl="0" marL="457200" rtl="0" algn="l">
              <a:lnSpc>
                <a:spcPct val="130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I like to travel, play fifa and binging</a:t>
            </a:r>
            <a:endParaRPr sz="2000">
              <a:solidFill>
                <a:schemeClr val="dk1"/>
              </a:solidFill>
              <a:latin typeface="Roboto"/>
              <a:ea typeface="Roboto"/>
              <a:cs typeface="Roboto"/>
              <a:sym typeface="Roboto"/>
            </a:endParaRPr>
          </a:p>
        </p:txBody>
      </p:sp>
      <p:pic>
        <p:nvPicPr>
          <p:cNvPr id="63" name="Google Shape;63;p11"/>
          <p:cNvPicPr preferRelativeResize="0"/>
          <p:nvPr/>
        </p:nvPicPr>
        <p:blipFill rotWithShape="1">
          <a:blip r:embed="rId3">
            <a:alphaModFix/>
          </a:blip>
          <a:srcRect b="0" l="3505" r="3496" t="0"/>
          <a:stretch/>
        </p:blipFill>
        <p:spPr>
          <a:xfrm>
            <a:off x="338825" y="1327875"/>
            <a:ext cx="2204327" cy="2423624"/>
          </a:xfrm>
          <a:prstGeom prst="rect">
            <a:avLst/>
          </a:prstGeom>
          <a:noFill/>
          <a:ln>
            <a:noFill/>
          </a:ln>
        </p:spPr>
      </p:pic>
      <p:sp>
        <p:nvSpPr>
          <p:cNvPr id="64" name="Google Shape;6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Prerequisites</a:t>
            </a:r>
            <a:r>
              <a:rPr lang="en"/>
              <a:t> </a:t>
            </a:r>
            <a:endParaRPr/>
          </a:p>
        </p:txBody>
      </p:sp>
      <p:sp>
        <p:nvSpPr>
          <p:cNvPr id="70" name="Google Shape;7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 name="Google Shape;71;p12"/>
          <p:cNvSpPr txBox="1"/>
          <p:nvPr/>
        </p:nvSpPr>
        <p:spPr>
          <a:xfrm>
            <a:off x="236675" y="1024025"/>
            <a:ext cx="6748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BASIC ML</a:t>
            </a:r>
            <a:endParaRPr/>
          </a:p>
          <a:p>
            <a:pPr indent="-317500" lvl="0" marL="457200" rtl="0" algn="l">
              <a:spcBef>
                <a:spcPts val="0"/>
              </a:spcBef>
              <a:spcAft>
                <a:spcPts val="0"/>
              </a:spcAft>
              <a:buSzPts val="1400"/>
              <a:buChar char="●"/>
            </a:pPr>
            <a:r>
              <a:rPr lang="en"/>
              <a:t>Understanding supervised ranking</a:t>
            </a:r>
            <a:endParaRPr/>
          </a:p>
          <a:p>
            <a:pPr indent="-317500" lvl="0" marL="457200" rtl="0" algn="l">
              <a:spcBef>
                <a:spcPts val="0"/>
              </a:spcBef>
              <a:spcAft>
                <a:spcPts val="0"/>
              </a:spcAft>
              <a:buSzPts val="1400"/>
              <a:buChar char="●"/>
            </a:pPr>
            <a:r>
              <a:rPr lang="en"/>
              <a:t>Python</a:t>
            </a:r>
            <a:endParaRPr/>
          </a:p>
          <a:p>
            <a:pPr indent="-317500" lvl="0" marL="457200" rtl="0" algn="l">
              <a:spcBef>
                <a:spcPts val="0"/>
              </a:spcBef>
              <a:spcAft>
                <a:spcPts val="0"/>
              </a:spcAft>
              <a:buSzPts val="1400"/>
              <a:buChar char="●"/>
            </a:pPr>
            <a:r>
              <a:rPr lang="en"/>
              <a:t>Little bit of enthu!!!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311700" y="152400"/>
            <a:ext cx="8520600" cy="64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4D2471"/>
                </a:solidFill>
                <a:latin typeface="Roboto"/>
                <a:ea typeface="Roboto"/>
                <a:cs typeface="Roboto"/>
                <a:sym typeface="Roboto"/>
              </a:rPr>
              <a:t>Brief about me..</a:t>
            </a:r>
            <a:endParaRPr b="1">
              <a:solidFill>
                <a:srgbClr val="4D2471"/>
              </a:solidFill>
              <a:latin typeface="Roboto"/>
              <a:ea typeface="Roboto"/>
              <a:cs typeface="Roboto"/>
              <a:sym typeface="Roboto"/>
            </a:endParaRPr>
          </a:p>
        </p:txBody>
      </p:sp>
      <p:sp>
        <p:nvSpPr>
          <p:cNvPr id="77" name="Google Shape;77;p13"/>
          <p:cNvSpPr txBox="1"/>
          <p:nvPr>
            <p:ph idx="1" type="body"/>
          </p:nvPr>
        </p:nvSpPr>
        <p:spPr>
          <a:xfrm>
            <a:off x="311700" y="920975"/>
            <a:ext cx="8520600" cy="3440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Roboto"/>
              <a:buChar char="●"/>
            </a:pPr>
            <a:r>
              <a:rPr lang="en" sz="1500">
                <a:solidFill>
                  <a:srgbClr val="374151"/>
                </a:solidFill>
                <a:highlight>
                  <a:srgbClr val="F7F7F8"/>
                </a:highlight>
              </a:rPr>
              <a:t>Ensemble methods are a type of machine learning technique that combines multiple models to improve the overall accuracy and performance of a predictive model. Ensemble methods can be applied to various types of models, including decision trees, neural networks, and regression models.</a:t>
            </a:r>
            <a:endParaRPr sz="1500">
              <a:solidFill>
                <a:srgbClr val="374151"/>
              </a:solidFill>
              <a:highlight>
                <a:srgbClr val="F7F7F8"/>
              </a:highlight>
            </a:endParaRPr>
          </a:p>
          <a:p>
            <a:pPr indent="-323850" lvl="0" marL="457200" rtl="0" algn="l">
              <a:spcBef>
                <a:spcPts val="0"/>
              </a:spcBef>
              <a:spcAft>
                <a:spcPts val="0"/>
              </a:spcAft>
              <a:buClr>
                <a:srgbClr val="374151"/>
              </a:buClr>
              <a:buSzPts val="1500"/>
              <a:buChar char="●"/>
            </a:pPr>
            <a:r>
              <a:rPr lang="en" sz="1500">
                <a:solidFill>
                  <a:srgbClr val="374151"/>
                </a:solidFill>
                <a:highlight>
                  <a:srgbClr val="F7F7F8"/>
                </a:highlight>
              </a:rPr>
              <a:t>Certain models do well in one aspect </a:t>
            </a:r>
            <a:endParaRPr sz="1500">
              <a:solidFill>
                <a:srgbClr val="374151"/>
              </a:solidFill>
              <a:highlight>
                <a:srgbClr val="F7F7F8"/>
              </a:highlight>
            </a:endParaRPr>
          </a:p>
          <a:p>
            <a:pPr indent="0" lvl="0" marL="457200" rtl="0" algn="l">
              <a:spcBef>
                <a:spcPts val="0"/>
              </a:spcBef>
              <a:spcAft>
                <a:spcPts val="0"/>
              </a:spcAft>
              <a:buNone/>
            </a:pPr>
            <a:r>
              <a:rPr lang="en" sz="1500">
                <a:solidFill>
                  <a:srgbClr val="374151"/>
                </a:solidFill>
                <a:highlight>
                  <a:srgbClr val="F7F7F8"/>
                </a:highlight>
              </a:rPr>
              <a:t>of data while others do well in other </a:t>
            </a:r>
            <a:endParaRPr sz="1500">
              <a:solidFill>
                <a:srgbClr val="374151"/>
              </a:solidFill>
              <a:highlight>
                <a:srgbClr val="F7F7F8"/>
              </a:highlight>
            </a:endParaRPr>
          </a:p>
          <a:p>
            <a:pPr indent="0" lvl="0" marL="457200" rtl="0" algn="l">
              <a:spcBef>
                <a:spcPts val="0"/>
              </a:spcBef>
              <a:spcAft>
                <a:spcPts val="0"/>
              </a:spcAft>
              <a:buNone/>
            </a:pPr>
            <a:r>
              <a:rPr lang="en" sz="1500">
                <a:solidFill>
                  <a:srgbClr val="374151"/>
                </a:solidFill>
                <a:highlight>
                  <a:srgbClr val="F7F7F8"/>
                </a:highlight>
              </a:rPr>
              <a:t>a</a:t>
            </a:r>
            <a:r>
              <a:rPr lang="en" sz="1500">
                <a:solidFill>
                  <a:srgbClr val="374151"/>
                </a:solidFill>
                <a:highlight>
                  <a:srgbClr val="F7F7F8"/>
                </a:highlight>
              </a:rPr>
              <a:t>spect.</a:t>
            </a:r>
            <a:endParaRPr sz="1500">
              <a:solidFill>
                <a:srgbClr val="374151"/>
              </a:solidFill>
              <a:highlight>
                <a:srgbClr val="F7F7F8"/>
              </a:highlight>
            </a:endParaRPr>
          </a:p>
          <a:p>
            <a:pPr indent="-323850" lvl="1" marL="914400" rtl="0" algn="l">
              <a:spcBef>
                <a:spcPts val="0"/>
              </a:spcBef>
              <a:spcAft>
                <a:spcPts val="0"/>
              </a:spcAft>
              <a:buClr>
                <a:srgbClr val="374151"/>
              </a:buClr>
              <a:buSzPts val="1500"/>
              <a:buChar char="○"/>
            </a:pPr>
            <a:r>
              <a:rPr lang="en" sz="1500">
                <a:solidFill>
                  <a:srgbClr val="374151"/>
                </a:solidFill>
                <a:highlight>
                  <a:srgbClr val="F7F7F8"/>
                </a:highlight>
              </a:rPr>
              <a:t>Multiple</a:t>
            </a:r>
            <a:r>
              <a:rPr lang="en" sz="1500">
                <a:solidFill>
                  <a:srgbClr val="374151"/>
                </a:solidFill>
                <a:highlight>
                  <a:srgbClr val="F7F7F8"/>
                </a:highlight>
              </a:rPr>
              <a:t> models - base </a:t>
            </a:r>
            <a:r>
              <a:rPr lang="en" sz="1500">
                <a:solidFill>
                  <a:srgbClr val="374151"/>
                </a:solidFill>
                <a:highlight>
                  <a:srgbClr val="F7F7F8"/>
                </a:highlight>
              </a:rPr>
              <a:t>learners</a:t>
            </a:r>
            <a:endParaRPr sz="1500">
              <a:solidFill>
                <a:srgbClr val="374151"/>
              </a:solidFill>
              <a:highlight>
                <a:srgbClr val="F7F7F8"/>
              </a:highlight>
            </a:endParaRPr>
          </a:p>
          <a:p>
            <a:pPr indent="-323850" lvl="0" marL="457200" rtl="0" algn="l">
              <a:spcBef>
                <a:spcPts val="0"/>
              </a:spcBef>
              <a:spcAft>
                <a:spcPts val="0"/>
              </a:spcAft>
              <a:buClr>
                <a:srgbClr val="374151"/>
              </a:buClr>
              <a:buSzPts val="1500"/>
              <a:buChar char="●"/>
            </a:pPr>
            <a:r>
              <a:rPr lang="en" sz="1500">
                <a:solidFill>
                  <a:srgbClr val="374151"/>
                </a:solidFill>
                <a:highlight>
                  <a:srgbClr val="F7F7F8"/>
                </a:highlight>
              </a:rPr>
              <a:t>Combine the several models to produce </a:t>
            </a:r>
            <a:endParaRPr sz="1500">
              <a:solidFill>
                <a:srgbClr val="374151"/>
              </a:solidFill>
              <a:highlight>
                <a:srgbClr val="F7F7F8"/>
              </a:highlight>
            </a:endParaRPr>
          </a:p>
          <a:p>
            <a:pPr indent="0" lvl="0" marL="457200" rtl="0" algn="l">
              <a:spcBef>
                <a:spcPts val="0"/>
              </a:spcBef>
              <a:spcAft>
                <a:spcPts val="0"/>
              </a:spcAft>
              <a:buNone/>
            </a:pPr>
            <a:r>
              <a:rPr lang="en" sz="1500">
                <a:solidFill>
                  <a:srgbClr val="374151"/>
                </a:solidFill>
                <a:highlight>
                  <a:srgbClr val="F7F7F8"/>
                </a:highlight>
              </a:rPr>
              <a:t>The final output</a:t>
            </a:r>
            <a:endParaRPr sz="1500">
              <a:solidFill>
                <a:srgbClr val="374151"/>
              </a:solidFill>
              <a:highlight>
                <a:srgbClr val="F7F7F8"/>
              </a:highlight>
            </a:endParaRPr>
          </a:p>
          <a:p>
            <a:pPr indent="-323850" lvl="1" marL="914400" rtl="0" algn="l">
              <a:spcBef>
                <a:spcPts val="0"/>
              </a:spcBef>
              <a:spcAft>
                <a:spcPts val="0"/>
              </a:spcAft>
              <a:buClr>
                <a:srgbClr val="374151"/>
              </a:buClr>
              <a:buSzPts val="1500"/>
              <a:buChar char="○"/>
            </a:pPr>
            <a:r>
              <a:rPr lang="en" sz="1500">
                <a:solidFill>
                  <a:srgbClr val="374151"/>
                </a:solidFill>
                <a:highlight>
                  <a:srgbClr val="F7F7F8"/>
                </a:highlight>
              </a:rPr>
              <a:t>Combined model - strong learner</a:t>
            </a:r>
            <a:endParaRPr sz="1500">
              <a:solidFill>
                <a:srgbClr val="374151"/>
              </a:solidFill>
              <a:highlight>
                <a:srgbClr val="F7F7F8"/>
              </a:highlight>
            </a:endParaRPr>
          </a:p>
          <a:p>
            <a:pPr indent="-323850" lvl="0" marL="457200" rtl="0" algn="l">
              <a:spcBef>
                <a:spcPts val="0"/>
              </a:spcBef>
              <a:spcAft>
                <a:spcPts val="0"/>
              </a:spcAft>
              <a:buClr>
                <a:srgbClr val="374151"/>
              </a:buClr>
              <a:buSzPts val="1500"/>
              <a:buChar char="●"/>
            </a:pPr>
            <a:r>
              <a:rPr lang="en" sz="1500">
                <a:solidFill>
                  <a:srgbClr val="374151"/>
                </a:solidFill>
                <a:highlight>
                  <a:srgbClr val="F7F7F8"/>
                </a:highlight>
              </a:rPr>
              <a:t>Combined model offestes individual</a:t>
            </a:r>
            <a:endParaRPr sz="1500">
              <a:solidFill>
                <a:srgbClr val="374151"/>
              </a:solidFill>
              <a:highlight>
                <a:srgbClr val="F7F7F8"/>
              </a:highlight>
            </a:endParaRPr>
          </a:p>
          <a:p>
            <a:pPr indent="0" lvl="0" marL="457200" rtl="0" algn="l">
              <a:spcBef>
                <a:spcPts val="0"/>
              </a:spcBef>
              <a:spcAft>
                <a:spcPts val="0"/>
              </a:spcAft>
              <a:buNone/>
            </a:pPr>
            <a:r>
              <a:rPr lang="en" sz="1500">
                <a:solidFill>
                  <a:srgbClr val="374151"/>
                </a:solidFill>
                <a:highlight>
                  <a:srgbClr val="F7F7F8"/>
                </a:highlight>
              </a:rPr>
              <a:t>Models </a:t>
            </a:r>
            <a:r>
              <a:rPr lang="en" sz="1500">
                <a:solidFill>
                  <a:srgbClr val="374151"/>
                </a:solidFill>
                <a:highlight>
                  <a:srgbClr val="F7F7F8"/>
                </a:highlight>
              </a:rPr>
              <a:t>biases</a:t>
            </a:r>
            <a:r>
              <a:rPr lang="en" sz="1500">
                <a:solidFill>
                  <a:srgbClr val="374151"/>
                </a:solidFill>
                <a:highlight>
                  <a:srgbClr val="F7F7F8"/>
                </a:highlight>
              </a:rPr>
              <a:t> and variances</a:t>
            </a:r>
            <a:endParaRPr sz="1500">
              <a:solidFill>
                <a:srgbClr val="374151"/>
              </a:solidFill>
              <a:highlight>
                <a:srgbClr val="F7F7F8"/>
              </a:highlight>
            </a:endParaRPr>
          </a:p>
          <a:p>
            <a:pPr indent="0" lvl="0" marL="457200" rtl="0" algn="l">
              <a:spcBef>
                <a:spcPts val="0"/>
              </a:spcBef>
              <a:spcAft>
                <a:spcPts val="0"/>
              </a:spcAft>
              <a:buNone/>
            </a:pPr>
            <a:r>
              <a:t/>
            </a:r>
            <a:endParaRPr/>
          </a:p>
        </p:txBody>
      </p:sp>
      <p:sp>
        <p:nvSpPr>
          <p:cNvPr id="78" name="Google Shape;78;p13"/>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Introduction to Ensemble Techniques</a:t>
            </a:r>
            <a:endParaRPr/>
          </a:p>
        </p:txBody>
      </p:sp>
      <p:sp>
        <p:nvSpPr>
          <p:cNvPr id="79" name="Google Shape;7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3"/>
          <p:cNvPicPr preferRelativeResize="0"/>
          <p:nvPr/>
        </p:nvPicPr>
        <p:blipFill>
          <a:blip r:embed="rId3">
            <a:alphaModFix/>
          </a:blip>
          <a:stretch>
            <a:fillRect/>
          </a:stretch>
        </p:blipFill>
        <p:spPr>
          <a:xfrm>
            <a:off x="4410775" y="2005675"/>
            <a:ext cx="4315574" cy="244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Ensemble Methods: Working</a:t>
            </a:r>
            <a:endParaRPr/>
          </a:p>
        </p:txBody>
      </p:sp>
      <p:sp>
        <p:nvSpPr>
          <p:cNvPr id="86" name="Google Shape;8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4"/>
          <p:cNvPicPr preferRelativeResize="0"/>
          <p:nvPr/>
        </p:nvPicPr>
        <p:blipFill>
          <a:blip r:embed="rId3">
            <a:alphaModFix/>
          </a:blip>
          <a:stretch>
            <a:fillRect/>
          </a:stretch>
        </p:blipFill>
        <p:spPr>
          <a:xfrm>
            <a:off x="483000" y="1067175"/>
            <a:ext cx="3141475" cy="3296025"/>
          </a:xfrm>
          <a:prstGeom prst="rect">
            <a:avLst/>
          </a:prstGeom>
          <a:noFill/>
          <a:ln>
            <a:noFill/>
          </a:ln>
        </p:spPr>
      </p:pic>
      <p:sp>
        <p:nvSpPr>
          <p:cNvPr id="88" name="Google Shape;88;p14"/>
          <p:cNvSpPr txBox="1"/>
          <p:nvPr/>
        </p:nvSpPr>
        <p:spPr>
          <a:xfrm>
            <a:off x="4677175" y="895125"/>
            <a:ext cx="39600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Parallel Learning</a:t>
            </a:r>
            <a:endParaRPr sz="1800"/>
          </a:p>
          <a:p>
            <a:pPr indent="-342900" lvl="1" marL="914400" rtl="0" algn="l">
              <a:spcBef>
                <a:spcPts val="0"/>
              </a:spcBef>
              <a:spcAft>
                <a:spcPts val="0"/>
              </a:spcAft>
              <a:buSzPts val="1800"/>
              <a:buChar char="○"/>
            </a:pPr>
            <a:r>
              <a:rPr lang="en" sz="1800"/>
              <a:t>Base learners are </a:t>
            </a:r>
            <a:r>
              <a:rPr lang="en" sz="1800"/>
              <a:t>generated</a:t>
            </a:r>
            <a:r>
              <a:rPr lang="en" sz="1800"/>
              <a:t> parallely</a:t>
            </a:r>
            <a:endParaRPr sz="1800"/>
          </a:p>
          <a:p>
            <a:pPr indent="-342900" lvl="1" marL="914400" rtl="0" algn="l">
              <a:spcBef>
                <a:spcPts val="0"/>
              </a:spcBef>
              <a:spcAft>
                <a:spcPts val="0"/>
              </a:spcAft>
              <a:buSzPts val="1800"/>
              <a:buChar char="○"/>
            </a:pPr>
            <a:r>
              <a:rPr lang="en" sz="1800"/>
              <a:t>Use </a:t>
            </a:r>
            <a:r>
              <a:rPr lang="en" sz="1800"/>
              <a:t>dependency</a:t>
            </a:r>
            <a:r>
              <a:rPr lang="en" sz="1800"/>
              <a:t> of each base learner</a:t>
            </a:r>
            <a:endParaRPr sz="1800"/>
          </a:p>
          <a:p>
            <a:pPr indent="-342900" lvl="1" marL="914400" rtl="0" algn="l">
              <a:spcBef>
                <a:spcPts val="0"/>
              </a:spcBef>
              <a:spcAft>
                <a:spcPts val="0"/>
              </a:spcAft>
              <a:buSzPts val="1800"/>
              <a:buChar char="○"/>
            </a:pPr>
            <a:r>
              <a:rPr lang="en" sz="1800"/>
              <a:t>Example: random Forest</a:t>
            </a:r>
            <a:endParaRPr sz="1800"/>
          </a:p>
          <a:p>
            <a:pPr indent="-342900" lvl="0" marL="457200" rtl="0" algn="l">
              <a:spcBef>
                <a:spcPts val="0"/>
              </a:spcBef>
              <a:spcAft>
                <a:spcPts val="0"/>
              </a:spcAft>
              <a:buSzPts val="1800"/>
              <a:buChar char="●"/>
            </a:pPr>
            <a:r>
              <a:rPr lang="en" sz="1800"/>
              <a:t>Sequential learning</a:t>
            </a:r>
            <a:endParaRPr sz="1800"/>
          </a:p>
          <a:p>
            <a:pPr indent="-342900" lvl="1" marL="914400" rtl="0" algn="l">
              <a:spcBef>
                <a:spcPts val="0"/>
              </a:spcBef>
              <a:spcAft>
                <a:spcPts val="0"/>
              </a:spcAft>
              <a:buSzPts val="1800"/>
              <a:buChar char="○"/>
            </a:pPr>
            <a:r>
              <a:rPr lang="en" sz="1800"/>
              <a:t>Base learners are </a:t>
            </a:r>
            <a:r>
              <a:rPr lang="en" sz="1800"/>
              <a:t>generated</a:t>
            </a:r>
            <a:r>
              <a:rPr lang="en" sz="1800"/>
              <a:t> consecutively</a:t>
            </a:r>
            <a:endParaRPr sz="1800"/>
          </a:p>
          <a:p>
            <a:pPr indent="-342900" lvl="1" marL="914400" rtl="0" algn="l">
              <a:spcBef>
                <a:spcPts val="0"/>
              </a:spcBef>
              <a:spcAft>
                <a:spcPts val="0"/>
              </a:spcAft>
              <a:buSzPts val="1800"/>
              <a:buChar char="○"/>
            </a:pPr>
            <a:r>
              <a:rPr lang="en" sz="1800"/>
              <a:t>Use dependency between the base learners</a:t>
            </a:r>
            <a:endParaRPr sz="1800"/>
          </a:p>
          <a:p>
            <a:pPr indent="-342900" lvl="1" marL="914400" rtl="0" algn="l">
              <a:spcBef>
                <a:spcPts val="0"/>
              </a:spcBef>
              <a:spcAft>
                <a:spcPts val="0"/>
              </a:spcAft>
              <a:buSzPts val="1800"/>
              <a:buChar char="○"/>
            </a:pPr>
            <a:r>
              <a:rPr lang="en" sz="1800"/>
              <a:t>Example: Adaboost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500"/>
              </a:spcBef>
              <a:spcAft>
                <a:spcPts val="0"/>
              </a:spcAft>
              <a:buClr>
                <a:srgbClr val="374151"/>
              </a:buClr>
              <a:buSzPts val="1800"/>
              <a:buAutoNum type="arabicPeriod"/>
            </a:pPr>
            <a:r>
              <a:rPr lang="en" sz="1800">
                <a:solidFill>
                  <a:srgbClr val="374151"/>
                </a:solidFill>
                <a:highlight>
                  <a:srgbClr val="F7F7F8"/>
                </a:highlight>
              </a:rPr>
              <a:t>Improved Accuracy</a:t>
            </a:r>
            <a:endParaRPr sz="1800">
              <a:solidFill>
                <a:srgbClr val="374151"/>
              </a:solidFill>
              <a:highlight>
                <a:srgbClr val="F7F7F8"/>
              </a:highlight>
            </a:endParaRPr>
          </a:p>
          <a:p>
            <a:pPr indent="-342900" lvl="0" marL="457200" rtl="0" algn="l">
              <a:lnSpc>
                <a:spcPct val="115000"/>
              </a:lnSpc>
              <a:spcBef>
                <a:spcPts val="0"/>
              </a:spcBef>
              <a:spcAft>
                <a:spcPts val="0"/>
              </a:spcAft>
              <a:buClr>
                <a:srgbClr val="374151"/>
              </a:buClr>
              <a:buSzPts val="1800"/>
              <a:buAutoNum type="arabicPeriod"/>
            </a:pPr>
            <a:r>
              <a:rPr lang="en" sz="1800">
                <a:solidFill>
                  <a:srgbClr val="374151"/>
                </a:solidFill>
                <a:highlight>
                  <a:srgbClr val="F7F7F8"/>
                </a:highlight>
              </a:rPr>
              <a:t>Reduced Overfitting</a:t>
            </a:r>
            <a:endParaRPr sz="1800">
              <a:solidFill>
                <a:srgbClr val="374151"/>
              </a:solidFill>
              <a:highlight>
                <a:srgbClr val="F7F7F8"/>
              </a:highlight>
            </a:endParaRPr>
          </a:p>
          <a:p>
            <a:pPr indent="-342900" lvl="0" marL="457200" rtl="0" algn="l">
              <a:lnSpc>
                <a:spcPct val="115000"/>
              </a:lnSpc>
              <a:spcBef>
                <a:spcPts val="0"/>
              </a:spcBef>
              <a:spcAft>
                <a:spcPts val="0"/>
              </a:spcAft>
              <a:buClr>
                <a:srgbClr val="374151"/>
              </a:buClr>
              <a:buSzPts val="1800"/>
              <a:buAutoNum type="arabicPeriod"/>
            </a:pPr>
            <a:r>
              <a:rPr lang="en" sz="1800">
                <a:solidFill>
                  <a:srgbClr val="374151"/>
                </a:solidFill>
                <a:highlight>
                  <a:srgbClr val="F7F7F8"/>
                </a:highlight>
              </a:rPr>
              <a:t>Robustness</a:t>
            </a:r>
            <a:endParaRPr sz="1800">
              <a:solidFill>
                <a:srgbClr val="374151"/>
              </a:solidFill>
              <a:highlight>
                <a:srgbClr val="F7F7F8"/>
              </a:highlight>
            </a:endParaRPr>
          </a:p>
          <a:p>
            <a:pPr indent="-342900" lvl="0" marL="457200" rtl="0" algn="l">
              <a:lnSpc>
                <a:spcPct val="115000"/>
              </a:lnSpc>
              <a:spcBef>
                <a:spcPts val="0"/>
              </a:spcBef>
              <a:spcAft>
                <a:spcPts val="0"/>
              </a:spcAft>
              <a:buClr>
                <a:srgbClr val="374151"/>
              </a:buClr>
              <a:buSzPts val="1800"/>
              <a:buAutoNum type="arabicPeriod"/>
            </a:pPr>
            <a:r>
              <a:rPr lang="en" sz="1800">
                <a:solidFill>
                  <a:srgbClr val="374151"/>
                </a:solidFill>
                <a:highlight>
                  <a:srgbClr val="F7F7F8"/>
                </a:highlight>
              </a:rPr>
              <a:t>Flexibility</a:t>
            </a:r>
            <a:endParaRPr sz="1800">
              <a:solidFill>
                <a:srgbClr val="374151"/>
              </a:solidFill>
              <a:highlight>
                <a:srgbClr val="F7F7F8"/>
              </a:highlight>
            </a:endParaRPr>
          </a:p>
          <a:p>
            <a:pPr indent="0" lvl="0" marL="0" rtl="0" algn="l">
              <a:spcBef>
                <a:spcPts val="1500"/>
              </a:spcBef>
              <a:spcAft>
                <a:spcPts val="0"/>
              </a:spcAft>
              <a:buNone/>
            </a:pPr>
            <a:r>
              <a:t/>
            </a:r>
            <a:endParaRPr/>
          </a:p>
        </p:txBody>
      </p:sp>
      <p:sp>
        <p:nvSpPr>
          <p:cNvPr id="94" name="Google Shape;94;p15"/>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Ensemble methods: Significance</a:t>
            </a:r>
            <a:endParaRPr/>
          </a:p>
        </p:txBody>
      </p:sp>
      <p:sp>
        <p:nvSpPr>
          <p:cNvPr id="95" name="Google Shape;9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517525" y="666750"/>
            <a:ext cx="7206900" cy="28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Ensemble Methods: types and details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Simple </a:t>
            </a:r>
            <a:r>
              <a:rPr lang="en"/>
              <a:t>Averaging</a:t>
            </a:r>
            <a:endParaRPr/>
          </a:p>
          <a:p>
            <a:pPr indent="-330200" lvl="1" marL="914400" rtl="0" algn="l">
              <a:spcBef>
                <a:spcPts val="0"/>
              </a:spcBef>
              <a:spcAft>
                <a:spcPts val="0"/>
              </a:spcAft>
              <a:buSzPts val="1600"/>
              <a:buChar char="○"/>
            </a:pPr>
            <a:r>
              <a:rPr lang="en"/>
              <a:t>Regression</a:t>
            </a:r>
            <a:endParaRPr/>
          </a:p>
          <a:p>
            <a:pPr indent="-330200" lvl="2" marL="1371600" rtl="0" algn="l">
              <a:spcBef>
                <a:spcPts val="0"/>
              </a:spcBef>
              <a:spcAft>
                <a:spcPts val="0"/>
              </a:spcAft>
              <a:buSzPts val="1600"/>
              <a:buChar char="■"/>
            </a:pPr>
            <a:r>
              <a:rPr lang="en"/>
              <a:t>P = (p1 + p2 + p3) / n_models</a:t>
            </a:r>
            <a:endParaRPr/>
          </a:p>
          <a:p>
            <a:pPr indent="-330200" lvl="1" marL="914400" rtl="0" algn="l">
              <a:spcBef>
                <a:spcPts val="0"/>
              </a:spcBef>
              <a:spcAft>
                <a:spcPts val="0"/>
              </a:spcAft>
              <a:buSzPts val="1600"/>
              <a:buChar char="○"/>
            </a:pPr>
            <a:r>
              <a:rPr lang="en"/>
              <a:t>Classification</a:t>
            </a:r>
            <a:endParaRPr/>
          </a:p>
          <a:p>
            <a:pPr indent="-330200" lvl="2" marL="1371600" rtl="0" algn="l">
              <a:spcBef>
                <a:spcPts val="0"/>
              </a:spcBef>
              <a:spcAft>
                <a:spcPts val="0"/>
              </a:spcAft>
              <a:buSzPts val="1600"/>
              <a:buChar char="■"/>
            </a:pPr>
            <a:r>
              <a:rPr lang="en"/>
              <a:t>Mode of the class predicted</a:t>
            </a:r>
            <a:endParaRPr/>
          </a:p>
          <a:p>
            <a:pPr indent="-330200" lvl="2" marL="1371600" rtl="0" algn="l">
              <a:spcBef>
                <a:spcPts val="0"/>
              </a:spcBef>
              <a:spcAft>
                <a:spcPts val="0"/>
              </a:spcAft>
              <a:buSzPts val="1600"/>
              <a:buChar char="■"/>
            </a:pPr>
            <a:r>
              <a:rPr lang="en"/>
              <a:t>Probability: argmax of the summed probability of each class</a:t>
            </a:r>
            <a:endParaRPr/>
          </a:p>
          <a:p>
            <a:pPr indent="-330200" lvl="1" marL="914400" rtl="0" algn="l">
              <a:spcBef>
                <a:spcPts val="0"/>
              </a:spcBef>
              <a:spcAft>
                <a:spcPts val="0"/>
              </a:spcAft>
              <a:buSzPts val="1600"/>
              <a:buChar char="○"/>
            </a:pPr>
            <a:r>
              <a:rPr lang="en"/>
              <a:t>Limitation: each model have equal contribution</a:t>
            </a:r>
            <a:endParaRPr/>
          </a:p>
          <a:p>
            <a:pPr indent="-355600" lvl="0" marL="457200" rtl="0" algn="l">
              <a:spcBef>
                <a:spcPts val="0"/>
              </a:spcBef>
              <a:spcAft>
                <a:spcPts val="0"/>
              </a:spcAft>
              <a:buSzPts val="2000"/>
              <a:buChar char="●"/>
            </a:pPr>
            <a:r>
              <a:rPr lang="en"/>
              <a:t>Weighted Averaging</a:t>
            </a:r>
            <a:endParaRPr/>
          </a:p>
          <a:p>
            <a:pPr indent="-330200" lvl="1" marL="914400" rtl="0" algn="l">
              <a:spcBef>
                <a:spcPts val="0"/>
              </a:spcBef>
              <a:spcAft>
                <a:spcPts val="0"/>
              </a:spcAft>
              <a:buSzPts val="1600"/>
              <a:buChar char="○"/>
            </a:pPr>
            <a:r>
              <a:rPr lang="en"/>
              <a:t>W</a:t>
            </a:r>
            <a:r>
              <a:rPr lang="en"/>
              <a:t>eighted by the model performance</a:t>
            </a:r>
            <a:endParaRPr/>
          </a:p>
          <a:p>
            <a:pPr indent="-330200" lvl="1" marL="914400" rtl="0" algn="l">
              <a:spcBef>
                <a:spcPts val="0"/>
              </a:spcBef>
              <a:spcAft>
                <a:spcPts val="0"/>
              </a:spcAft>
              <a:buSzPts val="1600"/>
              <a:buChar char="○"/>
            </a:pPr>
            <a:r>
              <a:rPr lang="en"/>
              <a:t>Weights:</a:t>
            </a:r>
            <a:endParaRPr/>
          </a:p>
          <a:p>
            <a:pPr indent="-330200" lvl="2" marL="1371600" rtl="0" algn="l">
              <a:spcBef>
                <a:spcPts val="0"/>
              </a:spcBef>
              <a:spcAft>
                <a:spcPts val="0"/>
              </a:spcAft>
              <a:buSzPts val="1600"/>
              <a:buChar char="■"/>
            </a:pPr>
            <a:r>
              <a:rPr lang="en"/>
              <a:t>w1 + w2 +w3 =1</a:t>
            </a:r>
            <a:endParaRPr/>
          </a:p>
        </p:txBody>
      </p:sp>
      <p:sp>
        <p:nvSpPr>
          <p:cNvPr id="106" name="Google Shape;106;p17"/>
          <p:cNvSpPr txBox="1"/>
          <p:nvPr>
            <p:ph type="title"/>
          </p:nvPr>
        </p:nvSpPr>
        <p:spPr>
          <a:xfrm>
            <a:off x="0" y="0"/>
            <a:ext cx="9144000" cy="799200"/>
          </a:xfrm>
          <a:prstGeom prst="rect">
            <a:avLst/>
          </a:prstGeom>
        </p:spPr>
        <p:txBody>
          <a:bodyPr anchorCtr="0" anchor="ctr" bIns="91425" lIns="91425" spcFirstLastPara="1" rIns="91425" wrap="square" tIns="91425">
            <a:noAutofit/>
          </a:bodyPr>
          <a:lstStyle/>
          <a:p>
            <a:pPr indent="0" lvl="0" marL="329184" rtl="0" algn="l">
              <a:spcBef>
                <a:spcPts val="0"/>
              </a:spcBef>
              <a:spcAft>
                <a:spcPts val="0"/>
              </a:spcAft>
              <a:buNone/>
            </a:pPr>
            <a:r>
              <a:rPr lang="en"/>
              <a:t>Averaging</a:t>
            </a:r>
            <a:endParaRPr/>
          </a:p>
        </p:txBody>
      </p:sp>
      <p:sp>
        <p:nvSpPr>
          <p:cNvPr id="107" name="Google Shape;10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V-DataHou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