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C3F852-C6D7-476F-A3E3-FA19FC643BF0}">
  <a:tblStyle styleId="{9EC3F852-C6D7-476F-A3E3-FA19FC643B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8ecb8dd7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8ecb8dd7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8ecb8dd7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8ecb8dd7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8ecb8dd7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8ecb8dd7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8ecb8dd7f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8ecb8dd7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9a0df6d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9a0df6d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a0df6d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a0df6d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8ecb8dd7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8ecb8dd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8ecb8dd7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8ecb8dd7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8ecb8dd7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8ecb8dd7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8ecb8dd7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8ecb8dd7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ecb8dd7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ecb8dd7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8ecb8dd7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8ecb8dd7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8ecb8dd7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8ecb8dd7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54" name="Google Shape;54;p13"/>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61950"/>
            <a:ext cx="8520600" cy="10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Continual Learning </a:t>
            </a:r>
            <a:endParaRPr/>
          </a:p>
        </p:txBody>
      </p:sp>
      <p:sp>
        <p:nvSpPr>
          <p:cNvPr id="61" name="Google Shape;61;p14"/>
          <p:cNvSpPr txBox="1"/>
          <p:nvPr/>
        </p:nvSpPr>
        <p:spPr>
          <a:xfrm>
            <a:off x="267900" y="1551375"/>
            <a:ext cx="8608200" cy="3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000000"/>
                </a:highlight>
                <a:latin typeface="Nunito"/>
                <a:ea typeface="Nunito"/>
                <a:cs typeface="Nunito"/>
                <a:sym typeface="Nunito"/>
              </a:rPr>
              <a:t>Continual Learning is a concept to learn a model for a large number of tasks sequentially without forgetting knowledge obtained from the preceding (Previous)  tasks, where the data in the old tasks are not available any more during training new ones</a:t>
            </a:r>
            <a:endParaRPr b="1" sz="2200">
              <a:solidFill>
                <a:srgbClr val="FFFFFF"/>
              </a:solidFill>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24100" y="181500"/>
            <a:ext cx="8375400" cy="9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REINFORCEMENT LEARNING</a:t>
            </a:r>
            <a:endParaRPr sz="2900"/>
          </a:p>
        </p:txBody>
      </p:sp>
      <p:sp>
        <p:nvSpPr>
          <p:cNvPr id="116" name="Google Shape;116;p23"/>
          <p:cNvSpPr txBox="1"/>
          <p:nvPr>
            <p:ph idx="1" type="body"/>
          </p:nvPr>
        </p:nvSpPr>
        <p:spPr>
          <a:xfrm>
            <a:off x="762000" y="1380225"/>
            <a:ext cx="8051400" cy="323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AutoNum type="arabicPeriod"/>
            </a:pPr>
            <a:r>
              <a:rPr lang="en">
                <a:solidFill>
                  <a:srgbClr val="FFFFFF"/>
                </a:solidFill>
              </a:rPr>
              <a:t>Reinforcement Learning  is the problem where an agent learns actions through trial and error interactions with a dynamic environment.</a:t>
            </a:r>
            <a:endParaRPr>
              <a:solidFill>
                <a:srgbClr val="FFFFFF"/>
              </a:solidFill>
            </a:endParaRPr>
          </a:p>
          <a:p>
            <a:pPr indent="-330200" lvl="0" marL="457200" rtl="0" algn="l">
              <a:spcBef>
                <a:spcPts val="1000"/>
              </a:spcBef>
              <a:spcAft>
                <a:spcPts val="0"/>
              </a:spcAft>
              <a:buClr>
                <a:srgbClr val="FFFFFF"/>
              </a:buClr>
              <a:buSzPts val="1600"/>
              <a:buAutoNum type="arabicPeriod"/>
            </a:pPr>
            <a:r>
              <a:rPr lang="en">
                <a:solidFill>
                  <a:srgbClr val="FFFFFF"/>
                </a:solidFill>
              </a:rPr>
              <a:t> In each interaction step, the agent receives input that contains the current state of the environment. The agent chooses an action from a set of possible actions. </a:t>
            </a:r>
            <a:endParaRPr>
              <a:solidFill>
                <a:srgbClr val="FFFFFF"/>
              </a:solidFill>
            </a:endParaRPr>
          </a:p>
          <a:p>
            <a:pPr indent="-330200" lvl="0" marL="457200" rtl="0" algn="l">
              <a:spcBef>
                <a:spcPts val="1000"/>
              </a:spcBef>
              <a:spcAft>
                <a:spcPts val="0"/>
              </a:spcAft>
              <a:buClr>
                <a:srgbClr val="FFFFFF"/>
              </a:buClr>
              <a:buSzPts val="1600"/>
              <a:buAutoNum type="arabicPeriod"/>
            </a:pPr>
            <a:r>
              <a:rPr lang="en">
                <a:solidFill>
                  <a:srgbClr val="FFFFFF"/>
                </a:solidFill>
              </a:rPr>
              <a:t>The action changes the state of the environment. Then, the agent gets a value of this state transition, which can be reward or penalty. This process repeats as the agent learns a trajectory of actions to optimize its objective.</a:t>
            </a:r>
            <a:endParaRPr>
              <a:solidFill>
                <a:srgbClr val="FFFFFF"/>
              </a:solidFill>
            </a:endParaRPr>
          </a:p>
          <a:p>
            <a:pPr indent="-330200" lvl="0" marL="457200" rtl="0" algn="l">
              <a:spcBef>
                <a:spcPts val="1000"/>
              </a:spcBef>
              <a:spcAft>
                <a:spcPts val="0"/>
              </a:spcAft>
              <a:buClr>
                <a:srgbClr val="FFFFFF"/>
              </a:buClr>
              <a:buSzPts val="1600"/>
              <a:buAutoNum type="arabicPeriod"/>
            </a:pPr>
            <a:r>
              <a:rPr lang="en">
                <a:solidFill>
                  <a:srgbClr val="FFFFFF"/>
                </a:solidFill>
              </a:rPr>
              <a:t>The goal of reinforcement learning is to learn an optimal policy that maps states to actions that maximizes the long run sum of rewards.</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74450" y="431325"/>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DIFFERENCE FROM LIFELONG LEARNING </a:t>
            </a:r>
            <a:endParaRPr sz="2400"/>
          </a:p>
        </p:txBody>
      </p:sp>
      <p:sp>
        <p:nvSpPr>
          <p:cNvPr id="122" name="Google Shape;122;p24"/>
          <p:cNvSpPr txBox="1"/>
          <p:nvPr>
            <p:ph idx="1" type="body"/>
          </p:nvPr>
        </p:nvSpPr>
        <p:spPr>
          <a:xfrm>
            <a:off x="474450" y="1092675"/>
            <a:ext cx="8338800" cy="33771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FFFFFF"/>
              </a:buClr>
              <a:buSzPts val="1600"/>
              <a:buAutoNum type="arabicPeriod"/>
            </a:pPr>
            <a:r>
              <a:rPr lang="en">
                <a:solidFill>
                  <a:srgbClr val="FFFFFF"/>
                </a:solidFill>
              </a:rPr>
              <a:t>A reinforcement learning agent learns by trial and error in its interactions with the environment which gives feedback or rewards to the agent.</a:t>
            </a:r>
            <a:endParaRPr>
              <a:solidFill>
                <a:srgbClr val="FFFFFF"/>
              </a:solidFill>
            </a:endParaRPr>
          </a:p>
          <a:p>
            <a:pPr indent="-330200" lvl="0" marL="457200" rtl="0" algn="l">
              <a:spcBef>
                <a:spcPts val="1600"/>
              </a:spcBef>
              <a:spcAft>
                <a:spcPts val="0"/>
              </a:spcAft>
              <a:buClr>
                <a:srgbClr val="FFFFFF"/>
              </a:buClr>
              <a:buSzPts val="1600"/>
              <a:buAutoNum type="arabicPeriod"/>
            </a:pPr>
            <a:r>
              <a:rPr lang="en">
                <a:solidFill>
                  <a:srgbClr val="FFFFFF"/>
                </a:solidFill>
              </a:rPr>
              <a:t>The learning is limited to one task and one environment.</a:t>
            </a:r>
            <a:endParaRPr>
              <a:solidFill>
                <a:srgbClr val="FFFFFF"/>
              </a:solidFill>
            </a:endParaRPr>
          </a:p>
          <a:p>
            <a:pPr indent="-330200" lvl="0" marL="457200" rtl="0" algn="l">
              <a:spcBef>
                <a:spcPts val="1000"/>
              </a:spcBef>
              <a:spcAft>
                <a:spcPts val="1600"/>
              </a:spcAft>
              <a:buClr>
                <a:srgbClr val="FFFFFF"/>
              </a:buClr>
              <a:buSzPts val="1600"/>
              <a:buAutoNum type="arabicPeriod"/>
            </a:pPr>
            <a:r>
              <a:rPr lang="en">
                <a:solidFill>
                  <a:srgbClr val="FFFFFF"/>
                </a:solidFill>
              </a:rPr>
              <a:t>There is no concept of accumulating knowledge to help future learning tasks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416950" y="474450"/>
            <a:ext cx="8281500" cy="58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28" name="Google Shape;128;p25"/>
          <p:cNvSpPr txBox="1"/>
          <p:nvPr>
            <p:ph idx="1" type="body"/>
          </p:nvPr>
        </p:nvSpPr>
        <p:spPr>
          <a:xfrm>
            <a:off x="646975" y="1150200"/>
            <a:ext cx="8051400" cy="3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 summary, we can regard LML as a generalization of or extension to these paradigms. The key characteristics of LML are the continuous learning process, knowledge accumulation in the knowledge base (KB), and the use of the past knowledge to help future learning. The related machine learning paradigms do not have one or more of these characteristics.</a:t>
            </a:r>
            <a:endParaRPr>
              <a:solidFill>
                <a:srgbClr val="FFFFFF"/>
              </a:solidFill>
            </a:endParaRPr>
          </a:p>
          <a:p>
            <a:pPr indent="0" lvl="0" marL="0" rtl="0" algn="l">
              <a:spcBef>
                <a:spcPts val="1600"/>
              </a:spcBef>
              <a:spcAft>
                <a:spcPts val="1600"/>
              </a:spcAft>
              <a:buNone/>
            </a:pPr>
            <a:r>
              <a:rPr lang="en">
                <a:solidFill>
                  <a:srgbClr val="FFFFFF"/>
                </a:solidFill>
              </a:rPr>
              <a:t> In a nutshell, LML essentially tries to mimic the human learning process in order to overcome the limitations of the current isolated learning paradigm.</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0750" y="235750"/>
            <a:ext cx="8626200" cy="4671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FFFFFF"/>
                </a:solidFill>
              </a:rPr>
              <a:t>L</a:t>
            </a:r>
            <a:r>
              <a:rPr lang="en">
                <a:solidFill>
                  <a:srgbClr val="FFFFFF"/>
                </a:solidFill>
              </a:rPr>
              <a:t>ifelong machine learning (LML) (or simply lifelong learning) has three key characteristics: continuous learning process, explicit knowledge retention and accumulation, and the use of previously learned knowledge to help new learning tasks. </a:t>
            </a:r>
            <a:endParaRPr>
              <a:solidFill>
                <a:srgbClr val="FFFFFF"/>
              </a:solidFill>
            </a:endParaRPr>
          </a:p>
          <a:p>
            <a:pPr indent="0" lvl="0" marL="0" rtl="0" algn="just">
              <a:lnSpc>
                <a:spcPct val="100000"/>
              </a:lnSpc>
              <a:spcBef>
                <a:spcPts val="0"/>
              </a:spcBef>
              <a:spcAft>
                <a:spcPts val="0"/>
              </a:spcAft>
              <a:buNone/>
            </a:pPr>
            <a:r>
              <a:t/>
            </a:r>
            <a:endParaRPr>
              <a:solidFill>
                <a:srgbClr val="FFFFFF"/>
              </a:solidFill>
            </a:endParaRPr>
          </a:p>
          <a:p>
            <a:pPr indent="0" lvl="0" marL="0" rtl="0" algn="just">
              <a:lnSpc>
                <a:spcPct val="100000"/>
              </a:lnSpc>
              <a:spcBef>
                <a:spcPts val="0"/>
              </a:spcBef>
              <a:spcAft>
                <a:spcPts val="0"/>
              </a:spcAft>
              <a:buNone/>
            </a:pPr>
            <a:r>
              <a:rPr lang="en">
                <a:solidFill>
                  <a:srgbClr val="FFFFFF"/>
                </a:solidFill>
              </a:rPr>
              <a:t>There are several machine learning paradigms that have related characteristics  i.e., </a:t>
            </a:r>
            <a:r>
              <a:rPr b="1" lang="en">
                <a:solidFill>
                  <a:srgbClr val="FFFFFF"/>
                </a:solidFill>
              </a:rPr>
              <a:t>transfer learning or domain Adaptation,  multi-task learning, online learning, and reinforcement learning.</a:t>
            </a:r>
            <a:r>
              <a:rPr lang="en">
                <a:solidFill>
                  <a:srgbClr val="FFFFFF"/>
                </a:solidFill>
              </a:rPr>
              <a:t> </a:t>
            </a:r>
            <a:endParaRPr>
              <a:solidFill>
                <a:srgbClr val="FFFFFF"/>
              </a:solidFill>
            </a:endParaRPr>
          </a:p>
          <a:p>
            <a:pPr indent="0" lvl="0" marL="0" rtl="0" algn="just">
              <a:lnSpc>
                <a:spcPct val="100000"/>
              </a:lnSpc>
              <a:spcBef>
                <a:spcPts val="0"/>
              </a:spcBef>
              <a:spcAft>
                <a:spcPts val="0"/>
              </a:spcAft>
              <a:buNone/>
            </a:pPr>
            <a:r>
              <a:t/>
            </a:r>
            <a:endParaRPr>
              <a:solidFill>
                <a:srgbClr val="FFFFFF"/>
              </a:solidFill>
            </a:endParaRPr>
          </a:p>
          <a:p>
            <a:pPr indent="0" lvl="0" marL="0" rtl="0" algn="just">
              <a:lnSpc>
                <a:spcPct val="100000"/>
              </a:lnSpc>
              <a:spcBef>
                <a:spcPts val="0"/>
              </a:spcBef>
              <a:spcAft>
                <a:spcPts val="0"/>
              </a:spcAft>
              <a:buNone/>
            </a:pPr>
            <a:r>
              <a:rPr lang="en">
                <a:solidFill>
                  <a:srgbClr val="FFFFFF"/>
                </a:solidFill>
              </a:rPr>
              <a:t>The first two paradigms are more closely related to LML because they both involve some kind of knowledge transfer across domains or tasks, but they don’t learn continuously and don’t retain or accumulate learned knowledge explicitly.</a:t>
            </a:r>
            <a:endParaRPr>
              <a:solidFill>
                <a:srgbClr val="FFFFFF"/>
              </a:solidFill>
            </a:endParaRPr>
          </a:p>
          <a:p>
            <a:pPr indent="0" lvl="0" marL="0" rtl="0" algn="just">
              <a:lnSpc>
                <a:spcPct val="100000"/>
              </a:lnSpc>
              <a:spcBef>
                <a:spcPts val="0"/>
              </a:spcBef>
              <a:spcAft>
                <a:spcPts val="0"/>
              </a:spcAft>
              <a:buNone/>
            </a:pPr>
            <a:r>
              <a:t/>
            </a:r>
            <a:endParaRPr>
              <a:solidFill>
                <a:srgbClr val="FFFFFF"/>
              </a:solidFill>
            </a:endParaRPr>
          </a:p>
          <a:p>
            <a:pPr indent="0" lvl="0" marL="0" rtl="0" algn="just">
              <a:lnSpc>
                <a:spcPct val="100000"/>
              </a:lnSpc>
              <a:spcBef>
                <a:spcPts val="0"/>
              </a:spcBef>
              <a:spcAft>
                <a:spcPts val="0"/>
              </a:spcAft>
              <a:buNone/>
            </a:pPr>
            <a:r>
              <a:rPr lang="en">
                <a:solidFill>
                  <a:srgbClr val="FFFFFF"/>
                </a:solidFill>
              </a:rPr>
              <a:t>Online learning and reinforcement learning involves continuous learning processes but they focus on the same learning task with a time dimension. These differences will become clearer after we review some representative techniques for each of these related learning paradigms.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nvSpPr>
        <p:spPr>
          <a:xfrm>
            <a:off x="878675" y="707225"/>
            <a:ext cx="7072200" cy="3268200"/>
          </a:xfrm>
          <a:prstGeom prst="rect">
            <a:avLst/>
          </a:prstGeom>
          <a:noFill/>
          <a:ln>
            <a:noFill/>
          </a:ln>
        </p:spPr>
        <p:txBody>
          <a:bodyPr anchorCtr="0" anchor="t" bIns="91425" lIns="91425" spcFirstLastPara="1" rIns="91425" wrap="square" tIns="91425">
            <a:noAutofit/>
          </a:bodyPr>
          <a:lstStyle/>
          <a:p>
            <a:pPr indent="0" lvl="0" marL="0" marR="381000" rtl="0" algn="ctr">
              <a:lnSpc>
                <a:spcPct val="158000"/>
              </a:lnSpc>
              <a:spcBef>
                <a:spcPts val="0"/>
              </a:spcBef>
              <a:spcAft>
                <a:spcPts val="0"/>
              </a:spcAft>
              <a:buNone/>
            </a:pPr>
            <a:r>
              <a:rPr lang="en" sz="1800">
                <a:solidFill>
                  <a:schemeClr val="dk1"/>
                </a:solidFill>
                <a:highlight>
                  <a:srgbClr val="000000"/>
                </a:highlight>
              </a:rPr>
              <a:t>What is the significance of plasticity?</a:t>
            </a:r>
            <a:endParaRPr sz="1800">
              <a:solidFill>
                <a:schemeClr val="dk1"/>
              </a:solidFill>
              <a:highlight>
                <a:srgbClr val="000000"/>
              </a:highlight>
            </a:endParaRPr>
          </a:p>
          <a:p>
            <a:pPr indent="0" lvl="0" marL="152400" marR="152400" rtl="0" algn="l">
              <a:lnSpc>
                <a:spcPct val="115000"/>
              </a:lnSpc>
              <a:spcBef>
                <a:spcPts val="0"/>
              </a:spcBef>
              <a:spcAft>
                <a:spcPts val="0"/>
              </a:spcAft>
              <a:buNone/>
            </a:pPr>
            <a:r>
              <a:rPr lang="en" sz="1800">
                <a:solidFill>
                  <a:schemeClr val="dk1"/>
                </a:solidFill>
                <a:highlight>
                  <a:srgbClr val="000000"/>
                </a:highlight>
              </a:rPr>
              <a:t>Neuroplasticity – or brain </a:t>
            </a:r>
            <a:r>
              <a:rPr b="1" lang="en" sz="1800">
                <a:solidFill>
                  <a:schemeClr val="dk1"/>
                </a:solidFill>
                <a:highlight>
                  <a:srgbClr val="000000"/>
                </a:highlight>
              </a:rPr>
              <a:t>plasticity</a:t>
            </a:r>
            <a:r>
              <a:rPr lang="en" sz="1800">
                <a:solidFill>
                  <a:schemeClr val="dk1"/>
                </a:solidFill>
                <a:highlight>
                  <a:srgbClr val="000000"/>
                </a:highlight>
              </a:rPr>
              <a:t> – is the ability of the brain to modify its connections or re-wire itself. Without this ability, any brain, not just the human brain, would be unable to develop from infancy through to adulthood or recover from brain injury.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61950"/>
            <a:ext cx="8520600" cy="101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Types of Learning</a:t>
            </a:r>
            <a:endParaRPr/>
          </a:p>
        </p:txBody>
      </p:sp>
      <p:sp>
        <p:nvSpPr>
          <p:cNvPr id="67" name="Google Shape;67;p15"/>
          <p:cNvSpPr txBox="1"/>
          <p:nvPr/>
        </p:nvSpPr>
        <p:spPr>
          <a:xfrm>
            <a:off x="285750" y="1583525"/>
            <a:ext cx="8608200" cy="334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b="1" lang="en">
                <a:solidFill>
                  <a:srgbClr val="FFFFFF"/>
                </a:solidFill>
              </a:rPr>
              <a:t>Transfer Learning</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Multitask Learning</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Online (incremental Learning)</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Reinforcement Learning</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Continual Learning</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904650" y="267875"/>
            <a:ext cx="47496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TransFer Learning</a:t>
            </a:r>
            <a:endParaRPr/>
          </a:p>
        </p:txBody>
      </p:sp>
      <p:sp>
        <p:nvSpPr>
          <p:cNvPr id="73" name="Google Shape;73;p16"/>
          <p:cNvSpPr txBox="1"/>
          <p:nvPr>
            <p:ph idx="1" type="body"/>
          </p:nvPr>
        </p:nvSpPr>
        <p:spPr>
          <a:xfrm>
            <a:off x="682200" y="974550"/>
            <a:ext cx="7779600" cy="37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Transfer learning</a:t>
            </a:r>
            <a:r>
              <a:rPr lang="en" sz="1400">
                <a:solidFill>
                  <a:schemeClr val="dk1"/>
                </a:solidFill>
              </a:rPr>
              <a:t> (TL) is a research problem in machine </a:t>
            </a:r>
            <a:r>
              <a:rPr b="1" lang="en" sz="1400">
                <a:solidFill>
                  <a:schemeClr val="dk1"/>
                </a:solidFill>
              </a:rPr>
              <a:t>learning</a:t>
            </a:r>
            <a:r>
              <a:rPr lang="en" sz="1400">
                <a:solidFill>
                  <a:schemeClr val="dk1"/>
                </a:solidFill>
              </a:rPr>
              <a:t> (ML) that focuses on storing knowledge gained while solving one problem and applying it to a different but </a:t>
            </a:r>
            <a:r>
              <a:rPr b="1" lang="en" sz="1400">
                <a:solidFill>
                  <a:schemeClr val="dk1"/>
                </a:solidFill>
              </a:rPr>
              <a:t>related problem. </a:t>
            </a:r>
            <a:r>
              <a:rPr lang="en" sz="1400">
                <a:solidFill>
                  <a:schemeClr val="dk1"/>
                </a:solidFill>
              </a:rPr>
              <a:t>For example, knowledge gained while </a:t>
            </a:r>
            <a:r>
              <a:rPr b="1" lang="en" sz="1400">
                <a:solidFill>
                  <a:schemeClr val="dk1"/>
                </a:solidFill>
              </a:rPr>
              <a:t>learning</a:t>
            </a:r>
            <a:r>
              <a:rPr lang="en" sz="1400">
                <a:solidFill>
                  <a:schemeClr val="dk1"/>
                </a:solidFill>
              </a:rPr>
              <a:t> to recognize cars could apply when trying to recognize trucks.</a:t>
            </a:r>
            <a:endParaRPr sz="1400">
              <a:solidFill>
                <a:schemeClr val="dk1"/>
              </a:solidFill>
            </a:endParaRPr>
          </a:p>
          <a:p>
            <a:pPr indent="-317500" lvl="0" marL="457200" rtl="0" algn="l">
              <a:spcBef>
                <a:spcPts val="1600"/>
              </a:spcBef>
              <a:spcAft>
                <a:spcPts val="0"/>
              </a:spcAft>
              <a:buClr>
                <a:schemeClr val="dk1"/>
              </a:buClr>
              <a:buSzPts val="1400"/>
              <a:buAutoNum type="arabicPeriod"/>
            </a:pPr>
            <a:r>
              <a:rPr lang="en" sz="1400">
                <a:solidFill>
                  <a:schemeClr val="dk1"/>
                </a:solidFill>
              </a:rPr>
              <a:t>It is also commonly known as domain adaptation in natural language processing.</a:t>
            </a:r>
            <a:endParaRPr sz="1400">
              <a:solidFill>
                <a:schemeClr val="dk1"/>
              </a:solidFill>
            </a:endParaRPr>
          </a:p>
          <a:p>
            <a:pPr indent="0" lvl="0" marL="0" rtl="0" algn="l">
              <a:spcBef>
                <a:spcPts val="1600"/>
              </a:spcBef>
              <a:spcAft>
                <a:spcPts val="0"/>
              </a:spcAft>
              <a:buNone/>
            </a:pPr>
            <a:r>
              <a:rPr lang="en" sz="1400">
                <a:solidFill>
                  <a:schemeClr val="dk1"/>
                </a:solidFill>
              </a:rPr>
              <a:t> 2. It usually involves two domains: a source domain and a target domain. </a:t>
            </a:r>
            <a:endParaRPr sz="1400">
              <a:solidFill>
                <a:schemeClr val="dk1"/>
              </a:solidFill>
            </a:endParaRPr>
          </a:p>
          <a:p>
            <a:pPr indent="0" lvl="0" marL="0" rtl="0" algn="l">
              <a:spcBef>
                <a:spcPts val="1600"/>
              </a:spcBef>
              <a:spcAft>
                <a:spcPts val="0"/>
              </a:spcAft>
              <a:buNone/>
            </a:pPr>
            <a:r>
              <a:rPr b="1" lang="en" sz="1400">
                <a:solidFill>
                  <a:schemeClr val="dk1"/>
                </a:solidFill>
              </a:rPr>
              <a:t>Goal Of Transfer Learning :</a:t>
            </a:r>
            <a:endParaRPr b="1" sz="1400">
              <a:solidFill>
                <a:schemeClr val="dk1"/>
              </a:solidFill>
            </a:endParaRPr>
          </a:p>
          <a:p>
            <a:pPr indent="0" lvl="0" marL="0" rtl="0" algn="l">
              <a:spcBef>
                <a:spcPts val="1600"/>
              </a:spcBef>
              <a:spcAft>
                <a:spcPts val="0"/>
              </a:spcAft>
              <a:buNone/>
            </a:pPr>
            <a:r>
              <a:rPr lang="en" sz="1400">
                <a:solidFill>
                  <a:schemeClr val="dk1"/>
                </a:solidFill>
              </a:rPr>
              <a:t>The source domain normally has a large amount of labeled training data while the target domain has little or no labeled training data. The goal of transfer learning is to use the labeled data in the source domain to help learning in the target domain </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682250" y="310750"/>
            <a:ext cx="8088000" cy="58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Transfer Learning</a:t>
            </a:r>
            <a:endParaRPr/>
          </a:p>
        </p:txBody>
      </p:sp>
      <p:sp>
        <p:nvSpPr>
          <p:cNvPr id="79" name="Google Shape;79;p17"/>
          <p:cNvSpPr txBox="1"/>
          <p:nvPr>
            <p:ph idx="1" type="body"/>
          </p:nvPr>
        </p:nvSpPr>
        <p:spPr>
          <a:xfrm>
            <a:off x="621500" y="1446600"/>
            <a:ext cx="8294100" cy="3471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FFFFFF"/>
              </a:buClr>
              <a:buSzPts val="1000"/>
              <a:buAutoNum type="arabicPeriod"/>
            </a:pPr>
            <a:r>
              <a:rPr b="1" lang="en" sz="1000">
                <a:solidFill>
                  <a:srgbClr val="FFFFFF"/>
                </a:solidFill>
              </a:rPr>
              <a:t>STRUCTURAL CORRESPONDENCE LEARNING  [Blitzer et al., 2006, 2007] :</a:t>
            </a:r>
            <a:endParaRPr b="1" sz="1000">
              <a:solidFill>
                <a:srgbClr val="FFFFFF"/>
              </a:solidFill>
            </a:endParaRPr>
          </a:p>
          <a:p>
            <a:pPr indent="0" lvl="0" marL="457200" rtl="0" algn="l">
              <a:spcBef>
                <a:spcPts val="1600"/>
              </a:spcBef>
              <a:spcAft>
                <a:spcPts val="0"/>
              </a:spcAft>
              <a:buNone/>
            </a:pPr>
            <a:r>
              <a:rPr b="1" lang="en" sz="1000">
                <a:solidFill>
                  <a:srgbClr val="FFFFFF"/>
                </a:solidFill>
              </a:rPr>
              <a:t>1.1 This method is mainly used in text classification.</a:t>
            </a:r>
            <a:endParaRPr b="1" sz="1000">
              <a:solidFill>
                <a:srgbClr val="FFFFFF"/>
              </a:solidFill>
            </a:endParaRPr>
          </a:p>
          <a:p>
            <a:pPr indent="0" lvl="0" marL="0" rtl="0" algn="l">
              <a:spcBef>
                <a:spcPts val="1600"/>
              </a:spcBef>
              <a:spcAft>
                <a:spcPts val="0"/>
              </a:spcAft>
              <a:buNone/>
            </a:pPr>
            <a:r>
              <a:rPr b="1" lang="en" sz="1000">
                <a:solidFill>
                  <a:srgbClr val="FFFFFF"/>
                </a:solidFill>
              </a:rPr>
              <a:t> 	1.2 Working of this algorithm : 	</a:t>
            </a:r>
            <a:endParaRPr b="1" sz="1000">
              <a:solidFill>
                <a:srgbClr val="FFFFFF"/>
              </a:solidFill>
            </a:endParaRPr>
          </a:p>
          <a:p>
            <a:pPr indent="0" lvl="0" marL="457200" rtl="0" algn="l">
              <a:spcBef>
                <a:spcPts val="1600"/>
              </a:spcBef>
              <a:spcAft>
                <a:spcPts val="0"/>
              </a:spcAft>
              <a:buNone/>
            </a:pPr>
            <a:r>
              <a:rPr b="1" lang="en" sz="1000">
                <a:solidFill>
                  <a:srgbClr val="FFFFFF"/>
                </a:solidFill>
              </a:rPr>
              <a:t>Given labeled data from the source domain and unlabeled data from both the source and target domains, SCL tries to find a set of pivot (imp)  features that have the same characteristics or behaviors in both domains. </a:t>
            </a:r>
            <a:endParaRPr b="1" sz="1000">
              <a:solidFill>
                <a:srgbClr val="FFFFFF"/>
              </a:solidFill>
            </a:endParaRPr>
          </a:p>
          <a:p>
            <a:pPr indent="0" lvl="0" marL="457200" rtl="0" algn="l">
              <a:spcBef>
                <a:spcPts val="1600"/>
              </a:spcBef>
              <a:spcAft>
                <a:spcPts val="0"/>
              </a:spcAft>
              <a:buNone/>
            </a:pPr>
            <a:r>
              <a:rPr b="1" lang="en" sz="1000">
                <a:solidFill>
                  <a:srgbClr val="FFFFFF"/>
                </a:solidFill>
              </a:rPr>
              <a:t>If a non-pivot feature is correlated with many of the same pivot features across different domains, this feature is likely to behave similarly across different domains. For example, if a word w co occurs very frequently with the same set of pivot words in both domains, then w is likely to behave the same (e.g., holding the same semantic meaning) across domains</a:t>
            </a:r>
            <a:endParaRPr b="1" sz="1000">
              <a:solidFill>
                <a:srgbClr val="FFFFFF"/>
              </a:solidFill>
            </a:endParaRPr>
          </a:p>
          <a:p>
            <a:pPr indent="0" lvl="0" marL="0" rtl="0" algn="l">
              <a:lnSpc>
                <a:spcPct val="100000"/>
              </a:lnSpc>
              <a:spcBef>
                <a:spcPts val="1600"/>
              </a:spcBef>
              <a:spcAft>
                <a:spcPts val="0"/>
              </a:spcAft>
              <a:buNone/>
            </a:pPr>
            <a:r>
              <a:rPr b="1" lang="en" sz="1400">
                <a:solidFill>
                  <a:schemeClr val="dk1"/>
                </a:solidFill>
              </a:rPr>
              <a:t>2 NA¨IVE BAYES TRANSFER CLASSIFIER</a:t>
            </a:r>
            <a:endParaRPr b="1"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a:p>
            <a:pPr indent="0" lvl="0" marL="0" rtl="0" algn="l">
              <a:lnSpc>
                <a:spcPct val="100000"/>
              </a:lnSpc>
              <a:spcBef>
                <a:spcPts val="0"/>
              </a:spcBef>
              <a:spcAft>
                <a:spcPts val="0"/>
              </a:spcAft>
              <a:buNone/>
            </a:pPr>
            <a:r>
              <a:rPr b="1" lang="en" sz="1400">
                <a:solidFill>
                  <a:schemeClr val="dk1"/>
                </a:solidFill>
              </a:rPr>
              <a:t>3 DEEP LEARNING IN TRANSFER LEARNING</a:t>
            </a:r>
            <a:endParaRPr b="1" sz="900">
              <a:solidFill>
                <a:srgbClr val="FFFFFF"/>
              </a:solidFill>
            </a:endParaRPr>
          </a:p>
          <a:p>
            <a:pPr indent="0" lvl="0" marL="0" rtl="0" algn="l">
              <a:spcBef>
                <a:spcPts val="0"/>
              </a:spcBef>
              <a:spcAft>
                <a:spcPts val="0"/>
              </a:spcAft>
              <a:buNone/>
            </a:pPr>
            <a:r>
              <a:t/>
            </a:r>
            <a:endParaRPr b="1" sz="900">
              <a:solidFill>
                <a:srgbClr val="FFFFFF"/>
              </a:solidFill>
            </a:endParaRPr>
          </a:p>
          <a:p>
            <a:pPr indent="0" lvl="0" marL="457200" rtl="0" algn="l">
              <a:spcBef>
                <a:spcPts val="1600"/>
              </a:spcBef>
              <a:spcAft>
                <a:spcPts val="0"/>
              </a:spcAft>
              <a:buNone/>
            </a:pPr>
            <a:r>
              <a:t/>
            </a:r>
            <a:endParaRPr b="1" sz="900">
              <a:solidFill>
                <a:srgbClr val="FFFFFF"/>
              </a:solidFill>
            </a:endParaRPr>
          </a:p>
          <a:p>
            <a:pPr indent="0" lvl="0" marL="457200" rtl="0" algn="l">
              <a:spcBef>
                <a:spcPts val="1600"/>
              </a:spcBef>
              <a:spcAft>
                <a:spcPts val="0"/>
              </a:spcAft>
              <a:buNone/>
            </a:pPr>
            <a:r>
              <a:t/>
            </a:r>
            <a:endParaRPr b="1" sz="900">
              <a:solidFill>
                <a:srgbClr val="FFFFFF"/>
              </a:solidFill>
            </a:endParaRPr>
          </a:p>
          <a:p>
            <a:pPr indent="0" lvl="0" marL="457200" rtl="0" algn="l">
              <a:spcBef>
                <a:spcPts val="1600"/>
              </a:spcBef>
              <a:spcAft>
                <a:spcPts val="0"/>
              </a:spcAft>
              <a:buNone/>
            </a:pPr>
            <a:r>
              <a:t/>
            </a:r>
            <a:endParaRPr b="1" sz="900">
              <a:solidFill>
                <a:srgbClr val="FFFFFF"/>
              </a:solidFill>
            </a:endParaRPr>
          </a:p>
          <a:p>
            <a:pPr indent="0" lvl="0" marL="457200" rtl="0" algn="l">
              <a:spcBef>
                <a:spcPts val="1600"/>
              </a:spcBef>
              <a:spcAft>
                <a:spcPts val="1600"/>
              </a:spcAft>
              <a:buNone/>
            </a:pPr>
            <a:r>
              <a:t/>
            </a:r>
            <a:endParaRPr b="1"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34725" y="257175"/>
            <a:ext cx="8554500" cy="3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DIFFERENCE FROM LIFELONG LEARNING</a:t>
            </a:r>
            <a:endParaRPr sz="1800"/>
          </a:p>
        </p:txBody>
      </p:sp>
      <p:sp>
        <p:nvSpPr>
          <p:cNvPr id="85" name="Google Shape;85;p18"/>
          <p:cNvSpPr txBox="1"/>
          <p:nvPr>
            <p:ph idx="1" type="body"/>
          </p:nvPr>
        </p:nvSpPr>
        <p:spPr>
          <a:xfrm>
            <a:off x="811650" y="1567125"/>
            <a:ext cx="79443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6" name="Google Shape;86;p18"/>
          <p:cNvGraphicFramePr/>
          <p:nvPr/>
        </p:nvGraphicFramePr>
        <p:xfrm>
          <a:off x="304200" y="637685"/>
          <a:ext cx="3000000" cy="3000000"/>
        </p:xfrm>
        <a:graphic>
          <a:graphicData uri="http://schemas.openxmlformats.org/drawingml/2006/table">
            <a:tbl>
              <a:tblPr>
                <a:noFill/>
                <a:tableStyleId>{9EC3F852-C6D7-476F-A3E3-FA19FC643BF0}</a:tableStyleId>
              </a:tblPr>
              <a:tblGrid>
                <a:gridCol w="4342525"/>
                <a:gridCol w="4342525"/>
              </a:tblGrid>
              <a:tr h="370800">
                <a:tc>
                  <a:txBody>
                    <a:bodyPr/>
                    <a:lstStyle/>
                    <a:p>
                      <a:pPr indent="0" lvl="0" marL="0" rtl="0" algn="l">
                        <a:spcBef>
                          <a:spcPts val="0"/>
                        </a:spcBef>
                        <a:spcAft>
                          <a:spcPts val="0"/>
                        </a:spcAft>
                        <a:buNone/>
                      </a:pPr>
                      <a:r>
                        <a:rPr lang="en"/>
                        <a:t>Transfer Learning</a:t>
                      </a:r>
                      <a:endParaRPr/>
                    </a:p>
                  </a:txBody>
                  <a:tcPr marT="91425" marB="91425" marR="91425" marL="91425">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Lifelong Learning</a:t>
                      </a:r>
                      <a:endParaRPr/>
                    </a:p>
                  </a:txBody>
                  <a:tcPr marT="91425" marB="91425" marR="91425" marL="91425">
                    <a:lnB cap="flat" cmpd="sng" w="9525">
                      <a:solidFill>
                        <a:srgbClr val="FFFFFF"/>
                      </a:solidFill>
                      <a:prstDash val="solid"/>
                      <a:round/>
                      <a:headEnd len="sm" w="sm" type="none"/>
                      <a:tailEnd len="sm" w="sm" type="none"/>
                    </a:lnB>
                    <a:solidFill>
                      <a:srgbClr val="FFFFFF"/>
                    </a:solidFill>
                  </a:tcPr>
                </a:tc>
              </a:tr>
              <a:tr h="1162900">
                <a:tc>
                  <a:txBody>
                    <a:bodyPr/>
                    <a:lstStyle/>
                    <a:p>
                      <a:pPr indent="0" lvl="0" marL="0" rtl="0" algn="l">
                        <a:spcBef>
                          <a:spcPts val="0"/>
                        </a:spcBef>
                        <a:spcAft>
                          <a:spcPts val="0"/>
                        </a:spcAft>
                        <a:buNone/>
                      </a:pPr>
                      <a:r>
                        <a:rPr lang="en">
                          <a:solidFill>
                            <a:srgbClr val="FFFFFF"/>
                          </a:solidFill>
                        </a:rPr>
                        <a:t>Its transfer of information or knowledge from the source domain to the target domain is only one-time.</a:t>
                      </a:r>
                      <a:endParaRPr>
                        <a:solidFill>
                          <a:srgbClr val="FFFFFF"/>
                        </a:solidFill>
                      </a:endParaRPr>
                    </a:p>
                    <a:p>
                      <a:pPr indent="0" lvl="0" marL="0" rtl="0" algn="l">
                        <a:spcBef>
                          <a:spcPts val="0"/>
                        </a:spcBef>
                        <a:spcAft>
                          <a:spcPts val="0"/>
                        </a:spcAft>
                        <a:buNone/>
                      </a:pPr>
                      <a:r>
                        <a:rPr lang="en">
                          <a:solidFill>
                            <a:srgbClr val="FFFFFF"/>
                          </a:solidFill>
                        </a:rPr>
                        <a:t>It does not retain the transferred knowledge or information for future use. LML</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Knowledge retention and accumulation are essential for LML as they not only enable the system to become more and more knowledgeable, but also allow it to learn additional knowledge more accurately and easily in the future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64875">
                <a:tc>
                  <a:txBody>
                    <a:bodyPr/>
                    <a:lstStyle/>
                    <a:p>
                      <a:pPr indent="0" lvl="0" marL="0" rtl="0" algn="l">
                        <a:spcBef>
                          <a:spcPts val="0"/>
                        </a:spcBef>
                        <a:spcAft>
                          <a:spcPts val="0"/>
                        </a:spcAft>
                        <a:buNone/>
                      </a:pPr>
                      <a:r>
                        <a:rPr lang="en">
                          <a:solidFill>
                            <a:srgbClr val="FFFFFF"/>
                          </a:solidFill>
                        </a:rPr>
                        <a:t>Transfer learning is unidirectional. It transfers knowledge only from the source domain to the target domain, but not the other way around because the target domain has little or no training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The learning result from the new domain or task can be used to improve learning in previous domains or tasks if needed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642100">
                <a:tc>
                  <a:txBody>
                    <a:bodyPr/>
                    <a:lstStyle/>
                    <a:p>
                      <a:pPr indent="0" lvl="0" marL="0" rtl="0" algn="l">
                        <a:spcBef>
                          <a:spcPts val="0"/>
                        </a:spcBef>
                        <a:spcAft>
                          <a:spcPts val="0"/>
                        </a:spcAft>
                        <a:buNone/>
                      </a:pPr>
                      <a:r>
                        <a:rPr lang="en">
                          <a:solidFill>
                            <a:srgbClr val="FFFFFF"/>
                          </a:solidFill>
                        </a:rPr>
                        <a:t>Transfer learning typically involves with only two domains, a source domain and a target domain (although in some cases there are more than one source domain). It assumes that the source domain is very similar to the target domain; otherwise the results can be detrimental. The two similar domains are usually selected by human users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I</a:t>
                      </a:r>
                      <a:r>
                        <a:rPr b="1" lang="en" sz="1100">
                          <a:solidFill>
                            <a:srgbClr val="FFFFFF"/>
                          </a:solidFill>
                        </a:rPr>
                        <a:t>n solving a new problem, the learner can pick and choose the appropriate past knowledge to be used in current learning. It does not have the assumption made by transfer learning. That is, in LML, if there is useful knowledge from the past, use it. If not, just learn using the current domain data. However, since LML typically involves a large number of past domains, the system has a large amount of past knowledge. The new learning task is very likely to find some pieces of the past knowledge useful.</a:t>
                      </a:r>
                      <a:endParaRPr b="1"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88825" y="86275"/>
            <a:ext cx="79938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MULTI-TASK LEARNING( batch multi-task learning )</a:t>
            </a:r>
            <a:endParaRPr sz="2500"/>
          </a:p>
        </p:txBody>
      </p:sp>
      <p:sp>
        <p:nvSpPr>
          <p:cNvPr id="92" name="Google Shape;92;p19"/>
          <p:cNvSpPr txBox="1"/>
          <p:nvPr>
            <p:ph idx="1" type="body"/>
          </p:nvPr>
        </p:nvSpPr>
        <p:spPr>
          <a:xfrm>
            <a:off x="359425" y="1197625"/>
            <a:ext cx="8439300" cy="35943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Multi-task Learning (MTL) is concerned with learning multiple tasks T = {1, 2, . . . , N} simultaneously Each task t ∈ T has its training data Dt . The goal is to maximize the performance across all tasks .</a:t>
            </a:r>
            <a:endParaRPr>
              <a:solidFill>
                <a:srgbClr val="FFFFFF"/>
              </a:solidFill>
            </a:endParaRPr>
          </a:p>
          <a:p>
            <a:pPr indent="0" lvl="0" marL="0" rtl="0" algn="l">
              <a:spcBef>
                <a:spcPts val="1600"/>
              </a:spcBef>
              <a:spcAft>
                <a:spcPts val="1600"/>
              </a:spcAft>
              <a:buNone/>
            </a:pPr>
            <a:r>
              <a:rPr b="1" lang="en">
                <a:solidFill>
                  <a:srgbClr val="FFFFFF"/>
                </a:solidFill>
              </a:rPr>
              <a:t>Multi-task learning learns multiple related tasks simultaneously, aiming at achieving a better performance by using the relevant information shared by multiple tasks [Caruana, 1997, Chen et al., 2009, Li et al., 2009]. The rationale is to introduce inductive bias in the joint hypothesis space of all tasks by exploiting the task relatedness structure.</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135850" y="192875"/>
            <a:ext cx="6986700" cy="7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DIFFERENCE FROM LIFELONG LEARNING </a:t>
            </a:r>
            <a:endParaRPr sz="2300"/>
          </a:p>
          <a:p>
            <a:pPr indent="0" lvl="0" marL="0" rtl="0" algn="ctr">
              <a:spcBef>
                <a:spcPts val="0"/>
              </a:spcBef>
              <a:spcAft>
                <a:spcPts val="0"/>
              </a:spcAft>
              <a:buNone/>
            </a:pPr>
            <a:r>
              <a:t/>
            </a:r>
            <a:endParaRPr sz="1800"/>
          </a:p>
        </p:txBody>
      </p:sp>
      <p:sp>
        <p:nvSpPr>
          <p:cNvPr id="98" name="Google Shape;98;p20"/>
          <p:cNvSpPr txBox="1"/>
          <p:nvPr>
            <p:ph idx="1" type="body"/>
          </p:nvPr>
        </p:nvSpPr>
        <p:spPr>
          <a:xfrm>
            <a:off x="539100" y="1018225"/>
            <a:ext cx="8376300" cy="3782400"/>
          </a:xfrm>
          <a:prstGeom prst="rect">
            <a:avLst/>
          </a:prstGeom>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AutoNum type="arabicPeriod"/>
            </a:pPr>
            <a:r>
              <a:rPr lang="en">
                <a:solidFill>
                  <a:srgbClr val="FFFFFF"/>
                </a:solidFill>
              </a:rPr>
              <a:t>The similarity of (batch) multi-task learning and lifelong learning is that they both aim to use some shared information across tasks to help learning. </a:t>
            </a:r>
            <a:endParaRPr>
              <a:solidFill>
                <a:srgbClr val="FFFFFF"/>
              </a:solidFill>
            </a:endParaRPr>
          </a:p>
          <a:p>
            <a:pPr indent="-330200" lvl="0" marL="457200" rtl="0" algn="l">
              <a:lnSpc>
                <a:spcPct val="150000"/>
              </a:lnSpc>
              <a:spcBef>
                <a:spcPts val="0"/>
              </a:spcBef>
              <a:spcAft>
                <a:spcPts val="0"/>
              </a:spcAft>
              <a:buClr>
                <a:srgbClr val="FFFFFF"/>
              </a:buClr>
              <a:buSzPts val="1600"/>
              <a:buAutoNum type="arabicPeriod"/>
            </a:pPr>
            <a:r>
              <a:rPr lang="en">
                <a:solidFill>
                  <a:srgbClr val="FFFFFF"/>
                </a:solidFill>
              </a:rPr>
              <a:t>The difference is that multi-task learning is still working in the traditional paradigm.</a:t>
            </a:r>
            <a:endParaRPr>
              <a:solidFill>
                <a:srgbClr val="FFFFFF"/>
              </a:solidFill>
            </a:endParaRPr>
          </a:p>
          <a:p>
            <a:pPr indent="-330200" lvl="0" marL="457200" rtl="0" algn="l">
              <a:lnSpc>
                <a:spcPct val="150000"/>
              </a:lnSpc>
              <a:spcBef>
                <a:spcPts val="0"/>
              </a:spcBef>
              <a:spcAft>
                <a:spcPts val="0"/>
              </a:spcAft>
              <a:buClr>
                <a:srgbClr val="FFFFFF"/>
              </a:buClr>
              <a:buSzPts val="1600"/>
              <a:buAutoNum type="arabicPeriod"/>
            </a:pPr>
            <a:r>
              <a:rPr lang="en">
                <a:solidFill>
                  <a:srgbClr val="FFFFFF"/>
                </a:solidFill>
              </a:rPr>
              <a:t> Instead of optimizing a single task, it optimizes several tasks simultaneously.</a:t>
            </a:r>
            <a:endParaRPr>
              <a:solidFill>
                <a:srgbClr val="FFFFFF"/>
              </a:solidFill>
            </a:endParaRPr>
          </a:p>
          <a:p>
            <a:pPr indent="-330200" lvl="0" marL="457200" rtl="0" algn="l">
              <a:lnSpc>
                <a:spcPct val="150000"/>
              </a:lnSpc>
              <a:spcBef>
                <a:spcPts val="0"/>
              </a:spcBef>
              <a:spcAft>
                <a:spcPts val="0"/>
              </a:spcAft>
              <a:buClr>
                <a:srgbClr val="FFFFFF"/>
              </a:buClr>
              <a:buSzPts val="1600"/>
              <a:buAutoNum type="arabicPeriod"/>
            </a:pPr>
            <a:r>
              <a:rPr lang="en">
                <a:solidFill>
                  <a:srgbClr val="FFFFFF"/>
                </a:solidFill>
              </a:rPr>
              <a:t> </a:t>
            </a:r>
            <a:r>
              <a:rPr lang="en">
                <a:solidFill>
                  <a:srgbClr val="FFFFFF"/>
                </a:solidFill>
              </a:rPr>
              <a:t>It does not accumulate any knowledge over time and it does not use the concept of continuous learning, which are the key characteristics of LML. </a:t>
            </a:r>
            <a:endParaRPr>
              <a:solidFill>
                <a:srgbClr val="FFFFFF"/>
              </a:solidFill>
            </a:endParaRPr>
          </a:p>
          <a:p>
            <a:pPr indent="-330200" lvl="0" marL="457200" rtl="0" algn="l">
              <a:lnSpc>
                <a:spcPct val="115000"/>
              </a:lnSpc>
              <a:spcBef>
                <a:spcPts val="0"/>
              </a:spcBef>
              <a:spcAft>
                <a:spcPts val="0"/>
              </a:spcAft>
              <a:buClr>
                <a:srgbClr val="FFFFFF"/>
              </a:buClr>
              <a:buSzPts val="1600"/>
              <a:buAutoNum type="arabicPeriod"/>
            </a:pPr>
            <a:r>
              <a:rPr lang="en">
                <a:solidFill>
                  <a:srgbClr val="FFFFFF"/>
                </a:solidFill>
              </a:rPr>
              <a:t> Although one can argue that MTL can jointly optimize all tasks whenever a new task is added, it is quite difficult to optimize all tasks in the world simultaneously in a single process as they are too numerous and diverse. Some local and distributed optimizations are needed. Global optimization is also not efficient in terms of both the time and resources.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811650" y="359425"/>
            <a:ext cx="7829100" cy="57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Online Learning</a:t>
            </a:r>
            <a:endParaRPr/>
          </a:p>
        </p:txBody>
      </p:sp>
      <p:sp>
        <p:nvSpPr>
          <p:cNvPr id="104" name="Google Shape;104;p21"/>
          <p:cNvSpPr txBox="1"/>
          <p:nvPr>
            <p:ph idx="1" type="body"/>
          </p:nvPr>
        </p:nvSpPr>
        <p:spPr>
          <a:xfrm>
            <a:off x="811650" y="1107057"/>
            <a:ext cx="6458400" cy="336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FFFFFF"/>
              </a:buClr>
              <a:buSzPts val="1600"/>
              <a:buChar char="●"/>
            </a:pPr>
            <a:r>
              <a:rPr lang="en">
                <a:solidFill>
                  <a:srgbClr val="FFFFFF"/>
                </a:solidFill>
              </a:rPr>
              <a:t>Online learning (also known as incremental learning) is a learning paradigm where the training data points arrive in a sequential order. When a new data point arrives, the existing model is quickly updated to produce the best model so far.</a:t>
            </a:r>
            <a:endParaRPr>
              <a:solidFill>
                <a:srgbClr val="FFFFFF"/>
              </a:solidFill>
            </a:endParaRPr>
          </a:p>
          <a:p>
            <a:pPr indent="-330200" lvl="0" marL="457200" rtl="0" algn="l">
              <a:spcBef>
                <a:spcPts val="1600"/>
              </a:spcBef>
              <a:spcAft>
                <a:spcPts val="0"/>
              </a:spcAft>
              <a:buClr>
                <a:srgbClr val="FFFFFF"/>
              </a:buClr>
              <a:buSzPts val="1600"/>
              <a:buChar char="●"/>
            </a:pPr>
            <a:r>
              <a:rPr lang="en">
                <a:solidFill>
                  <a:srgbClr val="FFFFFF"/>
                </a:solidFill>
              </a:rPr>
              <a:t>Its goal is thus the same as classic learning, i.e., to optimize the performance on the given learning task. It is normally used when it is computationally infeasible to train over the entire dataset or the practical applications cannot wait until a large amount of training data is collected.</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416950" y="388200"/>
            <a:ext cx="8223900" cy="117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 FROM LIFELONG LEARNING</a:t>
            </a:r>
            <a:endParaRPr/>
          </a:p>
        </p:txBody>
      </p:sp>
      <p:sp>
        <p:nvSpPr>
          <p:cNvPr id="110" name="Google Shape;110;p22"/>
          <p:cNvSpPr txBox="1"/>
          <p:nvPr>
            <p:ph idx="1" type="body"/>
          </p:nvPr>
        </p:nvSpPr>
        <p:spPr>
          <a:xfrm>
            <a:off x="675725" y="1682150"/>
            <a:ext cx="7965000" cy="278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AutoNum type="arabicPeriod"/>
            </a:pPr>
            <a:r>
              <a:rPr lang="en">
                <a:solidFill>
                  <a:srgbClr val="FFFFFF"/>
                </a:solidFill>
              </a:rPr>
              <a:t>Although online learning deals with future data in streaming or in a sequential order, its objective is very different from lifelong machine learning</a:t>
            </a:r>
            <a:endParaRPr>
              <a:solidFill>
                <a:srgbClr val="FFFFFF"/>
              </a:solidFill>
            </a:endParaRPr>
          </a:p>
          <a:p>
            <a:pPr indent="-330200" lvl="0" marL="457200" rtl="0" algn="l">
              <a:spcBef>
                <a:spcPts val="1000"/>
              </a:spcBef>
              <a:spcAft>
                <a:spcPts val="0"/>
              </a:spcAft>
              <a:buClr>
                <a:srgbClr val="FFFFFF"/>
              </a:buClr>
              <a:buSzPts val="1600"/>
              <a:buAutoNum type="arabicPeriod"/>
            </a:pPr>
            <a:r>
              <a:rPr lang="en">
                <a:solidFill>
                  <a:srgbClr val="FFFFFF"/>
                </a:solidFill>
              </a:rPr>
              <a:t>Online learning still performs the same learning task over time. Its objective is to learn more efficiently with the data arriving incrementally</a:t>
            </a:r>
            <a:endParaRPr>
              <a:solidFill>
                <a:srgbClr val="FFFFFF"/>
              </a:solidFill>
            </a:endParaRPr>
          </a:p>
          <a:p>
            <a:pPr indent="-330200" lvl="0" marL="457200" rtl="0" algn="l">
              <a:spcBef>
                <a:spcPts val="1000"/>
              </a:spcBef>
              <a:spcAft>
                <a:spcPts val="0"/>
              </a:spcAft>
              <a:buClr>
                <a:srgbClr val="FFFFFF"/>
              </a:buClr>
              <a:buSzPts val="1600"/>
              <a:buAutoNum type="arabicPeriod"/>
            </a:pPr>
            <a:r>
              <a:rPr lang="en">
                <a:solidFill>
                  <a:srgbClr val="FFFFFF"/>
                </a:solidFill>
              </a:rPr>
              <a:t>Lifelong learning, on the other hand, aims to learn from a sequence of different tasks, retain the knowledge learned so far, and use the knowledge to help future task learning. Online learning does not do any of these.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