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505248"/>
            <a:ext cx="8374549" cy="40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79034" y="1779051"/>
            <a:ext cx="4785931" cy="739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2676" y="1175208"/>
            <a:ext cx="8298647" cy="1287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3" Type="http://schemas.openxmlformats.org/officeDocument/2006/relationships/image" Target="../media/image22.jpg"/><Relationship Id="rId4" Type="http://schemas.openxmlformats.org/officeDocument/2006/relationships/image" Target="../media/image23.png"/><Relationship Id="rId5" Type="http://schemas.openxmlformats.org/officeDocument/2006/relationships/image" Target="../media/image24.jpg"/><Relationship Id="rId6" Type="http://schemas.openxmlformats.org/officeDocument/2006/relationships/image" Target="../media/image25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3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130"/>
              </a:spcBef>
            </a:pPr>
            <a:r>
              <a:rPr dirty="0" spc="-35"/>
              <a:t>Vector</a:t>
            </a:r>
            <a:r>
              <a:rPr dirty="0" spc="-75"/>
              <a:t> </a:t>
            </a:r>
            <a:r>
              <a:rPr dirty="0" spc="10"/>
              <a:t>Databases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2474" y="2540850"/>
            <a:ext cx="3622675" cy="11759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787" y="546043"/>
            <a:ext cx="8674661" cy="39327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505248"/>
            <a:ext cx="3129915" cy="4095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5">
                <a:latin typeface="Arial MT"/>
                <a:cs typeface="Arial MT"/>
              </a:rPr>
              <a:t>Embeddings</a:t>
            </a:r>
            <a:r>
              <a:rPr dirty="0" sz="2500" spc="-70">
                <a:latin typeface="Arial MT"/>
                <a:cs typeface="Arial MT"/>
              </a:rPr>
              <a:t> </a:t>
            </a:r>
            <a:r>
              <a:rPr dirty="0" sz="2500" spc="5">
                <a:latin typeface="Arial MT"/>
                <a:cs typeface="Arial MT"/>
              </a:rPr>
              <a:t>Example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38334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Lets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go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whiteboard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&amp;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understand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:)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0225" y="544462"/>
            <a:ext cx="7183549" cy="3961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213995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-20"/>
              <a:t>Vector</a:t>
            </a:r>
            <a:r>
              <a:rPr dirty="0" sz="2500" spc="-75"/>
              <a:t> </a:t>
            </a:r>
            <a:r>
              <a:rPr dirty="0" sz="2500" spc="5"/>
              <a:t>Indexes</a:t>
            </a:r>
            <a:endParaRPr sz="2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83851"/>
            <a:ext cx="9143999" cy="385704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57525" y="1374258"/>
            <a:ext cx="2898775" cy="1602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800" b="1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dirty="0" sz="1800" spc="-100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vector</a:t>
            </a:r>
            <a:r>
              <a:rPr dirty="0" sz="1800" spc="-30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database</a:t>
            </a:r>
            <a:r>
              <a:rPr dirty="0" sz="1800" spc="-10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indexes </a:t>
            </a:r>
            <a:r>
              <a:rPr dirty="0" sz="1800" spc="-484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and store vector </a:t>
            </a:r>
            <a:r>
              <a:rPr dirty="0" sz="1800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embeddings </a:t>
            </a:r>
            <a:r>
              <a:rPr dirty="0" sz="1800" b="1">
                <a:solidFill>
                  <a:srgbClr val="595959"/>
                </a:solidFill>
                <a:latin typeface="Arial"/>
                <a:cs typeface="Arial"/>
              </a:rPr>
              <a:t>for faster </a:t>
            </a:r>
            <a:r>
              <a:rPr dirty="0" sz="1800" spc="5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retrieval and similarity </a:t>
            </a:r>
            <a:r>
              <a:rPr dirty="0" sz="1800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search.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575" y="1266325"/>
            <a:ext cx="5191124" cy="318134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340296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5"/>
              <a:t>Use</a:t>
            </a:r>
            <a:r>
              <a:rPr dirty="0" sz="2500" spc="-20"/>
              <a:t> </a:t>
            </a:r>
            <a:r>
              <a:rPr dirty="0" sz="2500" spc="10"/>
              <a:t>cases</a:t>
            </a:r>
            <a:r>
              <a:rPr dirty="0" sz="2500" spc="-15"/>
              <a:t> </a:t>
            </a:r>
            <a:r>
              <a:rPr dirty="0" sz="2500" spc="5"/>
              <a:t>of</a:t>
            </a:r>
            <a:r>
              <a:rPr dirty="0" sz="2500" spc="-15"/>
              <a:t> </a:t>
            </a:r>
            <a:r>
              <a:rPr dirty="0" sz="2500" spc="-20"/>
              <a:t>Vector</a:t>
            </a:r>
            <a:r>
              <a:rPr dirty="0" sz="2500" spc="-15"/>
              <a:t> </a:t>
            </a:r>
            <a:r>
              <a:rPr dirty="0" sz="2500" spc="5"/>
              <a:t>DB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422676" y="1175208"/>
            <a:ext cx="6404610" cy="128778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431800" indent="-419734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dirty="0" sz="1800" spc="-30">
                <a:solidFill>
                  <a:srgbClr val="595959"/>
                </a:solidFill>
                <a:latin typeface="Arial MT"/>
                <a:cs typeface="Arial MT"/>
              </a:rPr>
              <a:t>Long-Term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memory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LLMs</a:t>
            </a:r>
            <a:endParaRPr sz="1800">
              <a:latin typeface="Arial MT"/>
              <a:cs typeface="Arial MT"/>
            </a:endParaRPr>
          </a:p>
          <a:p>
            <a:pPr marL="431800" indent="-419734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Semantic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Search: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Search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based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on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meaning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context</a:t>
            </a:r>
            <a:endParaRPr sz="1800">
              <a:latin typeface="Arial MT"/>
              <a:cs typeface="Arial MT"/>
            </a:endParaRPr>
          </a:p>
          <a:p>
            <a:pPr marL="431800" indent="-419734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Similarity</a:t>
            </a:r>
            <a:r>
              <a:rPr dirty="0" sz="18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Search:</a:t>
            </a:r>
            <a:r>
              <a:rPr dirty="0" sz="1800" spc="-5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45">
                <a:solidFill>
                  <a:srgbClr val="595959"/>
                </a:solidFill>
                <a:latin typeface="Arial MT"/>
                <a:cs typeface="Arial MT"/>
              </a:rPr>
              <a:t>Text,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Images,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595959"/>
                </a:solidFill>
                <a:latin typeface="Arial MT"/>
                <a:cs typeface="Arial MT"/>
              </a:rPr>
              <a:t>Videos,</a:t>
            </a:r>
            <a:r>
              <a:rPr dirty="0" sz="1800" spc="-114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Audios</a:t>
            </a:r>
            <a:endParaRPr sz="1800">
              <a:latin typeface="Arial MT"/>
              <a:cs typeface="Arial MT"/>
            </a:endParaRPr>
          </a:p>
          <a:p>
            <a:pPr marL="431800" indent="-419734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Recommendation</a:t>
            </a:r>
            <a:r>
              <a:rPr dirty="0" sz="1800" spc="-3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engine</a:t>
            </a:r>
            <a:r>
              <a:rPr dirty="0" sz="18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as</a:t>
            </a:r>
            <a:r>
              <a:rPr dirty="0" sz="18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well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414718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5"/>
              <a:t>Some</a:t>
            </a:r>
            <a:r>
              <a:rPr dirty="0" sz="2500" spc="-20"/>
              <a:t> </a:t>
            </a:r>
            <a:r>
              <a:rPr dirty="0" sz="2500" spc="5"/>
              <a:t>widely</a:t>
            </a:r>
            <a:r>
              <a:rPr dirty="0" sz="2500" spc="-10"/>
              <a:t> </a:t>
            </a:r>
            <a:r>
              <a:rPr dirty="0" sz="2500" spc="5"/>
              <a:t>used</a:t>
            </a:r>
            <a:r>
              <a:rPr dirty="0" sz="2500" spc="-15"/>
              <a:t> </a:t>
            </a:r>
            <a:r>
              <a:rPr dirty="0" sz="2500" spc="-20"/>
              <a:t>Vector</a:t>
            </a:r>
            <a:r>
              <a:rPr dirty="0" sz="2500" spc="-10"/>
              <a:t> </a:t>
            </a:r>
            <a:r>
              <a:rPr dirty="0" sz="2500" spc="5"/>
              <a:t>DB</a:t>
            </a:r>
            <a:endParaRPr sz="2500"/>
          </a:p>
        </p:txBody>
      </p:sp>
      <p:grpSp>
        <p:nvGrpSpPr>
          <p:cNvPr id="3" name="object 3"/>
          <p:cNvGrpSpPr/>
          <p:nvPr/>
        </p:nvGrpSpPr>
        <p:grpSpPr>
          <a:xfrm>
            <a:off x="699294" y="1356826"/>
            <a:ext cx="7884795" cy="3256279"/>
            <a:chOff x="699294" y="1356826"/>
            <a:chExt cx="7884795" cy="325627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9294" y="3399924"/>
              <a:ext cx="3463375" cy="9469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6549" y="1421025"/>
              <a:ext cx="2053022" cy="20519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73977" y="3515900"/>
              <a:ext cx="3283299" cy="10967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37479" y="1356826"/>
              <a:ext cx="2446557" cy="173091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6554" y="1558660"/>
            <a:ext cx="1579498" cy="153717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213614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/>
              <a:t>Practical</a:t>
            </a:r>
            <a:r>
              <a:rPr dirty="0" sz="2500" spc="-55"/>
              <a:t> </a:t>
            </a:r>
            <a:r>
              <a:rPr dirty="0" sz="2500" spc="5"/>
              <a:t>demo</a:t>
            </a:r>
            <a:endParaRPr sz="2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0075" y="1698475"/>
            <a:ext cx="2438399" cy="24383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277876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5"/>
              <a:t>What</a:t>
            </a:r>
            <a:r>
              <a:rPr dirty="0" sz="2500" spc="-25"/>
              <a:t> </a:t>
            </a:r>
            <a:r>
              <a:rPr dirty="0" sz="2500" spc="10"/>
              <a:t>we</a:t>
            </a:r>
            <a:r>
              <a:rPr dirty="0" sz="2500" spc="-15"/>
              <a:t> </a:t>
            </a:r>
            <a:r>
              <a:rPr dirty="0" sz="2500"/>
              <a:t>will</a:t>
            </a:r>
            <a:r>
              <a:rPr dirty="0" sz="2500" spc="-15"/>
              <a:t> </a:t>
            </a:r>
            <a:r>
              <a:rPr dirty="0" sz="2500"/>
              <a:t>learn?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4615180" cy="191833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What</a:t>
            </a:r>
            <a:r>
              <a:rPr dirty="0" sz="18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595959"/>
                </a:solidFill>
                <a:latin typeface="Arial MT"/>
                <a:cs typeface="Arial MT"/>
              </a:rPr>
              <a:t>Vector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Database?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Why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we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need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595959"/>
                </a:solidFill>
                <a:latin typeface="Arial MT"/>
                <a:cs typeface="Arial MT"/>
              </a:rPr>
              <a:t>Vector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DB?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How</a:t>
            </a:r>
            <a:r>
              <a:rPr dirty="0" sz="1800" spc="-25">
                <a:solidFill>
                  <a:srgbClr val="595959"/>
                </a:solidFill>
                <a:latin typeface="Arial MT"/>
                <a:cs typeface="Arial MT"/>
              </a:rPr>
              <a:t> Vector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DB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work?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Use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cases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595959"/>
                </a:solidFill>
                <a:latin typeface="Arial MT"/>
                <a:cs typeface="Arial MT"/>
              </a:rPr>
              <a:t>Vector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DB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Some</a:t>
            </a:r>
            <a:r>
              <a:rPr dirty="0" sz="18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widely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used</a:t>
            </a:r>
            <a:r>
              <a:rPr dirty="0" sz="1800" spc="-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595959"/>
                </a:solidFill>
                <a:latin typeface="Arial MT"/>
                <a:cs typeface="Arial MT"/>
              </a:rPr>
              <a:t>Vector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DB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Practical</a:t>
            </a:r>
            <a:r>
              <a:rPr dirty="0" sz="18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demo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using</a:t>
            </a:r>
            <a:r>
              <a:rPr dirty="0" sz="1800" spc="-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Python</a:t>
            </a:r>
            <a:r>
              <a:rPr dirty="0" sz="18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95959"/>
                </a:solidFill>
                <a:latin typeface="Arial MT"/>
                <a:cs typeface="Arial MT"/>
              </a:rPr>
              <a:t>&amp;</a:t>
            </a:r>
            <a:r>
              <a:rPr dirty="0" sz="18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95959"/>
                </a:solidFill>
                <a:latin typeface="Arial MT"/>
                <a:cs typeface="Arial MT"/>
              </a:rPr>
              <a:t>Langchain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372173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5"/>
              <a:t>What</a:t>
            </a:r>
            <a:r>
              <a:rPr dirty="0" sz="2500" spc="-25"/>
              <a:t> </a:t>
            </a:r>
            <a:r>
              <a:rPr dirty="0" sz="2500"/>
              <a:t>is</a:t>
            </a:r>
            <a:r>
              <a:rPr dirty="0" sz="2500" spc="-20"/>
              <a:t> Vector</a:t>
            </a:r>
            <a:r>
              <a:rPr dirty="0" sz="2500" spc="-15"/>
              <a:t> </a:t>
            </a:r>
            <a:r>
              <a:rPr dirty="0" sz="2500" spc="5"/>
              <a:t>Database?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4675925" y="1822933"/>
            <a:ext cx="3184525" cy="1602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800" b="1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vector database is </a:t>
            </a:r>
            <a:r>
              <a:rPr dirty="0" sz="1800" b="1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dirty="0" sz="1800" spc="5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database used </a:t>
            </a:r>
            <a:r>
              <a:rPr dirty="0" sz="1800" b="1">
                <a:solidFill>
                  <a:srgbClr val="595959"/>
                </a:solidFill>
                <a:latin typeface="Arial"/>
                <a:cs typeface="Arial"/>
              </a:rPr>
              <a:t>for </a:t>
            </a: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storing </a:t>
            </a:r>
            <a:r>
              <a:rPr dirty="0" sz="1800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high-dimensional vectors </a:t>
            </a:r>
            <a:r>
              <a:rPr dirty="0" sz="1800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such as word embeddings or </a:t>
            </a:r>
            <a:r>
              <a:rPr dirty="0" sz="1800" spc="-495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dirty="0" sz="1800" spc="-15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embeddings.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0477" y="1800200"/>
            <a:ext cx="3579750" cy="253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505248"/>
            <a:ext cx="3668395" cy="4095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10">
                <a:latin typeface="Arial MT"/>
                <a:cs typeface="Arial MT"/>
              </a:rPr>
              <a:t>Why</a:t>
            </a:r>
            <a:r>
              <a:rPr dirty="0" sz="2500" spc="-25">
                <a:latin typeface="Arial MT"/>
                <a:cs typeface="Arial MT"/>
              </a:rPr>
              <a:t> </a:t>
            </a:r>
            <a:r>
              <a:rPr dirty="0" sz="2500" spc="10">
                <a:latin typeface="Arial MT"/>
                <a:cs typeface="Arial MT"/>
              </a:rPr>
              <a:t>we</a:t>
            </a:r>
            <a:r>
              <a:rPr dirty="0" sz="2500" spc="-15">
                <a:latin typeface="Arial MT"/>
                <a:cs typeface="Arial MT"/>
              </a:rPr>
              <a:t> </a:t>
            </a:r>
            <a:r>
              <a:rPr dirty="0" sz="2500" spc="5">
                <a:latin typeface="Arial MT"/>
                <a:cs typeface="Arial MT"/>
              </a:rPr>
              <a:t>need</a:t>
            </a:r>
            <a:r>
              <a:rPr dirty="0" sz="2500" spc="-15">
                <a:latin typeface="Arial MT"/>
                <a:cs typeface="Arial MT"/>
              </a:rPr>
              <a:t> </a:t>
            </a:r>
            <a:r>
              <a:rPr dirty="0" sz="2500" spc="-20">
                <a:latin typeface="Arial MT"/>
                <a:cs typeface="Arial MT"/>
              </a:rPr>
              <a:t>Vector</a:t>
            </a:r>
            <a:r>
              <a:rPr dirty="0" sz="2500" spc="-15">
                <a:latin typeface="Arial MT"/>
                <a:cs typeface="Arial MT"/>
              </a:rPr>
              <a:t> </a:t>
            </a:r>
            <a:r>
              <a:rPr dirty="0" sz="2500" spc="5">
                <a:latin typeface="Arial MT"/>
                <a:cs typeface="Arial MT"/>
              </a:rPr>
              <a:t>DB?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5348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Over</a:t>
            </a:r>
            <a:r>
              <a:rPr dirty="0" sz="1800" spc="-15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80</a:t>
            </a:r>
            <a:r>
              <a:rPr dirty="0" sz="1800" spc="-10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dirty="0" sz="1800" spc="-15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85%</a:t>
            </a:r>
            <a:r>
              <a:rPr dirty="0" sz="1800" spc="-10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r>
              <a:rPr dirty="0" sz="1800" spc="-10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out</a:t>
            </a:r>
            <a:r>
              <a:rPr dirty="0" sz="1800" spc="-15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595959"/>
                </a:solidFill>
                <a:latin typeface="Arial"/>
                <a:cs typeface="Arial"/>
              </a:rPr>
              <a:t>there</a:t>
            </a:r>
            <a:r>
              <a:rPr dirty="0" sz="1800" spc="-10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dirty="0" sz="1800" spc="-15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unstructured</a:t>
            </a:r>
            <a:r>
              <a:rPr dirty="0" sz="1800" spc="-10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0725" y="2633550"/>
            <a:ext cx="1282024" cy="12820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96525" y="2633550"/>
            <a:ext cx="1282024" cy="12820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42725" y="2707250"/>
            <a:ext cx="1134625" cy="11346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34850" y="2687362"/>
            <a:ext cx="1174399" cy="11743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175" y="806296"/>
            <a:ext cx="640524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0" b="1">
                <a:solidFill>
                  <a:srgbClr val="FF0000"/>
                </a:solidFill>
                <a:latin typeface="Arial"/>
                <a:cs typeface="Arial"/>
              </a:rPr>
              <a:t>We</a:t>
            </a:r>
            <a:r>
              <a:rPr dirty="0" sz="1600" spc="-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FF0000"/>
                </a:solidFill>
                <a:latin typeface="Arial"/>
                <a:cs typeface="Arial"/>
              </a:rPr>
              <a:t>can’t</a:t>
            </a:r>
            <a:r>
              <a:rPr dirty="0" sz="1600" spc="-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FF0000"/>
                </a:solidFill>
                <a:latin typeface="Arial"/>
                <a:cs typeface="Arial"/>
              </a:rPr>
              <a:t>easily</a:t>
            </a:r>
            <a:r>
              <a:rPr dirty="0" sz="1600" spc="-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FF0000"/>
                </a:solidFill>
                <a:latin typeface="Arial"/>
                <a:cs typeface="Arial"/>
              </a:rPr>
              <a:t>store</a:t>
            </a:r>
            <a:r>
              <a:rPr dirty="0" sz="1600" spc="-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0000"/>
                </a:solidFill>
                <a:latin typeface="Arial"/>
                <a:cs typeface="Arial"/>
              </a:rPr>
              <a:t>them</a:t>
            </a:r>
            <a:r>
              <a:rPr dirty="0" sz="1600" spc="-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FF0000"/>
                </a:solidFill>
                <a:latin typeface="Arial"/>
                <a:cs typeface="Arial"/>
              </a:rPr>
              <a:t>into </a:t>
            </a:r>
            <a:r>
              <a:rPr dirty="0" sz="160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600" spc="-10" b="1">
                <a:solidFill>
                  <a:srgbClr val="FF0000"/>
                </a:solidFill>
                <a:latin typeface="Arial"/>
                <a:cs typeface="Arial"/>
              </a:rPr>
              <a:t> Relational/Traditional </a:t>
            </a:r>
            <a:r>
              <a:rPr dirty="0" sz="1600" spc="-5" b="1">
                <a:solidFill>
                  <a:srgbClr val="FF0000"/>
                </a:solidFill>
                <a:latin typeface="Arial"/>
                <a:cs typeface="Arial"/>
              </a:rPr>
              <a:t>database</a:t>
            </a:r>
            <a:r>
              <a:rPr dirty="0" sz="1600" spc="-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0000"/>
                </a:solidFill>
                <a:latin typeface="Arial"/>
                <a:cs typeface="Arial"/>
              </a:rPr>
              <a:t>!!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4500" y="1946175"/>
            <a:ext cx="1961651" cy="196165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024324" y="2224199"/>
            <a:ext cx="5633085" cy="1684020"/>
            <a:chOff x="3024324" y="2224199"/>
            <a:chExt cx="5633085" cy="16840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24324" y="2224199"/>
              <a:ext cx="2679147" cy="16836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13925" y="2337337"/>
              <a:ext cx="3143249" cy="14573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9575" y="585799"/>
            <a:ext cx="3087352" cy="206317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5854" y="3466500"/>
            <a:ext cx="1461449" cy="9723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29500" y="3421569"/>
            <a:ext cx="1461449" cy="101728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01399" y="3421575"/>
            <a:ext cx="1397124" cy="101727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728220" y="2767787"/>
            <a:ext cx="647700" cy="549275"/>
            <a:chOff x="1728220" y="2767787"/>
            <a:chExt cx="647700" cy="549275"/>
          </a:xfrm>
        </p:grpSpPr>
        <p:sp>
          <p:nvSpPr>
            <p:cNvPr id="7" name="object 7"/>
            <p:cNvSpPr/>
            <p:nvPr/>
          </p:nvSpPr>
          <p:spPr>
            <a:xfrm>
              <a:off x="1765991" y="2772549"/>
              <a:ext cx="605155" cy="511809"/>
            </a:xfrm>
            <a:custGeom>
              <a:avLst/>
              <a:gdLst/>
              <a:ahLst/>
              <a:cxnLst/>
              <a:rect l="l" t="t" r="r" b="b"/>
              <a:pathLst>
                <a:path w="605155" h="511810">
                  <a:moveTo>
                    <a:pt x="604958" y="0"/>
                  </a:moveTo>
                  <a:lnTo>
                    <a:pt x="0" y="51150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732983" y="3272036"/>
              <a:ext cx="43180" cy="40005"/>
            </a:xfrm>
            <a:custGeom>
              <a:avLst/>
              <a:gdLst/>
              <a:ahLst/>
              <a:cxnLst/>
              <a:rect l="l" t="t" r="r" b="b"/>
              <a:pathLst>
                <a:path w="43180" h="40004">
                  <a:moveTo>
                    <a:pt x="0" y="39922"/>
                  </a:moveTo>
                  <a:lnTo>
                    <a:pt x="22850" y="0"/>
                  </a:lnTo>
                  <a:lnTo>
                    <a:pt x="43165" y="24028"/>
                  </a:lnTo>
                  <a:lnTo>
                    <a:pt x="0" y="3992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732983" y="3272036"/>
              <a:ext cx="43180" cy="40005"/>
            </a:xfrm>
            <a:custGeom>
              <a:avLst/>
              <a:gdLst/>
              <a:ahLst/>
              <a:cxnLst/>
              <a:rect l="l" t="t" r="r" b="b"/>
              <a:pathLst>
                <a:path w="43180" h="40004">
                  <a:moveTo>
                    <a:pt x="22850" y="0"/>
                  </a:moveTo>
                  <a:lnTo>
                    <a:pt x="0" y="39922"/>
                  </a:lnTo>
                  <a:lnTo>
                    <a:pt x="43165" y="24028"/>
                  </a:lnTo>
                  <a:lnTo>
                    <a:pt x="2285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2806387" y="2744612"/>
            <a:ext cx="350520" cy="592455"/>
            <a:chOff x="2806387" y="2744612"/>
            <a:chExt cx="350520" cy="592455"/>
          </a:xfrm>
        </p:grpSpPr>
        <p:sp>
          <p:nvSpPr>
            <p:cNvPr id="11" name="object 11"/>
            <p:cNvSpPr/>
            <p:nvPr/>
          </p:nvSpPr>
          <p:spPr>
            <a:xfrm>
              <a:off x="2811149" y="2749375"/>
              <a:ext cx="319405" cy="545465"/>
            </a:xfrm>
            <a:custGeom>
              <a:avLst/>
              <a:gdLst/>
              <a:ahLst/>
              <a:cxnLst/>
              <a:rect l="l" t="t" r="r" b="b"/>
              <a:pathLst>
                <a:path w="319405" h="545464">
                  <a:moveTo>
                    <a:pt x="0" y="0"/>
                  </a:moveTo>
                  <a:lnTo>
                    <a:pt x="318851" y="545265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116419" y="3286698"/>
              <a:ext cx="35560" cy="45720"/>
            </a:xfrm>
            <a:custGeom>
              <a:avLst/>
              <a:gdLst/>
              <a:ahLst/>
              <a:cxnLst/>
              <a:rect l="l" t="t" r="r" b="b"/>
              <a:pathLst>
                <a:path w="35560" h="45720">
                  <a:moveTo>
                    <a:pt x="35400" y="45255"/>
                  </a:moveTo>
                  <a:lnTo>
                    <a:pt x="0" y="15883"/>
                  </a:lnTo>
                  <a:lnTo>
                    <a:pt x="27162" y="0"/>
                  </a:lnTo>
                  <a:lnTo>
                    <a:pt x="35400" y="4525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116419" y="3286698"/>
              <a:ext cx="35560" cy="45720"/>
            </a:xfrm>
            <a:custGeom>
              <a:avLst/>
              <a:gdLst/>
              <a:ahLst/>
              <a:cxnLst/>
              <a:rect l="l" t="t" r="r" b="b"/>
              <a:pathLst>
                <a:path w="35560" h="45720">
                  <a:moveTo>
                    <a:pt x="0" y="15883"/>
                  </a:moveTo>
                  <a:lnTo>
                    <a:pt x="35400" y="45255"/>
                  </a:lnTo>
                  <a:lnTo>
                    <a:pt x="27162" y="0"/>
                  </a:lnTo>
                  <a:lnTo>
                    <a:pt x="0" y="15883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3377887" y="2798687"/>
            <a:ext cx="1456690" cy="537845"/>
            <a:chOff x="3377887" y="2798687"/>
            <a:chExt cx="1456690" cy="537845"/>
          </a:xfrm>
        </p:grpSpPr>
        <p:sp>
          <p:nvSpPr>
            <p:cNvPr id="15" name="object 15"/>
            <p:cNvSpPr/>
            <p:nvPr/>
          </p:nvSpPr>
          <p:spPr>
            <a:xfrm>
              <a:off x="3382650" y="2803450"/>
              <a:ext cx="1406525" cy="513715"/>
            </a:xfrm>
            <a:custGeom>
              <a:avLst/>
              <a:gdLst/>
              <a:ahLst/>
              <a:cxnLst/>
              <a:rect l="l" t="t" r="r" b="b"/>
              <a:pathLst>
                <a:path w="1406525" h="513714">
                  <a:moveTo>
                    <a:pt x="0" y="0"/>
                  </a:moveTo>
                  <a:lnTo>
                    <a:pt x="1406113" y="513205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783370" y="3301876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4" h="29845">
                  <a:moveTo>
                    <a:pt x="45999" y="29599"/>
                  </a:moveTo>
                  <a:lnTo>
                    <a:pt x="0" y="29558"/>
                  </a:lnTo>
                  <a:lnTo>
                    <a:pt x="10788" y="0"/>
                  </a:lnTo>
                  <a:lnTo>
                    <a:pt x="45999" y="2959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783370" y="3301876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4" h="29845">
                  <a:moveTo>
                    <a:pt x="0" y="29558"/>
                  </a:moveTo>
                  <a:lnTo>
                    <a:pt x="45999" y="29599"/>
                  </a:lnTo>
                  <a:lnTo>
                    <a:pt x="10788" y="0"/>
                  </a:lnTo>
                  <a:lnTo>
                    <a:pt x="0" y="29558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200" y="1609725"/>
            <a:ext cx="8086724" cy="24955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0725" y="2633550"/>
            <a:ext cx="1282024" cy="12820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96525" y="2633550"/>
            <a:ext cx="1282024" cy="12820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42725" y="2707250"/>
            <a:ext cx="1134625" cy="11346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34850" y="2687362"/>
            <a:ext cx="1174399" cy="11743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279400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-20"/>
              <a:t>Vector</a:t>
            </a:r>
            <a:r>
              <a:rPr dirty="0" sz="2500" spc="-65"/>
              <a:t> </a:t>
            </a:r>
            <a:r>
              <a:rPr dirty="0" sz="2500" spc="5"/>
              <a:t>Embeddings</a:t>
            </a:r>
            <a:endParaRPr sz="2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847" y="1539370"/>
            <a:ext cx="2970402" cy="27898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28801" y="2470301"/>
            <a:ext cx="4236466" cy="11585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vectordb</dc:title>
  <dcterms:created xsi:type="dcterms:W3CDTF">2024-12-05T08:10:54Z</dcterms:created>
  <dcterms:modified xsi:type="dcterms:W3CDTF">2024-12-05T08:10:54Z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