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8" r:id="rId2"/>
    <p:sldId id="257" r:id="rId3"/>
    <p:sldId id="259" r:id="rId4"/>
    <p:sldId id="260" r:id="rId5"/>
    <p:sldId id="261" r:id="rId6"/>
    <p:sldId id="263"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90" d="100"/>
          <a:sy n="90" d="100"/>
        </p:scale>
        <p:origin x="-1002"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12/21/2018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xmlns=""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12/21/2018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838201"/>
            <a:ext cx="7848600" cy="1371600"/>
          </a:xfrm>
        </p:spPr>
        <p:txBody>
          <a:bodyPr>
            <a:normAutofit fontScale="90000"/>
          </a:bodyPr>
          <a:lstStyle/>
          <a:p>
            <a:pPr algn="ctr"/>
            <a:r>
              <a:rPr lang="en-US" dirty="0" smtClean="0">
                <a:solidFill>
                  <a:schemeClr val="tx1"/>
                </a:solidFill>
                <a:latin typeface="Cambria" pitchFamily="18" charset="0"/>
              </a:rPr>
              <a:t>Data Analysis for Vehicle Claims</a:t>
            </a:r>
            <a:endParaRPr lang="en-US" dirty="0">
              <a:solidFill>
                <a:schemeClr val="tx1"/>
              </a:solidFill>
              <a:latin typeface="Cambria" pitchFamily="18" charset="0"/>
            </a:endParaRPr>
          </a:p>
        </p:txBody>
      </p:sp>
      <p:sp>
        <p:nvSpPr>
          <p:cNvPr id="7" name="Title 3"/>
          <p:cNvSpPr txBox="1">
            <a:spLocks/>
          </p:cNvSpPr>
          <p:nvPr/>
        </p:nvSpPr>
        <p:spPr>
          <a:xfrm>
            <a:off x="457200" y="3505200"/>
            <a:ext cx="38862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Team members:</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1.Reena.D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2.Sathyan.S</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3.Vinayagamoorthy.G</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itle 3"/>
          <p:cNvSpPr txBox="1">
            <a:spLocks/>
          </p:cNvSpPr>
          <p:nvPr/>
        </p:nvSpPr>
        <p:spPr>
          <a:xfrm>
            <a:off x="4953000" y="3459480"/>
            <a:ext cx="37338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Industry Mentor</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err="1" smtClean="0">
                <a:latin typeface="Cambria" pitchFamily="18" charset="0"/>
                <a:ea typeface="+mj-ea"/>
                <a:cs typeface="+mj-cs"/>
              </a:rPr>
              <a:t>Ms.Ramya</a:t>
            </a:r>
            <a:endParaRPr lang="en-US" sz="3200" dirty="0" smtClean="0">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smtClean="0">
                <a:latin typeface="Cambria" pitchFamily="18" charset="0"/>
                <a:ea typeface="+mj-ea"/>
                <a:cs typeface="+mj-cs"/>
              </a:rPr>
              <a:t>Ms.</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4" name="Content Placeholder 3"/>
          <p:cNvSpPr>
            <a:spLocks noGrp="1"/>
          </p:cNvSpPr>
          <p:nvPr>
            <p:ph idx="1"/>
          </p:nvPr>
        </p:nvSpPr>
        <p:spPr/>
        <p:txBody>
          <a:bodyPr>
            <a:normAutofit/>
          </a:bodyPr>
          <a:lstStyle/>
          <a:p>
            <a:pPr algn="just"/>
            <a:r>
              <a:rPr lang="en-IN" sz="2400" dirty="0" smtClean="0"/>
              <a:t>A system that helps in visualizing and analysing the motor insurance vehicle claims and also create and distribute interactive and sharable dashboards which depict the trends variations and density of the data in form of graphs and charts. It will useful for future prediction and comparison of data.</a:t>
            </a:r>
            <a:endParaRPr lang="en-IN" sz="2400"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3" name="Content Placeholder 2"/>
          <p:cNvSpPr>
            <a:spLocks noGrp="1"/>
          </p:cNvSpPr>
          <p:nvPr>
            <p:ph idx="1"/>
          </p:nvPr>
        </p:nvSpPr>
        <p:spPr/>
        <p:txBody>
          <a:bodyPr>
            <a:noAutofit/>
          </a:bodyPr>
          <a:lstStyle/>
          <a:p>
            <a:pPr algn="just"/>
            <a:r>
              <a:rPr lang="en-IN" sz="2400" dirty="0" smtClean="0"/>
              <a:t>In existing System, that will collect the information and perform the analysing operation manually.</a:t>
            </a:r>
          </a:p>
          <a:p>
            <a:pPr lvl="0" algn="just"/>
            <a:r>
              <a:rPr lang="en-IN" sz="2400" dirty="0"/>
              <a:t>The existing system contains modules like cover note &amp; quotation </a:t>
            </a:r>
            <a:r>
              <a:rPr lang="en-IN" sz="2400" dirty="0" smtClean="0"/>
              <a:t>insurance</a:t>
            </a:r>
            <a:r>
              <a:rPr lang="en-IN" sz="2400" dirty="0"/>
              <a:t>, underwriting, renewal &amp; endorsement</a:t>
            </a:r>
            <a:r>
              <a:rPr lang="en-IN" sz="2400" dirty="0" smtClean="0"/>
              <a:t>.</a:t>
            </a:r>
            <a:endParaRPr lang="en-IN" sz="2400" dirty="0"/>
          </a:p>
          <a:p>
            <a:pPr marL="0" lvl="0" indent="0" algn="just">
              <a:buNone/>
            </a:pPr>
            <a:r>
              <a:rPr lang="en-IN" sz="2800" dirty="0" smtClean="0"/>
              <a:t>    </a:t>
            </a:r>
            <a:r>
              <a:rPr lang="en-IN" sz="2800" b="1" dirty="0" smtClean="0"/>
              <a:t>Disadvantages of existing system:</a:t>
            </a:r>
          </a:p>
          <a:p>
            <a:pPr algn="just"/>
            <a:r>
              <a:rPr lang="en-IN" sz="2400" dirty="0" smtClean="0"/>
              <a:t>It will only work on small size of data</a:t>
            </a:r>
          </a:p>
          <a:p>
            <a:pPr algn="just"/>
            <a:r>
              <a:rPr lang="en-IN" sz="2400" dirty="0" smtClean="0"/>
              <a:t>Manually processed</a:t>
            </a:r>
          </a:p>
          <a:p>
            <a:pPr algn="just"/>
            <a:r>
              <a:rPr lang="en-IN" sz="2400" dirty="0" smtClean="0"/>
              <a:t>Non predictive </a:t>
            </a:r>
          </a:p>
          <a:p>
            <a:pPr algn="just"/>
            <a:r>
              <a:rPr lang="en-IN" sz="2400" dirty="0" smtClean="0"/>
              <a:t>Maintenance is difficult</a:t>
            </a:r>
          </a:p>
          <a:p>
            <a:pPr algn="just"/>
            <a:endParaRPr lang="en-IN" sz="2400"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228600" y="1524000"/>
            <a:ext cx="8839200" cy="4955203"/>
          </a:xfrm>
          <a:prstGeom prst="rect">
            <a:avLst/>
          </a:prstGeom>
        </p:spPr>
        <p:txBody>
          <a:bodyPr wrap="square">
            <a:spAutoFit/>
          </a:bodyPr>
          <a:lstStyle/>
          <a:p>
            <a:pPr algn="just"/>
            <a:r>
              <a:rPr lang="en-IN" sz="2400" dirty="0" smtClean="0">
                <a:solidFill>
                  <a:schemeClr val="dk1"/>
                </a:solidFill>
                <a:ea typeface="Cambria"/>
                <a:cs typeface="Cambria"/>
                <a:sym typeface="Constantia"/>
              </a:rPr>
              <a:t> Proposed </a:t>
            </a:r>
            <a:r>
              <a:rPr lang="en-IN" sz="2400" dirty="0">
                <a:solidFill>
                  <a:schemeClr val="dk1"/>
                </a:solidFill>
                <a:ea typeface="Cambria"/>
                <a:cs typeface="Cambria"/>
                <a:sym typeface="Constantia"/>
              </a:rPr>
              <a:t>System is to implement latest technology for making the system still more beneficial to cover the core </a:t>
            </a:r>
            <a:r>
              <a:rPr lang="en-IN" sz="2400" dirty="0" smtClean="0">
                <a:solidFill>
                  <a:schemeClr val="dk1"/>
                </a:solidFill>
                <a:ea typeface="Cambria"/>
                <a:cs typeface="Cambria"/>
                <a:sym typeface="Constantia"/>
              </a:rPr>
              <a:t>areas.</a:t>
            </a:r>
          </a:p>
          <a:p>
            <a:pPr algn="just"/>
            <a:r>
              <a:rPr lang="en-US" sz="2400" b="1" dirty="0" smtClean="0"/>
              <a:t> </a:t>
            </a:r>
          </a:p>
          <a:p>
            <a:pPr algn="just"/>
            <a:r>
              <a:rPr lang="en-US" sz="2800" b="1" dirty="0" smtClean="0"/>
              <a:t>Advantages </a:t>
            </a:r>
            <a:r>
              <a:rPr lang="en-US" sz="2800" b="1" dirty="0"/>
              <a:t>over existing methods</a:t>
            </a:r>
          </a:p>
          <a:p>
            <a:pPr algn="just"/>
            <a:r>
              <a:rPr lang="en-IN" sz="2400" dirty="0" smtClean="0">
                <a:solidFill>
                  <a:schemeClr val="dk1"/>
                </a:solidFill>
                <a:sym typeface="Constantia"/>
              </a:rPr>
              <a:t>    This system is planned to building using the TABLEAU software to visualise the data.</a:t>
            </a:r>
            <a:endParaRPr lang="en-US" sz="2400" dirty="0" smtClean="0"/>
          </a:p>
          <a:p>
            <a:pPr algn="just">
              <a:buFont typeface="Wingdings" pitchFamily="2" charset="2"/>
              <a:buChar char="§"/>
            </a:pPr>
            <a:r>
              <a:rPr lang="en-US" sz="2400" dirty="0" smtClean="0"/>
              <a:t> Future Enhancements</a:t>
            </a:r>
          </a:p>
          <a:p>
            <a:pPr algn="just">
              <a:buFont typeface="Wingdings" pitchFamily="2" charset="2"/>
              <a:buChar char="§"/>
            </a:pPr>
            <a:r>
              <a:rPr lang="en-US" sz="2400" dirty="0" smtClean="0"/>
              <a:t> Prediction</a:t>
            </a:r>
          </a:p>
          <a:p>
            <a:pPr algn="just">
              <a:buFont typeface="Wingdings" pitchFamily="2" charset="2"/>
              <a:buChar char="§"/>
            </a:pPr>
            <a:r>
              <a:rPr lang="en-US" sz="2400" dirty="0" smtClean="0"/>
              <a:t> Working on large number of data</a:t>
            </a:r>
          </a:p>
          <a:p>
            <a:pPr algn="just">
              <a:buFont typeface="Wingdings" pitchFamily="2" charset="2"/>
              <a:buChar char="§"/>
            </a:pPr>
            <a:r>
              <a:rPr lang="en-US" sz="2400" dirty="0" smtClean="0"/>
              <a:t> Classify the insurance claim details</a:t>
            </a:r>
          </a:p>
          <a:p>
            <a:pPr algn="just">
              <a:buFont typeface="Wingdings" pitchFamily="2" charset="2"/>
              <a:buChar char="§"/>
            </a:pPr>
            <a:r>
              <a:rPr lang="en-US" sz="2400" dirty="0" smtClean="0"/>
              <a:t> Visualizing the data in the form of charts and graphs.</a:t>
            </a:r>
          </a:p>
          <a:p>
            <a:pPr algn="just">
              <a:buFont typeface="Wingdings" pitchFamily="2" charset="2"/>
              <a:buChar char="§"/>
            </a:pPr>
            <a:r>
              <a:rPr lang="en-US" sz="2400" dirty="0" smtClean="0"/>
              <a:t>Predict the types of claims.</a:t>
            </a:r>
          </a:p>
          <a:p>
            <a:pPr algn="just">
              <a:buFont typeface="Wingdings" pitchFamily="2" charset="2"/>
              <a:buChar char="§"/>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b="1" dirty="0" smtClean="0">
                <a:cs typeface="Times New Roman" pitchFamily="18" charset="0"/>
              </a:rPr>
              <a:t>Existing projects:</a:t>
            </a:r>
          </a:p>
          <a:p>
            <a:pPr marL="0" indent="0" algn="just">
              <a:buNone/>
            </a:pPr>
            <a:r>
              <a:rPr lang="en-US" sz="2400" dirty="0" smtClean="0">
                <a:cs typeface="Times New Roman" pitchFamily="18" charset="0"/>
              </a:rPr>
              <a:t>1.NSURE motor policy insurance system</a:t>
            </a:r>
            <a:endParaRPr lang="en-US" sz="2400" dirty="0">
              <a:cs typeface="Times New Roman" pitchFamily="18" charset="0"/>
            </a:endParaRPr>
          </a:p>
          <a:p>
            <a:pPr marL="0" indent="0" algn="just">
              <a:buNone/>
            </a:pPr>
            <a:r>
              <a:rPr lang="en-US" sz="2400" dirty="0" smtClean="0">
                <a:cs typeface="Times New Roman" pitchFamily="18" charset="0"/>
              </a:rPr>
              <a:t>2.BOOK BERRIES book stores</a:t>
            </a:r>
          </a:p>
          <a:p>
            <a:pPr marL="0" indent="0" algn="just">
              <a:buNone/>
            </a:pPr>
            <a:endParaRPr lang="en-US" sz="2400" dirty="0" smtClean="0">
              <a:cs typeface="Times New Roman" pitchFamily="18" charset="0"/>
            </a:endParaRPr>
          </a:p>
          <a:p>
            <a:pPr marL="0" lvl="0" indent="0" algn="just">
              <a:spcBef>
                <a:spcPts val="0"/>
              </a:spcBef>
              <a:buSzPts val="2660"/>
              <a:buNone/>
            </a:pPr>
            <a:r>
              <a:rPr lang="en-IN" sz="2400" b="1" dirty="0">
                <a:solidFill>
                  <a:schemeClr val="dk1"/>
                </a:solidFill>
                <a:ea typeface="Cambria"/>
                <a:cs typeface="Cambria"/>
                <a:sym typeface="Cambria"/>
              </a:rPr>
              <a:t>Drawbacks </a:t>
            </a:r>
            <a:r>
              <a:rPr lang="en-IN" sz="2400" b="1" dirty="0" smtClean="0">
                <a:solidFill>
                  <a:schemeClr val="dk1"/>
                </a:solidFill>
                <a:ea typeface="Cambria"/>
                <a:cs typeface="Cambria"/>
                <a:sym typeface="Cambria"/>
              </a:rPr>
              <a:t> of existing methods</a:t>
            </a:r>
          </a:p>
          <a:p>
            <a:pPr marL="0" lvl="0" indent="0" algn="just">
              <a:spcBef>
                <a:spcPts val="0"/>
              </a:spcBef>
              <a:buSzPts val="2660"/>
              <a:buNone/>
            </a:pPr>
            <a:endParaRPr lang="en-IN" sz="2400" b="1" dirty="0" smtClean="0">
              <a:solidFill>
                <a:schemeClr val="dk1"/>
              </a:solidFill>
              <a:ea typeface="Cambria"/>
              <a:cs typeface="Cambria"/>
              <a:sym typeface="Cambria"/>
            </a:endParaRPr>
          </a:p>
          <a:p>
            <a:pPr lvl="0" algn="just">
              <a:spcBef>
                <a:spcPts val="0"/>
              </a:spcBef>
              <a:buSzPts val="2660"/>
              <a:buFont typeface="Noto Sans Symbols"/>
              <a:buChar char="●"/>
            </a:pPr>
            <a:r>
              <a:rPr lang="en-IN" sz="2400" dirty="0" smtClean="0">
                <a:solidFill>
                  <a:schemeClr val="dk1"/>
                </a:solidFill>
                <a:ea typeface="Cambria"/>
                <a:cs typeface="Cambria"/>
                <a:sym typeface="Cambria"/>
              </a:rPr>
              <a:t>There is no options to visualising the data</a:t>
            </a:r>
          </a:p>
          <a:p>
            <a:pPr lvl="0" algn="just">
              <a:spcBef>
                <a:spcPts val="0"/>
              </a:spcBef>
              <a:buSzPts val="2660"/>
              <a:buFont typeface="Noto Sans Symbols"/>
              <a:buChar char="●"/>
            </a:pPr>
            <a:r>
              <a:rPr lang="en-IN" sz="2400" dirty="0" smtClean="0">
                <a:solidFill>
                  <a:schemeClr val="dk1"/>
                </a:solidFill>
                <a:ea typeface="Cambria"/>
                <a:cs typeface="Cambria"/>
                <a:sym typeface="Cambria"/>
              </a:rPr>
              <a:t>There is no prediction system</a:t>
            </a:r>
            <a:endParaRPr lang="en-IN" sz="2400" dirty="0">
              <a:ea typeface="Cambria"/>
              <a:cs typeface="Cambria"/>
              <a:sym typeface="Cambria"/>
            </a:endParaRPr>
          </a:p>
          <a:p>
            <a:pPr marL="0" lvl="0" indent="0" algn="just">
              <a:spcBef>
                <a:spcPts val="560"/>
              </a:spcBef>
              <a:buSzPts val="2660"/>
              <a:buNone/>
            </a:pPr>
            <a:r>
              <a:rPr lang="en-IN" sz="2400" dirty="0">
                <a:ea typeface="Cambria"/>
                <a:cs typeface="Cambria"/>
                <a:sym typeface="Cambria"/>
              </a:rPr>
              <a:t>	</a:t>
            </a:r>
          </a:p>
          <a:p>
            <a:pPr marL="0" indent="0" algn="just">
              <a:buNone/>
            </a:pPr>
            <a:endParaRPr lang="en-US" sz="2400" dirty="0" smtClean="0">
              <a:cs typeface="Times New Roman"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Cambria" pitchFamily="18" charset="0"/>
              </a:rPr>
              <a:t>Module Split-up</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pPr algn="just"/>
            <a:endParaRPr lang="en-IN" sz="2400" dirty="0" smtClean="0"/>
          </a:p>
          <a:p>
            <a:pPr algn="just"/>
            <a:r>
              <a:rPr lang="en-IN" sz="2400" dirty="0" smtClean="0"/>
              <a:t>Data collection</a:t>
            </a:r>
          </a:p>
          <a:p>
            <a:pPr algn="just"/>
            <a:r>
              <a:rPr lang="en-IN" sz="2400" dirty="0" smtClean="0"/>
              <a:t>Analysing and Visualizing the data</a:t>
            </a:r>
            <a:endParaRPr lang="en-IN" sz="2400" dirty="0"/>
          </a:p>
          <a:p>
            <a:pPr algn="just"/>
            <a:r>
              <a:rPr lang="en-IN" sz="2400" dirty="0" smtClean="0"/>
              <a:t>Comparison of data</a:t>
            </a:r>
          </a:p>
          <a:p>
            <a:pPr algn="just"/>
            <a:r>
              <a:rPr lang="en-IN" sz="2400" dirty="0" smtClean="0"/>
              <a:t> Prediction and Report</a:t>
            </a:r>
            <a:endParaRPr lang="en-IN" sz="2400"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pPr algn="just"/>
            <a:r>
              <a:rPr lang="en-US" sz="4400" dirty="0" smtClean="0">
                <a:latin typeface="Cambria" pitchFamily="18" charset="0"/>
              </a:rPr>
              <a:t>   Project Planner / </a:t>
            </a:r>
            <a:r>
              <a:rPr lang="en-US" sz="4000" dirty="0" smtClean="0">
                <a:latin typeface="Cambria" pitchFamily="18" charset="0"/>
              </a:rPr>
              <a:t>Timeline chart)    </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812987967"/>
              </p:ext>
            </p:extLst>
          </p:nvPr>
        </p:nvGraphicFramePr>
        <p:xfrm>
          <a:off x="1143000" y="1828800"/>
          <a:ext cx="6904009" cy="4038595"/>
        </p:xfrm>
        <a:graphic>
          <a:graphicData uri="http://schemas.openxmlformats.org/drawingml/2006/table">
            <a:tbl>
              <a:tblPr/>
              <a:tblGrid>
                <a:gridCol w="838457"/>
                <a:gridCol w="369230"/>
                <a:gridCol w="369230"/>
                <a:gridCol w="339039"/>
                <a:gridCol w="369230"/>
                <a:gridCol w="369230"/>
                <a:gridCol w="369230"/>
                <a:gridCol w="369230"/>
                <a:gridCol w="369230"/>
                <a:gridCol w="369230"/>
                <a:gridCol w="369230"/>
                <a:gridCol w="369230"/>
                <a:gridCol w="369230"/>
                <a:gridCol w="445783"/>
                <a:gridCol w="381000"/>
                <a:gridCol w="381000"/>
                <a:gridCol w="457200"/>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smtClean="0">
                          <a:solidFill>
                            <a:srgbClr val="000000"/>
                          </a:solidFill>
                          <a:latin typeface="Cambria"/>
                        </a:rPr>
                        <a:t>Dec</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err="1" smtClean="0">
                          <a:solidFill>
                            <a:srgbClr val="000000"/>
                          </a:solidFill>
                          <a:latin typeface="Cambria"/>
                        </a:rPr>
                        <a:t>FEb</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367145">
                <a:tc vMerge="1">
                  <a:txBody>
                    <a:bodyPr/>
                    <a:lstStyle/>
                    <a:p>
                      <a:endParaRPr lang="en-US"/>
                    </a:p>
                  </a:txBody>
                  <a:tcPr/>
                </a:tc>
                <a:tc>
                  <a:txBody>
                    <a:bodyPr/>
                    <a:lstStyle/>
                    <a:p>
                      <a:pPr algn="ctr" fontAlgn="ctr"/>
                      <a:r>
                        <a:rPr lang="en-US" sz="1000" b="1" i="0" u="none" strike="noStrike" dirty="0" smtClean="0">
                          <a:solidFill>
                            <a:srgbClr val="000000"/>
                          </a:solidFill>
                          <a:latin typeface="Cambria"/>
                        </a:rPr>
                        <a:t>Wk 1</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2</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3</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4</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ctr"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764</TotalTime>
  <Words>385</Words>
  <Application>Microsoft Office PowerPoint</Application>
  <PresentationFormat>On-screen Show (4:3)</PresentationFormat>
  <Paragraphs>225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Data Analysis for Vehicle Claims</vt:lpstr>
      <vt:lpstr>Abstract </vt:lpstr>
      <vt:lpstr>Area Introduction-Existing system</vt:lpstr>
      <vt:lpstr>Proposed System</vt:lpstr>
      <vt:lpstr>Literature Review</vt:lpstr>
      <vt:lpstr>Module Split-up</vt:lpstr>
      <vt:lpstr>   Project Planner / Timeline chart)    </vt:lpstr>
    </vt:vector>
  </TitlesOfParts>
  <Company>kgisl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CSE</cp:lastModifiedBy>
  <cp:revision>66</cp:revision>
  <dcterms:created xsi:type="dcterms:W3CDTF">2011-12-09T06:36:35Z</dcterms:created>
  <dcterms:modified xsi:type="dcterms:W3CDTF">2018-12-22T05:05:21Z</dcterms:modified>
</cp:coreProperties>
</file>