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8" r:id="rId3"/>
    <p:sldId id="257" r:id="rId4"/>
    <p:sldId id="259" r:id="rId5"/>
    <p:sldId id="260" r:id="rId6"/>
    <p:sldId id="286" r:id="rId7"/>
    <p:sldId id="267" r:id="rId8"/>
    <p:sldId id="283" r:id="rId9"/>
    <p:sldId id="284" r:id="rId10"/>
    <p:sldId id="298" r:id="rId11"/>
    <p:sldId id="263" r:id="rId12"/>
    <p:sldId id="271" r:id="rId13"/>
    <p:sldId id="277" r:id="rId14"/>
    <p:sldId id="272" r:id="rId15"/>
    <p:sldId id="273" r:id="rId16"/>
    <p:sldId id="275" r:id="rId17"/>
    <p:sldId id="300" r:id="rId18"/>
    <p:sldId id="302" r:id="rId19"/>
    <p:sldId id="303" r:id="rId20"/>
    <p:sldId id="304" r:id="rId21"/>
    <p:sldId id="30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5" d="100"/>
          <a:sy n="85" d="100"/>
        </p:scale>
        <p:origin x="-426" y="54"/>
      </p:cViewPr>
      <p:guideLst>
        <p:guide orient="horz" pos="2128"/>
        <p:guide pos="305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838201"/>
            <a:ext cx="7848600" cy="1371600"/>
          </a:xfrm>
        </p:spPr>
        <p:txBody>
          <a:bodyPr>
            <a:normAutofit fontScale="90000"/>
          </a:bodyPr>
          <a:lstStyle/>
          <a:p>
            <a:pPr algn="ctr"/>
            <a:r>
              <a:rPr lang="en-US" dirty="0" smtClean="0">
                <a:solidFill>
                  <a:schemeClr val="tx1"/>
                </a:solidFill>
                <a:latin typeface="Cambria" panose="02040503050406030204" pitchFamily="18" charset="0"/>
              </a:rPr>
              <a:t>Data Analysis for Vehicle Claims</a:t>
            </a:r>
            <a:endParaRPr lang="en-US" dirty="0">
              <a:solidFill>
                <a:schemeClr val="tx1"/>
              </a:solidFill>
              <a:latin typeface="Cambria" panose="02040503050406030204" pitchFamily="18" charset="0"/>
            </a:endParaRPr>
          </a:p>
        </p:txBody>
      </p:sp>
      <p:sp>
        <p:nvSpPr>
          <p:cNvPr id="7" name="Title 3"/>
          <p:cNvSpPr txBox="1"/>
          <p:nvPr/>
        </p:nvSpPr>
        <p:spPr>
          <a:xfrm>
            <a:off x="609600" y="2209800"/>
            <a:ext cx="671068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Team members:</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rPr>
              <a:t>1.Reena.D	                    </a:t>
            </a:r>
            <a:r>
              <a:rPr lang="en-IN" altLang="en-US" sz="2800" dirty="0" smtClean="0">
                <a:latin typeface="Cambria" panose="02040503050406030204" pitchFamily="18" charset="0"/>
                <a:ea typeface="+mj-ea"/>
                <a:cs typeface="+mj-cs"/>
              </a:rPr>
              <a:t>[711715104048]</a:t>
            </a:r>
            <a:endParaRPr lang="en-US" sz="2800" dirty="0" smtClean="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2.Sathyan.S                      </a:t>
            </a:r>
            <a:r>
              <a:rPr kumimoji="0" lang="en-IN" alt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[711715104052]</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rPr>
              <a:t>3.Vinayagamoorthy.G   </a:t>
            </a:r>
            <a:r>
              <a:rPr lang="en-IN" altLang="en-US" sz="2800" dirty="0" smtClean="0">
                <a:latin typeface="Cambria" panose="02040503050406030204" pitchFamily="18" charset="0"/>
                <a:ea typeface="+mj-ea"/>
                <a:cs typeface="+mj-cs"/>
              </a:rPr>
              <a:t>[711715104072]</a:t>
            </a:r>
            <a:endParaRPr kumimoji="0" lang="en-IN" alt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itle 3"/>
          <p:cNvSpPr txBox="1"/>
          <p:nvPr/>
        </p:nvSpPr>
        <p:spPr>
          <a:xfrm>
            <a:off x="609600" y="4223385"/>
            <a:ext cx="37338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Industry Mentor</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US" sz="2800" dirty="0" err="1" smtClean="0">
                <a:latin typeface="Cambria" panose="02040503050406030204" pitchFamily="18" charset="0"/>
                <a:ea typeface="+mj-ea"/>
                <a:cs typeface="+mj-cs"/>
              </a:rPr>
              <a:t>Ms.</a:t>
            </a:r>
            <a:r>
              <a:rPr lang="en-IN" altLang="en-US" sz="2800" dirty="0" err="1" smtClean="0">
                <a:latin typeface="Cambria" panose="02040503050406030204" pitchFamily="18" charset="0"/>
                <a:ea typeface="+mj-ea"/>
                <a:cs typeface="+mj-cs"/>
              </a:rPr>
              <a:t>Yuthika.V</a:t>
            </a:r>
            <a:endParaRPr lang="en-US" sz="2800" dirty="0" smtClean="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Faculty</a:t>
            </a:r>
            <a:r>
              <a:rPr kumimoji="0" lang="en-US" sz="2800" b="0" i="0" u="none" strike="noStrike" kern="1200" cap="none" spc="0" normalizeH="0" noProof="0" dirty="0" smtClean="0">
                <a:ln>
                  <a:noFill/>
                </a:ln>
                <a:solidFill>
                  <a:schemeClr val="tx1"/>
                </a:solidFill>
                <a:effectLst/>
                <a:uLnTx/>
                <a:uFillTx/>
                <a:latin typeface="Cambria" panose="02040503050406030204" pitchFamily="18" charset="0"/>
                <a:ea typeface="+mj-ea"/>
                <a:cs typeface="+mj-cs"/>
              </a:rPr>
              <a:t> Guide:</a:t>
            </a:r>
            <a:endParaRPr kumimoji="0" lang="en-US" sz="2800" b="0" i="0" u="none" strike="noStrike" kern="1200" cap="none" spc="0" normalizeH="0" noProof="0" dirty="0" smtClean="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US" sz="2800" noProof="0" dirty="0" smtClean="0">
                <a:latin typeface="Cambria" panose="02040503050406030204" pitchFamily="18" charset="0"/>
                <a:ea typeface="+mj-ea"/>
                <a:cs typeface="+mj-cs"/>
              </a:rPr>
              <a:t>Ms.</a:t>
            </a:r>
            <a:r>
              <a:rPr lang="en-IN" altLang="en-US" sz="2800" noProof="0" dirty="0" smtClean="0">
                <a:latin typeface="Cambria" panose="02040503050406030204" pitchFamily="18" charset="0"/>
                <a:ea typeface="+mj-ea"/>
                <a:cs typeface="+mj-cs"/>
              </a:rPr>
              <a:t>Sreeja.G.G</a:t>
            </a:r>
            <a:endParaRPr kumimoji="0" lang="en-IN" alt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latin typeface="Cambria" panose="02040503050406030204" pitchFamily="18" charset="0"/>
              </a:rPr>
              <a:t>Module Split-up</a:t>
            </a:r>
            <a:endParaRPr lang="en-US" sz="4000"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algn="just"/>
            <a:endParaRPr lang="en-IN" sz="2400" dirty="0" smtClean="0"/>
          </a:p>
          <a:p>
            <a:pPr algn="just"/>
            <a:r>
              <a:rPr lang="en-IN" sz="2400" dirty="0" smtClean="0"/>
              <a:t>Data collection</a:t>
            </a:r>
            <a:endParaRPr lang="en-IN" sz="2400" dirty="0" smtClean="0"/>
          </a:p>
          <a:p>
            <a:pPr algn="just"/>
            <a:r>
              <a:rPr lang="en-IN" sz="2400" dirty="0" smtClean="0"/>
              <a:t>Analysing and Visualizing the data</a:t>
            </a:r>
            <a:endParaRPr lang="en-IN" sz="2400" dirty="0"/>
          </a:p>
          <a:p>
            <a:pPr algn="just"/>
            <a:r>
              <a:rPr lang="en-IN" sz="2400" dirty="0" smtClean="0"/>
              <a:t>Comparison of data</a:t>
            </a:r>
            <a:endParaRPr lang="en-IN" sz="2400" dirty="0" smtClean="0"/>
          </a:p>
          <a:p>
            <a:pPr algn="just"/>
            <a:r>
              <a:rPr lang="en-IN" sz="2400" dirty="0" smtClean="0"/>
              <a:t> Prediction and Report</a:t>
            </a:r>
            <a:endParaRPr lang="en-IN" sz="2400"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sz="3600" dirty="0" smtClean="0">
                <a:latin typeface="Cambria" panose="02040503050406030204" pitchFamily="18" charset="0"/>
              </a:rPr>
              <a:t>Screen shots of modules under progress</a:t>
            </a:r>
            <a:br>
              <a:rPr lang="en-US" sz="3600" dirty="0" smtClean="0">
                <a:latin typeface="Cambria" panose="02040503050406030204" pitchFamily="18" charset="0"/>
              </a:rPr>
            </a:br>
            <a:r>
              <a:rPr lang="en-US" sz="3600" dirty="0" smtClean="0">
                <a:latin typeface="Cambria" panose="02040503050406030204" pitchFamily="18" charset="0"/>
              </a:rPr>
              <a:t> C</a:t>
            </a:r>
            <a:r>
              <a:rPr lang="en-IN" altLang="en-US" sz="3600" dirty="0" smtClean="0">
                <a:latin typeface="Cambria" panose="02040503050406030204" pitchFamily="18" charset="0"/>
              </a:rPr>
              <a:t>leaned data:</a:t>
            </a:r>
            <a:endParaRPr lang="en-IN" altLang="en-US" sz="3600" dirty="0">
              <a:latin typeface="Cambria" panose="02040503050406030204" pitchFamily="18" charset="0"/>
            </a:endParaRPr>
          </a:p>
        </p:txBody>
      </p:sp>
      <p:pic>
        <p:nvPicPr>
          <p:cNvPr id="4" name="Content Placeholder 3"/>
          <p:cNvPicPr>
            <a:picLocks noGrp="1" noChangeAspect="1"/>
          </p:cNvPicPr>
          <p:nvPr>
            <p:ph sz="half" idx="1"/>
          </p:nvPr>
        </p:nvPicPr>
        <p:blipFill>
          <a:blip r:embed="rId1" cstate="print"/>
          <a:stretch>
            <a:fillRect/>
          </a:stretch>
        </p:blipFill>
        <p:spPr>
          <a:xfrm>
            <a:off x="344805" y="2797810"/>
            <a:ext cx="8760460" cy="3553460"/>
          </a:xfrm>
          <a:prstGeom prst="rect">
            <a:avLst/>
          </a:prstGeom>
        </p:spPr>
      </p:pic>
      <p:pic>
        <p:nvPicPr>
          <p:cNvPr id="3" name="Content Placeholder 2"/>
          <p:cNvPicPr>
            <a:picLocks noGrp="1" noChangeAspect="1"/>
          </p:cNvPicPr>
          <p:nvPr>
            <p:ph sz="half" idx="2"/>
          </p:nvPr>
        </p:nvPicPr>
        <p:blipFill>
          <a:blip r:embed="rId2" cstate="print"/>
          <a:srcRect r="-194" b="6724"/>
          <a:stretch>
            <a:fillRect/>
          </a:stretch>
        </p:blipFill>
        <p:spPr>
          <a:xfrm>
            <a:off x="1343025" y="2115185"/>
            <a:ext cx="7227570" cy="414020"/>
          </a:xfrm>
          <a:prstGeom prst="rect">
            <a:avLst/>
          </a:prstGeom>
        </p:spPr>
      </p:pic>
      <p:sp>
        <p:nvSpPr>
          <p:cNvPr id="6" name="Text Box 5"/>
          <p:cNvSpPr txBox="1"/>
          <p:nvPr/>
        </p:nvSpPr>
        <p:spPr>
          <a:xfrm>
            <a:off x="796925" y="2193290"/>
            <a:ext cx="604520" cy="368300"/>
          </a:xfrm>
          <a:prstGeom prst="rect">
            <a:avLst/>
          </a:prstGeom>
          <a:noFill/>
        </p:spPr>
        <p:txBody>
          <a:bodyPr wrap="square" rtlCol="0">
            <a:spAutoFit/>
          </a:bodyPr>
          <a:lstStyle/>
          <a:p>
            <a:r>
              <a:rPr lang="en-IN" altLang="en-US"/>
              <a:t>Eg : </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1" cstate="print"/>
          <a:srcRect/>
          <a:stretch>
            <a:fillRect/>
          </a:stretch>
        </p:blipFill>
        <p:spPr bwMode="auto">
          <a:xfrm>
            <a:off x="457200" y="685800"/>
            <a:ext cx="8229600" cy="569960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cstate="print"/>
          <a:srcRect r="6369"/>
          <a:stretch>
            <a:fillRect/>
          </a:stretch>
        </p:blipFill>
        <p:spPr>
          <a:xfrm>
            <a:off x="133350" y="1130935"/>
            <a:ext cx="8877300" cy="50139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US" dirty="0" smtClean="0"/>
              <a:t>Scatter Plot</a:t>
            </a:r>
            <a:endParaRPr lang="en-US" dirty="0"/>
          </a:p>
        </p:txBody>
      </p:sp>
      <p:pic>
        <p:nvPicPr>
          <p:cNvPr id="4" name="Content Placeholder 3"/>
          <p:cNvPicPr>
            <a:picLocks noGrp="1" noChangeAspect="1"/>
          </p:cNvPicPr>
          <p:nvPr>
            <p:ph idx="1"/>
          </p:nvPr>
        </p:nvPicPr>
        <p:blipFill>
          <a:blip r:embed="rId1" cstate="print"/>
          <a:stretch>
            <a:fillRect/>
          </a:stretch>
        </p:blipFill>
        <p:spPr>
          <a:xfrm>
            <a:off x="152400" y="1676400"/>
            <a:ext cx="8113395" cy="47491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cstate="print"/>
          <a:stretch>
            <a:fillRect/>
          </a:stretch>
        </p:blipFill>
        <p:spPr>
          <a:xfrm>
            <a:off x="254635" y="1076325"/>
            <a:ext cx="8796020" cy="4705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K-Means</a:t>
            </a:r>
            <a:endParaRPr lang="en-IN" altLang="en-US"/>
          </a:p>
        </p:txBody>
      </p:sp>
      <p:pic>
        <p:nvPicPr>
          <p:cNvPr id="5" name="Content Placeholder 4"/>
          <p:cNvPicPr>
            <a:picLocks noChangeAspect="1"/>
          </p:cNvPicPr>
          <p:nvPr>
            <p:ph idx="1"/>
          </p:nvPr>
        </p:nvPicPr>
        <p:blipFill>
          <a:blip r:embed="rId1"/>
          <a:stretch>
            <a:fillRect/>
          </a:stretch>
        </p:blipFill>
        <p:spPr>
          <a:xfrm>
            <a:off x="1161415" y="2065655"/>
            <a:ext cx="6821170" cy="44659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p:cNvPicPr>
            <a:picLocks noChangeAspect="1"/>
          </p:cNvPicPr>
          <p:nvPr>
            <p:ph idx="4294967295"/>
          </p:nvPr>
        </p:nvPicPr>
        <p:blipFill>
          <a:blip r:embed="rId1"/>
          <a:stretch>
            <a:fillRect/>
          </a:stretch>
        </p:blipFill>
        <p:spPr>
          <a:xfrm>
            <a:off x="332740" y="1057275"/>
            <a:ext cx="8477885" cy="56140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p:cNvPicPr>
            <a:picLocks noChangeAspect="1"/>
          </p:cNvPicPr>
          <p:nvPr>
            <p:ph idx="4294967295"/>
          </p:nvPr>
        </p:nvPicPr>
        <p:blipFill>
          <a:blip r:embed="rId1"/>
          <a:stretch>
            <a:fillRect/>
          </a:stretch>
        </p:blipFill>
        <p:spPr>
          <a:xfrm>
            <a:off x="204470" y="1081405"/>
            <a:ext cx="8735060" cy="5286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4294967295"/>
          </p:nvPr>
        </p:nvPicPr>
        <p:blipFill>
          <a:blip r:embed="rId1"/>
          <a:stretch>
            <a:fillRect/>
          </a:stretch>
        </p:blipFill>
        <p:spPr>
          <a:xfrm>
            <a:off x="174625" y="1148080"/>
            <a:ext cx="8794750" cy="51638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Abstract</a:t>
            </a:r>
            <a:br>
              <a:rPr lang="en-US" sz="4400" dirty="0" smtClean="0"/>
            </a:br>
            <a:endParaRPr lang="en-US" sz="4400" dirty="0">
              <a:latin typeface="Cambria" panose="02040503050406030204" pitchFamily="18" charset="0"/>
            </a:endParaRPr>
          </a:p>
        </p:txBody>
      </p:sp>
      <p:sp>
        <p:nvSpPr>
          <p:cNvPr id="4" name="Content Placeholder 3"/>
          <p:cNvSpPr>
            <a:spLocks noGrp="1"/>
          </p:cNvSpPr>
          <p:nvPr>
            <p:ph idx="1"/>
          </p:nvPr>
        </p:nvSpPr>
        <p:spPr>
          <a:xfrm>
            <a:off x="381000" y="1524000"/>
            <a:ext cx="8229600" cy="4389120"/>
          </a:xfrm>
        </p:spPr>
        <p:txBody>
          <a:bodyPr>
            <a:normAutofit lnSpcReduction="10000"/>
          </a:bodyPr>
          <a:lstStyle/>
          <a:p>
            <a:pPr algn="just"/>
            <a:r>
              <a:rPr lang="en-IN" sz="2400" dirty="0" smtClean="0"/>
              <a:t>A system that helps in visualizing and analysing the motor insurance vehicle claims. It distributes interactive and sharable dashboards which depict the trends variations and density of the data in form of graphs and charts. It will be  useful for future prediction and comparison of data.</a:t>
            </a:r>
            <a:r>
              <a:rPr lang="en-US" sz="2400" dirty="0" smtClean="0"/>
              <a:t>Claims analysis is a technique for examining the positive and negative consequences of design features that are described in current or future scenarios of use. A "</a:t>
            </a:r>
            <a:r>
              <a:rPr lang="en-US" sz="2400" b="1" dirty="0" smtClean="0"/>
              <a:t>claim</a:t>
            </a:r>
            <a:r>
              <a:rPr lang="en-US" sz="2400" dirty="0" smtClean="0"/>
              <a:t>" is a statement of the consequences of a specific design feature or artifact on users and other stakeholders.</a:t>
            </a:r>
            <a:r>
              <a:rPr lang="en-IN" sz="2400" dirty="0" smtClean="0">
                <a:solidFill>
                  <a:schemeClr val="dk1"/>
                </a:solidFill>
                <a:sym typeface="Constantia" panose="02030602050306030303"/>
              </a:rPr>
              <a:t> This system is planned to build using the TABLEAU software to visualise the data.</a:t>
            </a:r>
            <a:endParaRPr lang="en-IN" sz="2400" dirty="0"/>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Pie Chart</a:t>
            </a:r>
            <a:endParaRPr lang="en-IN" altLang="en-US"/>
          </a:p>
        </p:txBody>
      </p:sp>
      <p:pic>
        <p:nvPicPr>
          <p:cNvPr id="5" name="Content Placeholder 4"/>
          <p:cNvPicPr>
            <a:picLocks noChangeAspect="1"/>
          </p:cNvPicPr>
          <p:nvPr>
            <p:ph idx="1"/>
          </p:nvPr>
        </p:nvPicPr>
        <p:blipFill>
          <a:blip r:embed="rId1"/>
          <a:stretch>
            <a:fillRect/>
          </a:stretch>
        </p:blipFill>
        <p:spPr>
          <a:xfrm>
            <a:off x="1557655" y="2038350"/>
            <a:ext cx="5703570" cy="45840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740" y="1964055"/>
            <a:ext cx="7851648" cy="1828800"/>
          </a:xfrm>
        </p:spPr>
        <p:txBody>
          <a:bodyPr>
            <a:normAutofit/>
          </a:bodyPr>
          <a:lstStyle/>
          <a:p>
            <a:r>
              <a:rPr lang="en-US" sz="4000" dirty="0" smtClean="0">
                <a:cs typeface="Andalus" pitchFamily="18" charset="-78"/>
              </a:rPr>
              <a:t>THANK YOU</a:t>
            </a:r>
            <a:endParaRPr lang="en-US" sz="4000" dirty="0">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mbria" panose="02040503050406030204" pitchFamily="18" charset="0"/>
              </a:rPr>
              <a:t>Area Introduction-Existing system</a:t>
            </a:r>
            <a:endParaRPr lang="en-US" sz="4400" dirty="0">
              <a:latin typeface="Cambria" panose="02040503050406030204" pitchFamily="18" charset="0"/>
            </a:endParaRPr>
          </a:p>
        </p:txBody>
      </p:sp>
      <p:sp>
        <p:nvSpPr>
          <p:cNvPr id="3" name="Content Placeholder 2"/>
          <p:cNvSpPr>
            <a:spLocks noGrp="1"/>
          </p:cNvSpPr>
          <p:nvPr>
            <p:ph idx="1"/>
          </p:nvPr>
        </p:nvSpPr>
        <p:spPr/>
        <p:txBody>
          <a:bodyPr>
            <a:noAutofit/>
          </a:bodyPr>
          <a:lstStyle/>
          <a:p>
            <a:pPr algn="just"/>
            <a:r>
              <a:rPr lang="en-IN" sz="2400" dirty="0" smtClean="0"/>
              <a:t>In existing System, that will collect the information and perform the analysing operation manually.</a:t>
            </a:r>
            <a:endParaRPr lang="en-IN" sz="2400" dirty="0" smtClean="0"/>
          </a:p>
          <a:p>
            <a:pPr lvl="0" algn="just"/>
            <a:r>
              <a:rPr lang="en-IN" sz="2400" dirty="0"/>
              <a:t>The existing system contains modules like cover note &amp; quotation </a:t>
            </a:r>
            <a:r>
              <a:rPr lang="en-IN" sz="2400" dirty="0" smtClean="0"/>
              <a:t>insurance</a:t>
            </a:r>
            <a:r>
              <a:rPr lang="en-IN" sz="2400" dirty="0"/>
              <a:t>, underwriting, renewal &amp; endorsement</a:t>
            </a:r>
            <a:r>
              <a:rPr lang="en-IN" sz="2400" dirty="0" smtClean="0"/>
              <a:t>.</a:t>
            </a:r>
            <a:endParaRPr lang="en-IN" sz="2400" dirty="0"/>
          </a:p>
          <a:p>
            <a:pPr marL="0" lvl="0" indent="0" algn="just">
              <a:buNone/>
            </a:pPr>
            <a:r>
              <a:rPr lang="en-IN" sz="2800" dirty="0" smtClean="0"/>
              <a:t>    </a:t>
            </a:r>
            <a:r>
              <a:rPr lang="en-IN" sz="2800" b="1" dirty="0" smtClean="0"/>
              <a:t>Disadvantages of existing system:</a:t>
            </a:r>
            <a:endParaRPr lang="en-IN" sz="2800" b="1" dirty="0" smtClean="0"/>
          </a:p>
          <a:p>
            <a:pPr algn="just"/>
            <a:r>
              <a:rPr lang="en-IN" sz="2400" dirty="0" smtClean="0"/>
              <a:t>It will only work on small size of data</a:t>
            </a:r>
            <a:endParaRPr lang="en-IN" sz="2400" dirty="0" smtClean="0"/>
          </a:p>
          <a:p>
            <a:pPr algn="just"/>
            <a:r>
              <a:rPr lang="en-IN" sz="2400" dirty="0" smtClean="0"/>
              <a:t>Manually processed</a:t>
            </a:r>
            <a:endParaRPr lang="en-IN" sz="2400" dirty="0" smtClean="0"/>
          </a:p>
          <a:p>
            <a:pPr algn="just"/>
            <a:r>
              <a:rPr lang="en-IN" sz="2400" dirty="0" smtClean="0"/>
              <a:t>Non predictive </a:t>
            </a:r>
            <a:endParaRPr lang="en-IN" sz="2400" dirty="0" smtClean="0"/>
          </a:p>
          <a:p>
            <a:pPr algn="just"/>
            <a:r>
              <a:rPr lang="en-IN" sz="2400" dirty="0" smtClean="0"/>
              <a:t>Maintenance is difficult</a:t>
            </a:r>
            <a:endParaRPr lang="en-IN" sz="2400" dirty="0" smtClean="0"/>
          </a:p>
          <a:p>
            <a:pPr algn="just"/>
            <a:endParaRPr lang="en-IN" sz="2400"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228600" y="1524000"/>
            <a:ext cx="8839200" cy="4584700"/>
          </a:xfrm>
          <a:prstGeom prst="rect">
            <a:avLst/>
          </a:prstGeom>
        </p:spPr>
        <p:txBody>
          <a:bodyPr wrap="square">
            <a:spAutoFit/>
          </a:bodyPr>
          <a:lstStyle/>
          <a:p>
            <a:pPr algn="just"/>
            <a:r>
              <a:rPr lang="en-IN" sz="2400" dirty="0" smtClean="0">
                <a:solidFill>
                  <a:schemeClr val="dk1"/>
                </a:solidFill>
                <a:ea typeface="Cambria" panose="02040503050406030204"/>
                <a:cs typeface="Cambria" panose="02040503050406030204"/>
                <a:sym typeface="Constantia" panose="02030602050306030303"/>
              </a:rPr>
              <a:t> Proposed </a:t>
            </a:r>
            <a:r>
              <a:rPr lang="en-IN" sz="2400" dirty="0">
                <a:solidFill>
                  <a:schemeClr val="dk1"/>
                </a:solidFill>
                <a:ea typeface="Cambria" panose="02040503050406030204"/>
                <a:cs typeface="Cambria" panose="02040503050406030204"/>
                <a:sym typeface="Constantia" panose="02030602050306030303"/>
              </a:rPr>
              <a:t>System is to implement latest technology for making the system still more beneficial to cover the core </a:t>
            </a:r>
            <a:r>
              <a:rPr lang="en-IN" sz="2400" dirty="0" smtClean="0">
                <a:solidFill>
                  <a:schemeClr val="dk1"/>
                </a:solidFill>
                <a:ea typeface="Cambria" panose="02040503050406030204"/>
                <a:cs typeface="Cambria" panose="02040503050406030204"/>
                <a:sym typeface="Constantia" panose="02030602050306030303"/>
              </a:rPr>
              <a:t>areas.</a:t>
            </a:r>
            <a:endParaRPr lang="en-IN" sz="2400" dirty="0" smtClean="0">
              <a:solidFill>
                <a:schemeClr val="dk1"/>
              </a:solidFill>
              <a:ea typeface="Cambria" panose="02040503050406030204"/>
              <a:cs typeface="Cambria" panose="02040503050406030204"/>
              <a:sym typeface="Constantia" panose="02030602050306030303"/>
            </a:endParaRPr>
          </a:p>
          <a:p>
            <a:pPr algn="just"/>
            <a:r>
              <a:rPr lang="en-US" sz="2400" b="1" dirty="0" smtClean="0"/>
              <a:t> </a:t>
            </a:r>
            <a:endParaRPr lang="en-US" sz="2400" b="1" dirty="0" smtClean="0"/>
          </a:p>
          <a:p>
            <a:pPr algn="just"/>
            <a:r>
              <a:rPr lang="en-US" sz="2800" b="1" dirty="0" smtClean="0"/>
              <a:t>Advantages </a:t>
            </a:r>
            <a:r>
              <a:rPr lang="en-US" sz="2800" b="1" dirty="0"/>
              <a:t>over existing methods</a:t>
            </a:r>
            <a:endParaRPr lang="en-US" sz="2800" b="1" dirty="0"/>
          </a:p>
          <a:p>
            <a:pPr algn="just"/>
            <a:r>
              <a:rPr lang="en-IN" sz="2400" dirty="0" smtClean="0">
                <a:solidFill>
                  <a:schemeClr val="dk1"/>
                </a:solidFill>
                <a:sym typeface="Constantia" panose="02030602050306030303"/>
              </a:rPr>
              <a:t>    This system is planned to build using the TABLEAU software to visualise the data.</a:t>
            </a:r>
            <a:endParaRPr lang="en-US" sz="2400" dirty="0" smtClean="0"/>
          </a:p>
          <a:p>
            <a:pPr algn="just">
              <a:buFont typeface="Wingdings" panose="05000000000000000000" pitchFamily="2" charset="2"/>
              <a:buChar char="§"/>
            </a:pPr>
            <a:r>
              <a:rPr lang="en-US" sz="2400" dirty="0" smtClean="0"/>
              <a:t> Prediction</a:t>
            </a:r>
            <a:endParaRPr lang="en-US" sz="2400" dirty="0" smtClean="0"/>
          </a:p>
          <a:p>
            <a:pPr algn="just">
              <a:buFont typeface="Wingdings" panose="05000000000000000000" pitchFamily="2" charset="2"/>
              <a:buChar char="§"/>
            </a:pPr>
            <a:r>
              <a:rPr lang="en-US" sz="2400" dirty="0" smtClean="0"/>
              <a:t> Working on large number of data</a:t>
            </a:r>
            <a:endParaRPr lang="en-US" sz="2400" dirty="0" smtClean="0"/>
          </a:p>
          <a:p>
            <a:pPr algn="just">
              <a:buFont typeface="Wingdings" panose="05000000000000000000" pitchFamily="2" charset="2"/>
              <a:buChar char="§"/>
            </a:pPr>
            <a:r>
              <a:rPr lang="en-US" sz="2400" dirty="0" smtClean="0"/>
              <a:t> Classify the insurance claim details</a:t>
            </a:r>
            <a:endParaRPr lang="en-US" sz="2400" dirty="0" smtClean="0"/>
          </a:p>
          <a:p>
            <a:pPr algn="just">
              <a:buFont typeface="Wingdings" panose="05000000000000000000" pitchFamily="2" charset="2"/>
              <a:buChar char="§"/>
            </a:pPr>
            <a:r>
              <a:rPr lang="en-US" sz="2400" dirty="0" smtClean="0"/>
              <a:t> Visualizing the data in the form of charts and graphs.</a:t>
            </a:r>
            <a:endParaRPr lang="en-US" sz="2400" dirty="0" smtClean="0"/>
          </a:p>
          <a:p>
            <a:pPr algn="just">
              <a:buFont typeface="Wingdings" panose="05000000000000000000" pitchFamily="2" charset="2"/>
              <a:buChar char="§"/>
            </a:pPr>
            <a:r>
              <a:rPr lang="en-US" sz="2400" dirty="0" smtClean="0"/>
              <a:t>Predict the types of claims.</a:t>
            </a:r>
            <a:endParaRPr lang="en-US" sz="2400" dirty="0" smtClean="0"/>
          </a:p>
          <a:p>
            <a:pPr algn="just">
              <a:buFont typeface="Wingdings" panose="05000000000000000000" pitchFamily="2" charset="2"/>
              <a:buChar char="§"/>
            </a:pP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457200" y="704088"/>
            <a:ext cx="8229600" cy="74371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400" dirty="0" smtClean="0">
                <a:latin typeface="Cambria" panose="02040503050406030204" pitchFamily="18" charset="0"/>
              </a:rPr>
              <a:t>Literature Review</a:t>
            </a:r>
            <a:endParaRPr lang="en-US" sz="4000" dirty="0">
              <a:latin typeface="Cambria" panose="02040503050406030204" pitchFamily="18" charset="0"/>
            </a:endParaRPr>
          </a:p>
        </p:txBody>
      </p:sp>
      <p:sp>
        <p:nvSpPr>
          <p:cNvPr id="5" name="Content Placeholder 2"/>
          <p:cNvSpPr>
            <a:spLocks noGrp="1"/>
          </p:cNvSpPr>
          <p:nvPr/>
        </p:nvSpPr>
        <p:spPr>
          <a:xfrm>
            <a:off x="457200" y="19354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en-US" sz="2400" b="1" dirty="0" smtClean="0">
                <a:cs typeface="Times New Roman" panose="02020603050405020304" pitchFamily="18" charset="0"/>
              </a:rPr>
              <a:t>Existing projects:</a:t>
            </a:r>
            <a:endParaRPr lang="en-US" sz="2400" b="1" dirty="0" smtClean="0">
              <a:cs typeface="Times New Roman" panose="02020603050405020304" pitchFamily="18" charset="0"/>
            </a:endParaRPr>
          </a:p>
          <a:p>
            <a:pPr marL="0" indent="0" algn="just">
              <a:buNone/>
            </a:pPr>
            <a:r>
              <a:rPr lang="en-US" sz="2400" dirty="0" smtClean="0">
                <a:cs typeface="Times New Roman" panose="02020603050405020304" pitchFamily="18" charset="0"/>
              </a:rPr>
              <a:t>1.NSURE motor policy insurance system</a:t>
            </a:r>
            <a:endParaRPr lang="en-US" sz="2400" dirty="0" smtClean="0">
              <a:cs typeface="Times New Roman" panose="02020603050405020304" pitchFamily="18" charset="0"/>
            </a:endParaRPr>
          </a:p>
          <a:p>
            <a:pPr marL="0" indent="0" algn="just">
              <a:buNone/>
            </a:pPr>
            <a:endParaRPr lang="en-US" sz="2400" dirty="0" smtClean="0">
              <a:cs typeface="Times New Roman" panose="02020603050405020304" pitchFamily="18" charset="0"/>
            </a:endParaRPr>
          </a:p>
          <a:p>
            <a:pPr marL="0" lvl="0" indent="0" algn="just">
              <a:spcBef>
                <a:spcPts val="0"/>
              </a:spcBef>
              <a:buSzPts val="2660"/>
              <a:buNone/>
            </a:pPr>
            <a:r>
              <a:rPr lang="en-IN" sz="2400" b="1" dirty="0">
                <a:solidFill>
                  <a:schemeClr val="dk1"/>
                </a:solidFill>
                <a:ea typeface="Cambria" panose="02040503050406030204"/>
                <a:cs typeface="Cambria" panose="02040503050406030204"/>
                <a:sym typeface="Cambria" panose="02040503050406030204"/>
              </a:rPr>
              <a:t>Drawbacks </a:t>
            </a:r>
            <a:r>
              <a:rPr lang="en-IN" sz="2400" b="1" dirty="0" smtClean="0">
                <a:solidFill>
                  <a:schemeClr val="dk1"/>
                </a:solidFill>
                <a:ea typeface="Cambria" panose="02040503050406030204"/>
                <a:cs typeface="Cambria" panose="02040503050406030204"/>
                <a:sym typeface="Cambria" panose="02040503050406030204"/>
              </a:rPr>
              <a:t> of existing methods</a:t>
            </a:r>
            <a:endParaRPr lang="en-IN" sz="2400" b="1" dirty="0" smtClean="0">
              <a:solidFill>
                <a:schemeClr val="dk1"/>
              </a:solidFill>
              <a:ea typeface="Cambria" panose="02040503050406030204"/>
              <a:cs typeface="Cambria" panose="02040503050406030204"/>
              <a:sym typeface="Cambria" panose="02040503050406030204"/>
            </a:endParaRPr>
          </a:p>
          <a:p>
            <a:pPr marL="0" lvl="0" indent="0" algn="just">
              <a:spcBef>
                <a:spcPts val="0"/>
              </a:spcBef>
              <a:buSzPts val="2660"/>
              <a:buNone/>
            </a:pPr>
            <a:endParaRPr lang="en-IN" sz="2400" b="1" dirty="0" smtClean="0">
              <a:solidFill>
                <a:schemeClr val="dk1"/>
              </a:solidFill>
              <a:ea typeface="Cambria" panose="02040503050406030204"/>
              <a:cs typeface="Cambria" panose="02040503050406030204"/>
              <a:sym typeface="Cambria" panose="02040503050406030204"/>
            </a:endParaRPr>
          </a:p>
          <a:p>
            <a:pPr lvl="0" algn="just">
              <a:spcBef>
                <a:spcPts val="0"/>
              </a:spcBef>
              <a:buSzPts val="2660"/>
              <a:buFont typeface="Noto Sans Symbols"/>
              <a:buChar char="●"/>
            </a:pPr>
            <a:r>
              <a:rPr lang="en-IN" sz="2400" dirty="0" smtClean="0">
                <a:solidFill>
                  <a:schemeClr val="dk1"/>
                </a:solidFill>
                <a:ea typeface="Cambria" panose="02040503050406030204"/>
                <a:cs typeface="Cambria" panose="02040503050406030204"/>
                <a:sym typeface="Cambria" panose="02040503050406030204"/>
              </a:rPr>
              <a:t>There is no options for visualising the data</a:t>
            </a:r>
            <a:endParaRPr lang="en-IN" sz="2400" dirty="0" smtClean="0">
              <a:solidFill>
                <a:schemeClr val="dk1"/>
              </a:solidFill>
              <a:ea typeface="Cambria" panose="02040503050406030204"/>
              <a:cs typeface="Cambria" panose="02040503050406030204"/>
              <a:sym typeface="Cambria" panose="02040503050406030204"/>
            </a:endParaRPr>
          </a:p>
          <a:p>
            <a:pPr lvl="0" algn="just">
              <a:spcBef>
                <a:spcPts val="0"/>
              </a:spcBef>
              <a:buSzPts val="2660"/>
              <a:buFont typeface="Noto Sans Symbols"/>
              <a:buChar char="●"/>
            </a:pPr>
            <a:r>
              <a:rPr lang="en-IN" sz="2400" dirty="0" smtClean="0">
                <a:solidFill>
                  <a:schemeClr val="dk1"/>
                </a:solidFill>
                <a:ea typeface="Cambria" panose="02040503050406030204"/>
                <a:cs typeface="Cambria" panose="02040503050406030204"/>
                <a:sym typeface="Cambria" panose="02040503050406030204"/>
              </a:rPr>
              <a:t>There is no prediction system</a:t>
            </a:r>
            <a:endParaRPr lang="en-IN" sz="2400" dirty="0">
              <a:ea typeface="Cambria" panose="02040503050406030204"/>
              <a:cs typeface="Cambria" panose="02040503050406030204"/>
              <a:sym typeface="Cambria" panose="02040503050406030204"/>
            </a:endParaRPr>
          </a:p>
          <a:p>
            <a:pPr marL="0" lvl="0" indent="0" algn="just">
              <a:spcBef>
                <a:spcPts val="560"/>
              </a:spcBef>
              <a:buSzPts val="2660"/>
              <a:buNone/>
            </a:pPr>
            <a:r>
              <a:rPr lang="en-IN" sz="2400" dirty="0">
                <a:ea typeface="Cambria" panose="02040503050406030204"/>
                <a:cs typeface="Cambria" panose="02040503050406030204"/>
                <a:sym typeface="Cambria" panose="02040503050406030204"/>
              </a:rPr>
              <a:t>	</a:t>
            </a:r>
            <a:endParaRPr lang="en-IN" sz="2400" dirty="0">
              <a:ea typeface="Cambria" panose="02040503050406030204"/>
              <a:cs typeface="Cambria" panose="02040503050406030204"/>
              <a:sym typeface="Cambria" panose="02040503050406030204"/>
            </a:endParaRPr>
          </a:p>
          <a:p>
            <a:pPr marL="0" indent="0" algn="just">
              <a:buNone/>
            </a:pPr>
            <a:endParaRPr lang="en-US" sz="2400" dirty="0" smtClean="0">
              <a:cs typeface="Times New Roman" panose="02020603050405020304" pitchFamily="18" charset="0"/>
            </a:endParaRPr>
          </a:p>
        </p:txBody>
      </p:sp>
      <p:sp>
        <p:nvSpPr>
          <p:cNvPr id="6"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a:xfrm>
            <a:off x="457200" y="152400"/>
            <a:ext cx="8305800" cy="609600"/>
          </a:xfrm>
        </p:spPr>
        <p:txBody>
          <a:bodyPr>
            <a:normAutofit fontScale="90000"/>
          </a:bodyPr>
          <a:lstStyle/>
          <a:p>
            <a:r>
              <a:rPr lang="en-IN" altLang="en-US" dirty="0" smtClean="0">
                <a:solidFill>
                  <a:schemeClr val="tx1"/>
                </a:solidFill>
              </a:rPr>
              <a:t>Architectural Design</a:t>
            </a:r>
            <a:endParaRPr lang="en-US" dirty="0"/>
          </a:p>
        </p:txBody>
      </p:sp>
      <p:sp>
        <p:nvSpPr>
          <p:cNvPr id="34" name="Rectangle 33"/>
          <p:cNvSpPr/>
          <p:nvPr/>
        </p:nvSpPr>
        <p:spPr>
          <a:xfrm>
            <a:off x="3581400" y="44958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Comparison of data </a:t>
            </a:r>
            <a:endParaRPr lang="en-US" dirty="0"/>
          </a:p>
        </p:txBody>
      </p:sp>
      <p:sp>
        <p:nvSpPr>
          <p:cNvPr id="36" name="Rectangle 35"/>
          <p:cNvSpPr/>
          <p:nvPr/>
        </p:nvSpPr>
        <p:spPr>
          <a:xfrm>
            <a:off x="3581400" y="3581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Analyzing and visualizing data</a:t>
            </a:r>
            <a:endParaRPr lang="en-US" dirty="0"/>
          </a:p>
        </p:txBody>
      </p:sp>
      <p:sp>
        <p:nvSpPr>
          <p:cNvPr id="37" name="Rectangle 36"/>
          <p:cNvSpPr/>
          <p:nvPr/>
        </p:nvSpPr>
        <p:spPr>
          <a:xfrm>
            <a:off x="3581400" y="17526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collection</a:t>
            </a:r>
            <a:endParaRPr lang="en-US" dirty="0"/>
          </a:p>
        </p:txBody>
      </p:sp>
      <p:sp>
        <p:nvSpPr>
          <p:cNvPr id="38" name="Rectangle 37"/>
          <p:cNvSpPr/>
          <p:nvPr/>
        </p:nvSpPr>
        <p:spPr>
          <a:xfrm>
            <a:off x="3505200" y="55626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prediction</a:t>
            </a:r>
            <a:endParaRPr lang="en-US" dirty="0"/>
          </a:p>
        </p:txBody>
      </p:sp>
      <p:sp>
        <p:nvSpPr>
          <p:cNvPr id="39" name="Rectangle 38"/>
          <p:cNvSpPr/>
          <p:nvPr/>
        </p:nvSpPr>
        <p:spPr>
          <a:xfrm>
            <a:off x="6705600" y="54864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Interpret the result</a:t>
            </a:r>
            <a:endParaRPr lang="en-US" dirty="0"/>
          </a:p>
        </p:txBody>
      </p:sp>
      <p:sp>
        <p:nvSpPr>
          <p:cNvPr id="41" name="Rectangle 40"/>
          <p:cNvSpPr/>
          <p:nvPr/>
        </p:nvSpPr>
        <p:spPr>
          <a:xfrm>
            <a:off x="1219200" y="17526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42" name="Rectangle 41"/>
          <p:cNvSpPr/>
          <p:nvPr/>
        </p:nvSpPr>
        <p:spPr>
          <a:xfrm>
            <a:off x="3581400" y="2590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cleaning</a:t>
            </a:r>
            <a:endParaRPr lang="en-US" dirty="0"/>
          </a:p>
        </p:txBody>
      </p:sp>
      <p:sp>
        <p:nvSpPr>
          <p:cNvPr id="43" name="Can 42"/>
          <p:cNvSpPr/>
          <p:nvPr/>
        </p:nvSpPr>
        <p:spPr>
          <a:xfrm>
            <a:off x="6477000" y="16002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base</a:t>
            </a:r>
            <a:endParaRPr lang="en-US" dirty="0"/>
          </a:p>
        </p:txBody>
      </p:sp>
      <p:cxnSp>
        <p:nvCxnSpPr>
          <p:cNvPr id="45" name="Straight Arrow Connector 44"/>
          <p:cNvCxnSpPr>
            <a:stCxn id="41" idx="3"/>
            <a:endCxn id="37" idx="1"/>
          </p:cNvCxnSpPr>
          <p:nvPr/>
        </p:nvCxnSpPr>
        <p:spPr>
          <a:xfrm>
            <a:off x="2590800" y="20574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7" idx="3"/>
          </p:cNvCxnSpPr>
          <p:nvPr/>
        </p:nvCxnSpPr>
        <p:spPr>
          <a:xfrm>
            <a:off x="5410200" y="20574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7" idx="2"/>
          </p:cNvCxnSpPr>
          <p:nvPr/>
        </p:nvCxnSpPr>
        <p:spPr>
          <a:xfrm>
            <a:off x="4495800" y="2362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2" idx="2"/>
          </p:cNvCxnSpPr>
          <p:nvPr/>
        </p:nvCxnSpPr>
        <p:spPr>
          <a:xfrm>
            <a:off x="4495800" y="3276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6" idx="2"/>
          </p:cNvCxnSpPr>
          <p:nvPr/>
        </p:nvCxnSpPr>
        <p:spPr>
          <a:xfrm>
            <a:off x="4495800" y="4267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4" idx="2"/>
          </p:cNvCxnSpPr>
          <p:nvPr/>
        </p:nvCxnSpPr>
        <p:spPr>
          <a:xfrm>
            <a:off x="4495800" y="5257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8" idx="3"/>
            <a:endCxn id="39" idx="1"/>
          </p:cNvCxnSpPr>
          <p:nvPr/>
        </p:nvCxnSpPr>
        <p:spPr>
          <a:xfrm>
            <a:off x="5334000" y="58674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667000" y="1600200"/>
            <a:ext cx="762000" cy="461665"/>
          </a:xfrm>
          <a:prstGeom prst="rect">
            <a:avLst/>
          </a:prstGeom>
          <a:noFill/>
        </p:spPr>
        <p:txBody>
          <a:bodyPr wrap="square" rtlCol="0">
            <a:spAutoFit/>
          </a:bodyPr>
          <a:lstStyle/>
          <a:p>
            <a:r>
              <a:rPr lang="en-US" sz="1200" dirty="0" smtClean="0"/>
              <a:t>Collect the data</a:t>
            </a:r>
            <a:endParaRPr lang="en-US" sz="1200" dirty="0"/>
          </a:p>
        </p:txBody>
      </p:sp>
      <p:sp>
        <p:nvSpPr>
          <p:cNvPr id="83" name="TextBox 82"/>
          <p:cNvSpPr txBox="1"/>
          <p:nvPr/>
        </p:nvSpPr>
        <p:spPr>
          <a:xfrm>
            <a:off x="5715000" y="1828800"/>
            <a:ext cx="513602" cy="276999"/>
          </a:xfrm>
          <a:prstGeom prst="rect">
            <a:avLst/>
          </a:prstGeom>
          <a:noFill/>
        </p:spPr>
        <p:txBody>
          <a:bodyPr wrap="none" rtlCol="0">
            <a:spAutoFit/>
          </a:bodyPr>
          <a:lstStyle/>
          <a:p>
            <a:r>
              <a:rPr lang="en-US" sz="1200" dirty="0" smtClean="0"/>
              <a:t>store</a:t>
            </a:r>
            <a:endParaRPr lang="en-US" sz="1200" dirty="0"/>
          </a:p>
        </p:txBody>
      </p:sp>
      <p:sp>
        <p:nvSpPr>
          <p:cNvPr id="86" name="TextBox 85"/>
          <p:cNvSpPr txBox="1"/>
          <p:nvPr/>
        </p:nvSpPr>
        <p:spPr>
          <a:xfrm>
            <a:off x="5638800" y="2743200"/>
            <a:ext cx="735586" cy="276999"/>
          </a:xfrm>
          <a:prstGeom prst="rect">
            <a:avLst/>
          </a:prstGeom>
          <a:noFill/>
        </p:spPr>
        <p:txBody>
          <a:bodyPr wrap="none" rtlCol="0">
            <a:spAutoFit/>
          </a:bodyPr>
          <a:lstStyle/>
          <a:p>
            <a:r>
              <a:rPr lang="en-US" sz="1200" dirty="0" smtClean="0"/>
              <a:t>retrieval</a:t>
            </a:r>
            <a:endParaRPr lang="en-US" sz="1200" dirty="0"/>
          </a:p>
        </p:txBody>
      </p:sp>
      <p:cxnSp>
        <p:nvCxnSpPr>
          <p:cNvPr id="88" name="Shape 87"/>
          <p:cNvCxnSpPr>
            <a:stCxn id="43" idx="3"/>
          </p:cNvCxnSpPr>
          <p:nvPr/>
        </p:nvCxnSpPr>
        <p:spPr>
          <a:xfrm rot="5400000">
            <a:off x="6056376" y="2170176"/>
            <a:ext cx="231648" cy="1524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572000" y="3276600"/>
            <a:ext cx="1427699" cy="276999"/>
          </a:xfrm>
          <a:prstGeom prst="rect">
            <a:avLst/>
          </a:prstGeom>
          <a:noFill/>
        </p:spPr>
        <p:txBody>
          <a:bodyPr wrap="none" rtlCol="0">
            <a:spAutoFit/>
          </a:bodyPr>
          <a:lstStyle/>
          <a:p>
            <a:r>
              <a:rPr lang="en-US" sz="1200" dirty="0" smtClean="0"/>
              <a:t>Analyzing the data</a:t>
            </a:r>
            <a:endParaRPr lang="en-US" sz="1200" dirty="0"/>
          </a:p>
        </p:txBody>
      </p:sp>
      <p:sp>
        <p:nvSpPr>
          <p:cNvPr id="90" name="TextBox 89"/>
          <p:cNvSpPr txBox="1"/>
          <p:nvPr/>
        </p:nvSpPr>
        <p:spPr>
          <a:xfrm>
            <a:off x="4572000" y="4267200"/>
            <a:ext cx="2087559" cy="276999"/>
          </a:xfrm>
          <a:prstGeom prst="rect">
            <a:avLst/>
          </a:prstGeom>
          <a:noFill/>
        </p:spPr>
        <p:txBody>
          <a:bodyPr wrap="none" rtlCol="0">
            <a:spAutoFit/>
          </a:bodyPr>
          <a:lstStyle/>
          <a:p>
            <a:r>
              <a:rPr lang="en-US" sz="1200" dirty="0" smtClean="0"/>
              <a:t>Compare with all constraints</a:t>
            </a:r>
            <a:endParaRPr lang="en-US" sz="1200" dirty="0"/>
          </a:p>
        </p:txBody>
      </p:sp>
      <p:sp>
        <p:nvSpPr>
          <p:cNvPr id="91" name="TextBox 90"/>
          <p:cNvSpPr txBox="1"/>
          <p:nvPr/>
        </p:nvSpPr>
        <p:spPr>
          <a:xfrm>
            <a:off x="4495800" y="5257800"/>
            <a:ext cx="1984389" cy="276999"/>
          </a:xfrm>
          <a:prstGeom prst="rect">
            <a:avLst/>
          </a:prstGeom>
          <a:noFill/>
        </p:spPr>
        <p:txBody>
          <a:bodyPr wrap="none" rtlCol="0">
            <a:spAutoFit/>
          </a:bodyPr>
          <a:lstStyle/>
          <a:p>
            <a:r>
              <a:rPr lang="en-US" sz="1200" dirty="0" smtClean="0"/>
              <a:t>Prediction of future claims </a:t>
            </a:r>
            <a:endParaRPr lang="en-US" sz="1200" dirty="0"/>
          </a:p>
        </p:txBody>
      </p:sp>
      <p:sp>
        <p:nvSpPr>
          <p:cNvPr id="92" name="TextBox 91"/>
          <p:cNvSpPr txBox="1"/>
          <p:nvPr/>
        </p:nvSpPr>
        <p:spPr>
          <a:xfrm>
            <a:off x="5257800" y="5867400"/>
            <a:ext cx="1483098" cy="276999"/>
          </a:xfrm>
          <a:prstGeom prst="rect">
            <a:avLst/>
          </a:prstGeom>
          <a:noFill/>
        </p:spPr>
        <p:txBody>
          <a:bodyPr wrap="none" rtlCol="0">
            <a:spAutoFit/>
          </a:bodyPr>
          <a:lstStyle/>
          <a:p>
            <a:r>
              <a:rPr lang="en-US" sz="1200" dirty="0" smtClean="0"/>
              <a:t>Deliver to customer</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r>
              <a:rPr lang="en-US" dirty="0" smtClean="0">
                <a:latin typeface="Times New Roman" panose="02020603050405020304" pitchFamily="18" charset="0"/>
                <a:cs typeface="Times New Roman" panose="02020603050405020304" pitchFamily="18" charset="0"/>
                <a:sym typeface="+mn-ea"/>
              </a:rPr>
              <a:t>Data Flow Diagram-Level </a:t>
            </a:r>
            <a:r>
              <a:rPr lang="en-IN" altLang="en-US" dirty="0" smtClean="0">
                <a:latin typeface="Times New Roman" panose="02020603050405020304" pitchFamily="18" charset="0"/>
                <a:cs typeface="Times New Roman" panose="02020603050405020304" pitchFamily="18" charset="0"/>
                <a:sym typeface="+mn-ea"/>
              </a:rPr>
              <a:t>0</a:t>
            </a:r>
            <a:br>
              <a:rPr lang="en-US" dirty="0">
                <a:latin typeface="Times New Roman" panose="02020603050405020304" pitchFamily="18" charset="0"/>
                <a:cs typeface="Times New Roman" panose="02020603050405020304" pitchFamily="18" charset="0"/>
              </a:rPr>
            </a:br>
            <a:endParaRPr lang="en-IN" altLang="en-US"/>
          </a:p>
        </p:txBody>
      </p:sp>
      <p:grpSp>
        <p:nvGrpSpPr>
          <p:cNvPr id="2" name="Group 1"/>
          <p:cNvGrpSpPr/>
          <p:nvPr/>
        </p:nvGrpSpPr>
        <p:grpSpPr>
          <a:xfrm>
            <a:off x="701675" y="2571750"/>
            <a:ext cx="7866380" cy="1934210"/>
            <a:chOff x="1105" y="4050"/>
            <a:chExt cx="12388" cy="3046"/>
          </a:xfrm>
        </p:grpSpPr>
        <p:sp>
          <p:nvSpPr>
            <p:cNvPr id="6" name="Rectangle 5"/>
            <p:cNvSpPr/>
            <p:nvPr/>
          </p:nvSpPr>
          <p:spPr>
            <a:xfrm>
              <a:off x="1105" y="4688"/>
              <a:ext cx="2903" cy="1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Customer</a:t>
              </a:r>
              <a:endParaRPr lang="en-IN" altLang="en-US">
                <a:solidFill>
                  <a:schemeClr val="tx1"/>
                </a:solidFill>
              </a:endParaRPr>
            </a:p>
          </p:txBody>
        </p:sp>
        <p:sp>
          <p:nvSpPr>
            <p:cNvPr id="7" name="Rectangle 6"/>
            <p:cNvSpPr/>
            <p:nvPr/>
          </p:nvSpPr>
          <p:spPr>
            <a:xfrm>
              <a:off x="10591" y="4687"/>
              <a:ext cx="2903" cy="1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analyzing process</a:t>
              </a:r>
              <a:endParaRPr lang="en-IN" altLang="en-US">
                <a:solidFill>
                  <a:schemeClr val="tx1"/>
                </a:solidFill>
              </a:endParaRPr>
            </a:p>
          </p:txBody>
        </p:sp>
        <p:sp>
          <p:nvSpPr>
            <p:cNvPr id="9" name="Oval 8"/>
            <p:cNvSpPr/>
            <p:nvPr/>
          </p:nvSpPr>
          <p:spPr>
            <a:xfrm>
              <a:off x="5715" y="4050"/>
              <a:ext cx="3242" cy="27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Claim</a:t>
              </a:r>
              <a:endParaRPr lang="en-IN" altLang="en-US">
                <a:solidFill>
                  <a:schemeClr val="tx1"/>
                </a:solidFill>
              </a:endParaRPr>
            </a:p>
            <a:p>
              <a:pPr algn="ctr"/>
              <a:r>
                <a:rPr lang="en-IN" altLang="en-US">
                  <a:solidFill>
                    <a:schemeClr val="tx1"/>
                  </a:solidFill>
                </a:rPr>
                <a:t>analyse</a:t>
              </a:r>
              <a:endParaRPr lang="en-IN" altLang="en-US">
                <a:solidFill>
                  <a:schemeClr val="tx1"/>
                </a:solidFill>
              </a:endParaRPr>
            </a:p>
            <a:p>
              <a:pPr algn="ctr"/>
              <a:r>
                <a:rPr lang="en-IN" altLang="en-US">
                  <a:solidFill>
                    <a:schemeClr val="tx1"/>
                  </a:solidFill>
                </a:rPr>
                <a:t>System</a:t>
              </a:r>
              <a:endParaRPr lang="en-IN" altLang="en-US">
                <a:solidFill>
                  <a:schemeClr val="tx1"/>
                </a:solidFill>
              </a:endParaRPr>
            </a:p>
          </p:txBody>
        </p:sp>
        <p:cxnSp>
          <p:nvCxnSpPr>
            <p:cNvPr id="10" name="Straight Arrow Connector 9"/>
            <p:cNvCxnSpPr/>
            <p:nvPr/>
          </p:nvCxnSpPr>
          <p:spPr>
            <a:xfrm>
              <a:off x="3995" y="5758"/>
              <a:ext cx="17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6"/>
            </p:cNvCxnSpPr>
            <p:nvPr/>
          </p:nvCxnSpPr>
          <p:spPr>
            <a:xfrm flipV="1">
              <a:off x="8957" y="5287"/>
              <a:ext cx="1627"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041" y="5130"/>
              <a:ext cx="16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4041" y="4696"/>
              <a:ext cx="1857" cy="434"/>
            </a:xfrm>
            <a:prstGeom prst="rect">
              <a:avLst/>
            </a:prstGeom>
            <a:noFill/>
          </p:spPr>
          <p:txBody>
            <a:bodyPr wrap="none" rtlCol="0">
              <a:spAutoFit/>
            </a:bodyPr>
            <a:p>
              <a:r>
                <a:rPr lang="en-IN" altLang="en-US" sz="1200"/>
                <a:t>get claim detail</a:t>
              </a:r>
              <a:endParaRPr lang="en-IN" altLang="en-US" sz="1200"/>
            </a:p>
          </p:txBody>
        </p:sp>
        <p:sp>
          <p:nvSpPr>
            <p:cNvPr id="14" name="Text Box 13"/>
            <p:cNvSpPr txBox="1"/>
            <p:nvPr/>
          </p:nvSpPr>
          <p:spPr>
            <a:xfrm>
              <a:off x="4566" y="5324"/>
              <a:ext cx="739" cy="434"/>
            </a:xfrm>
            <a:prstGeom prst="rect">
              <a:avLst/>
            </a:prstGeom>
            <a:noFill/>
          </p:spPr>
          <p:txBody>
            <a:bodyPr wrap="none" rtlCol="0">
              <a:spAutoFit/>
            </a:bodyPr>
            <a:p>
              <a:r>
                <a:rPr lang="en-IN" altLang="en-US" sz="1200"/>
                <a:t>data</a:t>
              </a:r>
              <a:endParaRPr lang="en-IN" altLang="en-US" sz="1200"/>
            </a:p>
          </p:txBody>
        </p:sp>
        <p:cxnSp>
          <p:nvCxnSpPr>
            <p:cNvPr id="16" name="Elbow Connector 15"/>
            <p:cNvCxnSpPr>
              <a:stCxn id="9" idx="3"/>
              <a:endCxn id="6" idx="2"/>
            </p:cNvCxnSpPr>
            <p:nvPr/>
          </p:nvCxnSpPr>
          <p:spPr>
            <a:xfrm rot="5400000" flipH="1">
              <a:off x="4253" y="4312"/>
              <a:ext cx="241" cy="3633"/>
            </a:xfrm>
            <a:prstGeom prst="bentConnector3">
              <a:avLst>
                <a:gd name="adj1" fmla="val -320747"/>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3995" y="6662"/>
              <a:ext cx="1553" cy="434"/>
            </a:xfrm>
            <a:prstGeom prst="rect">
              <a:avLst/>
            </a:prstGeom>
            <a:noFill/>
          </p:spPr>
          <p:txBody>
            <a:bodyPr wrap="none" rtlCol="0" anchor="t">
              <a:spAutoFit/>
            </a:bodyPr>
            <a:p>
              <a:r>
                <a:rPr lang="en-IN" altLang="en-US" sz="1200"/>
                <a:t>claim report</a:t>
              </a:r>
              <a:endParaRPr lang="en-IN" altLang="en-US" sz="1200"/>
            </a:p>
          </p:txBody>
        </p:sp>
        <p:cxnSp>
          <p:nvCxnSpPr>
            <p:cNvPr id="18" name="Straight Connector 17"/>
            <p:cNvCxnSpPr>
              <a:stCxn id="9" idx="1"/>
              <a:endCxn id="9" idx="7"/>
            </p:cNvCxnSpPr>
            <p:nvPr/>
          </p:nvCxnSpPr>
          <p:spPr>
            <a:xfrm>
              <a:off x="6190" y="4328"/>
              <a:ext cx="229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7065" y="4062"/>
              <a:ext cx="555" cy="386"/>
            </a:xfrm>
            <a:prstGeom prst="rect">
              <a:avLst/>
            </a:prstGeom>
            <a:noFill/>
          </p:spPr>
          <p:txBody>
            <a:bodyPr wrap="none" rtlCol="0">
              <a:spAutoFit/>
            </a:bodyPr>
            <a:p>
              <a:r>
                <a:rPr lang="en-IN" altLang="en-US" sz="1000"/>
                <a:t>0.0</a:t>
              </a:r>
              <a:endParaRPr lang="en-IN" altLang="en-US" sz="1000"/>
            </a:p>
          </p:txBody>
        </p:sp>
        <p:cxnSp>
          <p:nvCxnSpPr>
            <p:cNvPr id="49" name="Straight Arrow Connector 48"/>
            <p:cNvCxnSpPr/>
            <p:nvPr/>
          </p:nvCxnSpPr>
          <p:spPr>
            <a:xfrm flipH="1">
              <a:off x="8876" y="5828"/>
              <a:ext cx="16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smtClean="0">
                <a:latin typeface="Times New Roman" panose="02020603050405020304" pitchFamily="18" charset="0"/>
                <a:cs typeface="Times New Roman" panose="02020603050405020304" pitchFamily="18" charset="0"/>
                <a:sym typeface="+mn-ea"/>
              </a:rPr>
              <a:t>Data Flow Diagram-Level 1</a:t>
            </a:r>
            <a:br>
              <a:rPr lang="en-US" dirty="0">
                <a:latin typeface="Times New Roman" panose="02020603050405020304" pitchFamily="18" charset="0"/>
                <a:cs typeface="Times New Roman" panose="02020603050405020304" pitchFamily="18" charset="0"/>
              </a:rPr>
            </a:br>
            <a:endParaRPr lang="en-US"/>
          </a:p>
        </p:txBody>
      </p:sp>
      <p:grpSp>
        <p:nvGrpSpPr>
          <p:cNvPr id="13" name="Group 12"/>
          <p:cNvGrpSpPr/>
          <p:nvPr/>
        </p:nvGrpSpPr>
        <p:grpSpPr>
          <a:xfrm>
            <a:off x="908685" y="1525270"/>
            <a:ext cx="6391275" cy="3686810"/>
            <a:chOff x="1431" y="2402"/>
            <a:chExt cx="10065" cy="5806"/>
          </a:xfrm>
        </p:grpSpPr>
        <p:sp>
          <p:nvSpPr>
            <p:cNvPr id="4" name="Rectangle 3"/>
            <p:cNvSpPr/>
            <p:nvPr/>
          </p:nvSpPr>
          <p:spPr>
            <a:xfrm>
              <a:off x="1431" y="3348"/>
              <a:ext cx="2903" cy="1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Customer</a:t>
              </a:r>
              <a:endParaRPr lang="en-IN" altLang="en-US">
                <a:solidFill>
                  <a:schemeClr val="tx1"/>
                </a:solidFill>
              </a:endParaRPr>
            </a:p>
          </p:txBody>
        </p:sp>
        <p:sp>
          <p:nvSpPr>
            <p:cNvPr id="5" name="Oval 4"/>
            <p:cNvSpPr/>
            <p:nvPr/>
          </p:nvSpPr>
          <p:spPr>
            <a:xfrm>
              <a:off x="6064" y="2909"/>
              <a:ext cx="2449" cy="2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Claim</a:t>
              </a:r>
              <a:endParaRPr lang="en-IN" altLang="en-US">
                <a:solidFill>
                  <a:schemeClr val="tx1"/>
                </a:solidFill>
              </a:endParaRPr>
            </a:p>
            <a:p>
              <a:pPr algn="ctr"/>
              <a:r>
                <a:rPr lang="en-IN" altLang="en-US">
                  <a:solidFill>
                    <a:schemeClr val="tx1"/>
                  </a:solidFill>
                </a:rPr>
                <a:t>details</a:t>
              </a:r>
              <a:endParaRPr lang="en-IN" altLang="en-US">
                <a:solidFill>
                  <a:schemeClr val="tx1"/>
                </a:solidFill>
              </a:endParaRPr>
            </a:p>
          </p:txBody>
        </p:sp>
        <p:cxnSp>
          <p:nvCxnSpPr>
            <p:cNvPr id="10" name="Straight Arrow Connector 9"/>
            <p:cNvCxnSpPr/>
            <p:nvPr/>
          </p:nvCxnSpPr>
          <p:spPr>
            <a:xfrm>
              <a:off x="4321" y="4418"/>
              <a:ext cx="17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367" y="3790"/>
              <a:ext cx="16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4367" y="3356"/>
              <a:ext cx="1767" cy="434"/>
            </a:xfrm>
            <a:prstGeom prst="rect">
              <a:avLst/>
            </a:prstGeom>
            <a:noFill/>
          </p:spPr>
          <p:txBody>
            <a:bodyPr wrap="none" rtlCol="0">
              <a:spAutoFit/>
            </a:bodyPr>
            <a:p>
              <a:r>
                <a:rPr lang="en-IN" altLang="en-US" sz="1200"/>
                <a:t>get claim detail</a:t>
              </a:r>
              <a:endParaRPr lang="en-IN" altLang="en-US" sz="1200"/>
            </a:p>
          </p:txBody>
        </p:sp>
        <p:sp>
          <p:nvSpPr>
            <p:cNvPr id="14" name="Text Box 13"/>
            <p:cNvSpPr txBox="1"/>
            <p:nvPr/>
          </p:nvSpPr>
          <p:spPr>
            <a:xfrm>
              <a:off x="4892" y="3984"/>
              <a:ext cx="718" cy="434"/>
            </a:xfrm>
            <a:prstGeom prst="rect">
              <a:avLst/>
            </a:prstGeom>
            <a:noFill/>
          </p:spPr>
          <p:txBody>
            <a:bodyPr wrap="none" rtlCol="0">
              <a:spAutoFit/>
            </a:bodyPr>
            <a:p>
              <a:r>
                <a:rPr lang="en-IN" altLang="en-US" sz="1200"/>
                <a:t>data</a:t>
              </a:r>
              <a:endParaRPr lang="en-IN" altLang="en-US" sz="1200"/>
            </a:p>
          </p:txBody>
        </p:sp>
        <p:cxnSp>
          <p:nvCxnSpPr>
            <p:cNvPr id="16" name="Elbow Connector 15"/>
            <p:cNvCxnSpPr>
              <a:stCxn id="36" idx="2"/>
              <a:endCxn id="4" idx="2"/>
            </p:cNvCxnSpPr>
            <p:nvPr/>
          </p:nvCxnSpPr>
          <p:spPr>
            <a:xfrm rot="10800000">
              <a:off x="2883" y="4788"/>
              <a:ext cx="3205" cy="235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3747" y="6712"/>
              <a:ext cx="1476" cy="434"/>
            </a:xfrm>
            <a:prstGeom prst="rect">
              <a:avLst/>
            </a:prstGeom>
            <a:noFill/>
          </p:spPr>
          <p:txBody>
            <a:bodyPr wrap="none" rtlCol="0" anchor="t">
              <a:spAutoFit/>
            </a:bodyPr>
            <a:p>
              <a:r>
                <a:rPr lang="en-IN" altLang="en-US" sz="1200"/>
                <a:t>claim report</a:t>
              </a:r>
              <a:endParaRPr lang="en-IN" altLang="en-US" sz="1200"/>
            </a:p>
          </p:txBody>
        </p:sp>
        <p:cxnSp>
          <p:nvCxnSpPr>
            <p:cNvPr id="7" name="Straight Connector 6"/>
            <p:cNvCxnSpPr>
              <a:stCxn id="5" idx="1"/>
              <a:endCxn id="5" idx="7"/>
            </p:cNvCxnSpPr>
            <p:nvPr/>
          </p:nvCxnSpPr>
          <p:spPr>
            <a:xfrm>
              <a:off x="6303" y="3248"/>
              <a:ext cx="17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576" y="2402"/>
              <a:ext cx="1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652" y="3139"/>
              <a:ext cx="1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652" y="3573"/>
              <a:ext cx="1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651" y="3790"/>
              <a:ext cx="1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652" y="2909"/>
              <a:ext cx="1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651" y="4318"/>
              <a:ext cx="1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651" y="4509"/>
              <a:ext cx="1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652" y="5059"/>
              <a:ext cx="1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651" y="5227"/>
              <a:ext cx="1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652" y="5756"/>
              <a:ext cx="1845"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9576" y="2426"/>
              <a:ext cx="1921" cy="483"/>
            </a:xfrm>
            <a:prstGeom prst="rect">
              <a:avLst/>
            </a:prstGeom>
            <a:noFill/>
          </p:spPr>
          <p:txBody>
            <a:bodyPr wrap="none" rtlCol="0">
              <a:spAutoFit/>
            </a:bodyPr>
            <a:p>
              <a:r>
                <a:rPr lang="en-IN" altLang="en-US" sz="1400"/>
                <a:t>policy number</a:t>
              </a:r>
              <a:endParaRPr lang="en-IN" altLang="en-US" sz="1400"/>
            </a:p>
          </p:txBody>
        </p:sp>
        <p:sp>
          <p:nvSpPr>
            <p:cNvPr id="27" name="Text Box 26"/>
            <p:cNvSpPr txBox="1"/>
            <p:nvPr/>
          </p:nvSpPr>
          <p:spPr>
            <a:xfrm>
              <a:off x="10164" y="3139"/>
              <a:ext cx="820" cy="483"/>
            </a:xfrm>
            <a:prstGeom prst="rect">
              <a:avLst/>
            </a:prstGeom>
            <a:noFill/>
          </p:spPr>
          <p:txBody>
            <a:bodyPr wrap="none" rtlCol="0">
              <a:spAutoFit/>
            </a:bodyPr>
            <a:p>
              <a:r>
                <a:rPr lang="en-IN" altLang="en-US" sz="1400"/>
                <a:t>Date</a:t>
              </a:r>
              <a:endParaRPr lang="en-IN" altLang="en-US" sz="1400"/>
            </a:p>
          </p:txBody>
        </p:sp>
        <p:sp>
          <p:nvSpPr>
            <p:cNvPr id="28" name="Text Box 27"/>
            <p:cNvSpPr txBox="1"/>
            <p:nvPr/>
          </p:nvSpPr>
          <p:spPr>
            <a:xfrm>
              <a:off x="9614" y="3835"/>
              <a:ext cx="1787" cy="483"/>
            </a:xfrm>
            <a:prstGeom prst="rect">
              <a:avLst/>
            </a:prstGeom>
            <a:noFill/>
          </p:spPr>
          <p:txBody>
            <a:bodyPr wrap="none" rtlCol="0">
              <a:spAutoFit/>
            </a:bodyPr>
            <a:p>
              <a:r>
                <a:rPr lang="en-IN" altLang="en-US" sz="1400"/>
                <a:t>Type of claim</a:t>
              </a:r>
              <a:endParaRPr lang="en-IN" altLang="en-US" sz="1400"/>
            </a:p>
          </p:txBody>
        </p:sp>
        <p:sp>
          <p:nvSpPr>
            <p:cNvPr id="29" name="Text Box 28"/>
            <p:cNvSpPr txBox="1"/>
            <p:nvPr/>
          </p:nvSpPr>
          <p:spPr>
            <a:xfrm>
              <a:off x="9917" y="4576"/>
              <a:ext cx="1316" cy="483"/>
            </a:xfrm>
            <a:prstGeom prst="rect">
              <a:avLst/>
            </a:prstGeom>
            <a:noFill/>
          </p:spPr>
          <p:txBody>
            <a:bodyPr wrap="none" rtlCol="0">
              <a:spAutoFit/>
            </a:bodyPr>
            <a:p>
              <a:r>
                <a:rPr lang="en-IN" altLang="en-US" sz="1400"/>
                <a:t>Location </a:t>
              </a:r>
              <a:endParaRPr lang="en-IN" altLang="en-US" sz="1400"/>
            </a:p>
          </p:txBody>
        </p:sp>
        <p:sp>
          <p:nvSpPr>
            <p:cNvPr id="30" name="Text Box 29"/>
            <p:cNvSpPr txBox="1"/>
            <p:nvPr/>
          </p:nvSpPr>
          <p:spPr>
            <a:xfrm>
              <a:off x="9693" y="5273"/>
              <a:ext cx="1761" cy="483"/>
            </a:xfrm>
            <a:prstGeom prst="rect">
              <a:avLst/>
            </a:prstGeom>
            <a:noFill/>
          </p:spPr>
          <p:txBody>
            <a:bodyPr wrap="none" rtlCol="0">
              <a:spAutoFit/>
            </a:bodyPr>
            <a:p>
              <a:r>
                <a:rPr lang="en-IN" altLang="en-US" sz="1400"/>
                <a:t>Personal info</a:t>
              </a:r>
              <a:endParaRPr lang="en-IN" altLang="en-US" sz="1400"/>
            </a:p>
          </p:txBody>
        </p:sp>
        <p:cxnSp>
          <p:nvCxnSpPr>
            <p:cNvPr id="31" name="Straight Arrow Connector 30"/>
            <p:cNvCxnSpPr>
              <a:stCxn id="25" idx="1"/>
              <a:endCxn id="5" idx="7"/>
            </p:cNvCxnSpPr>
            <p:nvPr/>
          </p:nvCxnSpPr>
          <p:spPr>
            <a:xfrm flipH="1">
              <a:off x="8034" y="2668"/>
              <a:ext cx="1422" cy="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1"/>
            </p:cNvCxnSpPr>
            <p:nvPr/>
          </p:nvCxnSpPr>
          <p:spPr>
            <a:xfrm flipH="1">
              <a:off x="8277" y="3381"/>
              <a:ext cx="1767" cy="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1"/>
            </p:cNvCxnSpPr>
            <p:nvPr/>
          </p:nvCxnSpPr>
          <p:spPr>
            <a:xfrm flipH="1" flipV="1">
              <a:off x="8382" y="4071"/>
              <a:ext cx="1112" cy="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9" idx="1"/>
            </p:cNvCxnSpPr>
            <p:nvPr/>
          </p:nvCxnSpPr>
          <p:spPr>
            <a:xfrm flipH="1" flipV="1">
              <a:off x="8247" y="4596"/>
              <a:ext cx="1550" cy="2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1"/>
            </p:cNvCxnSpPr>
            <p:nvPr/>
          </p:nvCxnSpPr>
          <p:spPr>
            <a:xfrm flipH="1" flipV="1">
              <a:off x="8034" y="4913"/>
              <a:ext cx="1539" cy="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088" y="6082"/>
              <a:ext cx="2414" cy="21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Analyse claim</a:t>
              </a:r>
              <a:endParaRPr lang="en-IN" altLang="en-US">
                <a:solidFill>
                  <a:schemeClr val="tx1"/>
                </a:solidFill>
              </a:endParaRPr>
            </a:p>
          </p:txBody>
        </p:sp>
        <p:cxnSp>
          <p:nvCxnSpPr>
            <p:cNvPr id="37" name="Straight Connector 36"/>
            <p:cNvCxnSpPr>
              <a:stCxn id="36" idx="1"/>
              <a:endCxn id="36" idx="7"/>
            </p:cNvCxnSpPr>
            <p:nvPr/>
          </p:nvCxnSpPr>
          <p:spPr>
            <a:xfrm>
              <a:off x="6322" y="6393"/>
              <a:ext cx="1706"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 Box 37"/>
            <p:cNvSpPr txBox="1"/>
            <p:nvPr/>
          </p:nvSpPr>
          <p:spPr>
            <a:xfrm>
              <a:off x="7031" y="6082"/>
              <a:ext cx="515" cy="362"/>
            </a:xfrm>
            <a:prstGeom prst="rect">
              <a:avLst/>
            </a:prstGeom>
            <a:noFill/>
          </p:spPr>
          <p:txBody>
            <a:bodyPr wrap="none" rtlCol="0">
              <a:spAutoFit/>
            </a:bodyPr>
            <a:p>
              <a:r>
                <a:rPr lang="en-IN" altLang="en-US" sz="900"/>
                <a:t>2.0</a:t>
              </a:r>
              <a:endParaRPr lang="en-IN" altLang="en-US" sz="900"/>
            </a:p>
          </p:txBody>
        </p:sp>
        <p:sp>
          <p:nvSpPr>
            <p:cNvPr id="39" name="Text Box 38"/>
            <p:cNvSpPr txBox="1"/>
            <p:nvPr/>
          </p:nvSpPr>
          <p:spPr>
            <a:xfrm>
              <a:off x="7038" y="2909"/>
              <a:ext cx="515" cy="362"/>
            </a:xfrm>
            <a:prstGeom prst="rect">
              <a:avLst/>
            </a:prstGeom>
            <a:noFill/>
          </p:spPr>
          <p:txBody>
            <a:bodyPr wrap="none" rtlCol="0">
              <a:spAutoFit/>
            </a:bodyPr>
            <a:p>
              <a:r>
                <a:rPr lang="en-IN" altLang="en-US" sz="900"/>
                <a:t>1.0</a:t>
              </a:r>
              <a:endParaRPr lang="en-IN" altLang="en-US" sz="900"/>
            </a:p>
          </p:txBody>
        </p:sp>
        <p:cxnSp>
          <p:nvCxnSpPr>
            <p:cNvPr id="40" name="Straight Arrow Connector 39"/>
            <p:cNvCxnSpPr>
              <a:stCxn id="5" idx="4"/>
              <a:endCxn id="38" idx="0"/>
            </p:cNvCxnSpPr>
            <p:nvPr/>
          </p:nvCxnSpPr>
          <p:spPr>
            <a:xfrm>
              <a:off x="7169" y="5227"/>
              <a:ext cx="0" cy="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9265" y="1464818"/>
            <a:ext cx="8229600" cy="1143000"/>
          </a:xfrm>
        </p:spPr>
        <p:txBody>
          <a:bodyPr>
            <a:normAutofit fontScale="90000"/>
          </a:bodyPr>
          <a:p>
            <a:r>
              <a:rPr lang="en-US" dirty="0" smtClean="0">
                <a:latin typeface="Times New Roman" panose="02020603050405020304" pitchFamily="18" charset="0"/>
                <a:cs typeface="Times New Roman" panose="02020603050405020304" pitchFamily="18" charset="0"/>
                <a:sym typeface="+mn-ea"/>
              </a:rPr>
              <a:t>Data Flow Diagram-Level </a:t>
            </a:r>
            <a:r>
              <a:rPr lang="en-IN" altLang="en-US" dirty="0" smtClean="0">
                <a:latin typeface="Times New Roman" panose="02020603050405020304" pitchFamily="18" charset="0"/>
                <a:cs typeface="Times New Roman" panose="02020603050405020304" pitchFamily="18" charset="0"/>
                <a:sym typeface="+mn-ea"/>
              </a:rPr>
              <a:t>2</a:t>
            </a:r>
            <a:br>
              <a:rPr lang="en-US" dirty="0">
                <a:latin typeface="Times New Roman" panose="02020603050405020304" pitchFamily="18" charset="0"/>
                <a:cs typeface="Times New Roman" panose="02020603050405020304" pitchFamily="18" charset="0"/>
                <a:sym typeface="+mn-ea"/>
              </a:rPr>
            </a:br>
            <a:br>
              <a:rPr lang="en-US"/>
            </a:br>
            <a:endParaRPr lang="en-US"/>
          </a:p>
        </p:txBody>
      </p:sp>
      <p:pic>
        <p:nvPicPr>
          <p:cNvPr id="16" name="Content Placeholder 15"/>
          <p:cNvPicPr>
            <a:picLocks noChangeAspect="1"/>
          </p:cNvPicPr>
          <p:nvPr>
            <p:ph idx="1"/>
          </p:nvPr>
        </p:nvPicPr>
        <p:blipFill>
          <a:blip r:embed="rId1"/>
          <a:stretch>
            <a:fillRect/>
          </a:stretch>
        </p:blipFill>
        <p:spPr>
          <a:xfrm>
            <a:off x="172720" y="1263650"/>
            <a:ext cx="8822690" cy="496316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2960</Words>
  <Application>WPS Presentation</Application>
  <PresentationFormat>On-screen Show (4:3)</PresentationFormat>
  <Paragraphs>164</Paragraphs>
  <Slides>21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SimSun</vt:lpstr>
      <vt:lpstr>Wingdings</vt:lpstr>
      <vt:lpstr>Wingdings 2</vt:lpstr>
      <vt:lpstr>Cambria</vt:lpstr>
      <vt:lpstr>Constantia</vt:lpstr>
      <vt:lpstr>Cambria</vt:lpstr>
      <vt:lpstr>Times New Roman</vt:lpstr>
      <vt:lpstr>Noto Sans Symbols</vt:lpstr>
      <vt:lpstr>Andalus</vt:lpstr>
      <vt:lpstr>Microsoft YaHei</vt:lpstr>
      <vt:lpstr>Arial Unicode MS</vt:lpstr>
      <vt:lpstr>Calibri</vt:lpstr>
      <vt:lpstr>Segoe Print</vt:lpstr>
      <vt:lpstr>Constantia</vt:lpstr>
      <vt:lpstr>Flow</vt:lpstr>
      <vt:lpstr>Data Analysis for Vehicle Claims</vt:lpstr>
      <vt:lpstr>Abstract </vt:lpstr>
      <vt:lpstr>Area Introduction-Existing system</vt:lpstr>
      <vt:lpstr>Proposed System</vt:lpstr>
      <vt:lpstr>PowerPoint 演示文稿</vt:lpstr>
      <vt:lpstr>Architectural Design</vt:lpstr>
      <vt:lpstr>Data Flow Diagram-Level 0 </vt:lpstr>
      <vt:lpstr>Data Flow Diagram-Level 1 </vt:lpstr>
      <vt:lpstr>PowerPoint 演示文稿</vt:lpstr>
      <vt:lpstr>Module Split-up</vt:lpstr>
      <vt:lpstr>Screen shots of modules under progress  Cleaned data:</vt:lpstr>
      <vt:lpstr>PowerPoint 演示文稿</vt:lpstr>
      <vt:lpstr>PowerPoint 演示文稿</vt:lpstr>
      <vt:lpstr>Scatter Plot</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REENA</cp:lastModifiedBy>
  <cp:revision>124</cp:revision>
  <dcterms:created xsi:type="dcterms:W3CDTF">2011-12-09T06:36:00Z</dcterms:created>
  <dcterms:modified xsi:type="dcterms:W3CDTF">2019-02-26T10:12:51Z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