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7" r:id="rId3"/>
    <p:sldId id="360" r:id="rId4"/>
    <p:sldId id="320" r:id="rId5"/>
    <p:sldId id="354" r:id="rId6"/>
    <p:sldId id="352" r:id="rId7"/>
    <p:sldId id="340" r:id="rId8"/>
    <p:sldId id="357" r:id="rId9"/>
    <p:sldId id="356" r:id="rId10"/>
    <p:sldId id="351" r:id="rId11"/>
    <p:sldId id="350" r:id="rId12"/>
    <p:sldId id="349" r:id="rId13"/>
    <p:sldId id="348" r:id="rId14"/>
    <p:sldId id="359" r:id="rId15"/>
    <p:sldId id="358" r:id="rId16"/>
    <p:sldId id="338" r:id="rId17"/>
    <p:sldId id="346" r:id="rId18"/>
    <p:sldId id="345" r:id="rId19"/>
    <p:sldId id="344" r:id="rId20"/>
    <p:sldId id="343" r:id="rId21"/>
    <p:sldId id="342" r:id="rId22"/>
    <p:sldId id="341" r:id="rId23"/>
    <p:sldId id="335" r:id="rId24"/>
    <p:sldId id="33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47" d="100"/>
          <a:sy n="47" d="100"/>
        </p:scale>
        <p:origin x="11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BC3F7-E7A6-4CFE-9631-5370FF5AEF83}" type="datetimeFigureOut">
              <a:rPr lang="en-IN" smtClean="0"/>
              <a:t>26-08-2023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8085C-3CE4-4861-B9E6-7CDAFA1E4114}" type="slidenum">
              <a:rPr lang="en-IN" smtClean="0"/>
              <a:t>‹#›</a:t>
            </a:fld>
            <a:endParaRPr lang="en-IN"/>
          </a:p>
        </p:txBody>
      </p:sp>
    </p:spTree>
    <p:extLst>
      <p:ext uri="{BB962C8B-B14F-4D97-AF65-F5344CB8AC3E}">
        <p14:creationId xmlns:p14="http://schemas.microsoft.com/office/powerpoint/2010/main" val="1734269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38085C-3CE4-4861-B9E6-7CDAFA1E4114}" type="slidenum">
              <a:rPr lang="en-IN" smtClean="0"/>
              <a:t>8</a:t>
            </a:fld>
            <a:endParaRPr lang="en-IN"/>
          </a:p>
        </p:txBody>
      </p:sp>
    </p:spTree>
    <p:extLst>
      <p:ext uri="{BB962C8B-B14F-4D97-AF65-F5344CB8AC3E}">
        <p14:creationId xmlns:p14="http://schemas.microsoft.com/office/powerpoint/2010/main" val="368252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38085C-3CE4-4861-B9E6-7CDAFA1E4114}" type="slidenum">
              <a:rPr lang="en-IN" smtClean="0"/>
              <a:t>19</a:t>
            </a:fld>
            <a:endParaRPr lang="en-IN"/>
          </a:p>
        </p:txBody>
      </p:sp>
    </p:spTree>
    <p:extLst>
      <p:ext uri="{BB962C8B-B14F-4D97-AF65-F5344CB8AC3E}">
        <p14:creationId xmlns:p14="http://schemas.microsoft.com/office/powerpoint/2010/main" val="4196602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A9D9-32E3-4B85-9F16-2E3B2ADD47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0C4CC3-ECE5-4FBE-9554-92BAC1784C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F26767-6E87-4FAA-8CE8-E327D877DE94}"/>
              </a:ext>
            </a:extLst>
          </p:cNvPr>
          <p:cNvSpPr>
            <a:spLocks noGrp="1"/>
          </p:cNvSpPr>
          <p:nvPr>
            <p:ph type="dt" sz="half" idx="10"/>
          </p:nvPr>
        </p:nvSpPr>
        <p:spPr/>
        <p:txBody>
          <a:bodyPr/>
          <a:lstStyle/>
          <a:p>
            <a:fld id="{3C93EBDD-0FE3-4546-943D-06D6F760FA7E}" type="datetimeFigureOut">
              <a:rPr lang="en-IN" smtClean="0"/>
              <a:t>26-08-2023</a:t>
            </a:fld>
            <a:endParaRPr lang="en-IN"/>
          </a:p>
        </p:txBody>
      </p:sp>
      <p:sp>
        <p:nvSpPr>
          <p:cNvPr id="5" name="Footer Placeholder 4">
            <a:extLst>
              <a:ext uri="{FF2B5EF4-FFF2-40B4-BE49-F238E27FC236}">
                <a16:creationId xmlns:a16="http://schemas.microsoft.com/office/drawing/2014/main" id="{102638CD-4ACB-4360-AEAC-2F5F89493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84FCCE-AAE6-467E-B3F5-99AB4B9C24FC}"/>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352014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695D7-8F79-4240-AE73-DFEEA602B5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A95990-CA1E-4B32-8CC1-006AC349BB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76D363-7E5D-4480-A736-C9AFE14A4F42}"/>
              </a:ext>
            </a:extLst>
          </p:cNvPr>
          <p:cNvSpPr>
            <a:spLocks noGrp="1"/>
          </p:cNvSpPr>
          <p:nvPr>
            <p:ph type="dt" sz="half" idx="10"/>
          </p:nvPr>
        </p:nvSpPr>
        <p:spPr/>
        <p:txBody>
          <a:bodyPr/>
          <a:lstStyle/>
          <a:p>
            <a:fld id="{3C93EBDD-0FE3-4546-943D-06D6F760FA7E}" type="datetimeFigureOut">
              <a:rPr lang="en-IN" smtClean="0"/>
              <a:t>26-08-2023</a:t>
            </a:fld>
            <a:endParaRPr lang="en-IN"/>
          </a:p>
        </p:txBody>
      </p:sp>
      <p:sp>
        <p:nvSpPr>
          <p:cNvPr id="5" name="Footer Placeholder 4">
            <a:extLst>
              <a:ext uri="{FF2B5EF4-FFF2-40B4-BE49-F238E27FC236}">
                <a16:creationId xmlns:a16="http://schemas.microsoft.com/office/drawing/2014/main" id="{CD3D9548-7D60-4E70-A2C8-D04C00B7C8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00B2D-9173-4085-A1AF-8156EBFB8ACE}"/>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299815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5FA8BB-BB4B-4A26-91FA-8D05181D3E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7065C6-288A-4268-9E7F-D792586704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DEA9B5-FD4C-4B0F-AF72-8A7DF14509BB}"/>
              </a:ext>
            </a:extLst>
          </p:cNvPr>
          <p:cNvSpPr>
            <a:spLocks noGrp="1"/>
          </p:cNvSpPr>
          <p:nvPr>
            <p:ph type="dt" sz="half" idx="10"/>
          </p:nvPr>
        </p:nvSpPr>
        <p:spPr/>
        <p:txBody>
          <a:bodyPr/>
          <a:lstStyle/>
          <a:p>
            <a:fld id="{3C93EBDD-0FE3-4546-943D-06D6F760FA7E}" type="datetimeFigureOut">
              <a:rPr lang="en-IN" smtClean="0"/>
              <a:t>26-08-2023</a:t>
            </a:fld>
            <a:endParaRPr lang="en-IN"/>
          </a:p>
        </p:txBody>
      </p:sp>
      <p:sp>
        <p:nvSpPr>
          <p:cNvPr id="5" name="Footer Placeholder 4">
            <a:extLst>
              <a:ext uri="{FF2B5EF4-FFF2-40B4-BE49-F238E27FC236}">
                <a16:creationId xmlns:a16="http://schemas.microsoft.com/office/drawing/2014/main" id="{CBEECB7A-6CC8-4CCB-843D-F0A288702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C38F7-B7E7-4001-A7FF-CA9B1E5A78E2}"/>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2877756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5C6E-752C-4A9C-BD25-97304BFB7F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3CB75B-0407-4298-928D-CFE6911F4C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B4F14F-8FD9-40FE-988E-6F2849458875}"/>
              </a:ext>
            </a:extLst>
          </p:cNvPr>
          <p:cNvSpPr>
            <a:spLocks noGrp="1"/>
          </p:cNvSpPr>
          <p:nvPr>
            <p:ph type="dt" sz="half" idx="10"/>
          </p:nvPr>
        </p:nvSpPr>
        <p:spPr/>
        <p:txBody>
          <a:bodyPr/>
          <a:lstStyle/>
          <a:p>
            <a:fld id="{6363B204-499C-4A50-BD3F-1A818F45974B}" type="datetimeFigureOut">
              <a:rPr lang="en-IN" smtClean="0"/>
              <a:t>26-08-2023</a:t>
            </a:fld>
            <a:endParaRPr lang="en-IN"/>
          </a:p>
        </p:txBody>
      </p:sp>
      <p:sp>
        <p:nvSpPr>
          <p:cNvPr id="5" name="Footer Placeholder 4">
            <a:extLst>
              <a:ext uri="{FF2B5EF4-FFF2-40B4-BE49-F238E27FC236}">
                <a16:creationId xmlns:a16="http://schemas.microsoft.com/office/drawing/2014/main" id="{002D88E8-FF33-4DAE-91C5-B647C0E90C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DB4D1-7A1C-48EB-8FA6-66B29FA5F92B}"/>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6451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B61F-1BFD-4346-A2F2-95A9D08963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1DD724-7B3C-4348-ABA9-32CB7AD1C9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54DD5-651D-4CE6-A6F8-557635454DAB}"/>
              </a:ext>
            </a:extLst>
          </p:cNvPr>
          <p:cNvSpPr>
            <a:spLocks noGrp="1"/>
          </p:cNvSpPr>
          <p:nvPr>
            <p:ph type="dt" sz="half" idx="10"/>
          </p:nvPr>
        </p:nvSpPr>
        <p:spPr/>
        <p:txBody>
          <a:bodyPr/>
          <a:lstStyle/>
          <a:p>
            <a:fld id="{6363B204-499C-4A50-BD3F-1A818F45974B}" type="datetimeFigureOut">
              <a:rPr lang="en-IN" smtClean="0"/>
              <a:t>26-08-2023</a:t>
            </a:fld>
            <a:endParaRPr lang="en-IN"/>
          </a:p>
        </p:txBody>
      </p:sp>
      <p:sp>
        <p:nvSpPr>
          <p:cNvPr id="5" name="Footer Placeholder 4">
            <a:extLst>
              <a:ext uri="{FF2B5EF4-FFF2-40B4-BE49-F238E27FC236}">
                <a16:creationId xmlns:a16="http://schemas.microsoft.com/office/drawing/2014/main" id="{4B537FBB-3EF9-4B39-93F0-F68D62D49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B0D894-70D6-48CA-9447-8490B28BB99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2217561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1301-CC7E-476B-98C1-85D83ABE3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CA8646-8C39-47E0-872D-EDA0087967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65F12-0ED3-43CE-BD1D-37014B082993}"/>
              </a:ext>
            </a:extLst>
          </p:cNvPr>
          <p:cNvSpPr>
            <a:spLocks noGrp="1"/>
          </p:cNvSpPr>
          <p:nvPr>
            <p:ph type="dt" sz="half" idx="10"/>
          </p:nvPr>
        </p:nvSpPr>
        <p:spPr/>
        <p:txBody>
          <a:bodyPr/>
          <a:lstStyle/>
          <a:p>
            <a:fld id="{6363B204-499C-4A50-BD3F-1A818F45974B}" type="datetimeFigureOut">
              <a:rPr lang="en-IN" smtClean="0"/>
              <a:t>26-08-2023</a:t>
            </a:fld>
            <a:endParaRPr lang="en-IN"/>
          </a:p>
        </p:txBody>
      </p:sp>
      <p:sp>
        <p:nvSpPr>
          <p:cNvPr id="5" name="Footer Placeholder 4">
            <a:extLst>
              <a:ext uri="{FF2B5EF4-FFF2-40B4-BE49-F238E27FC236}">
                <a16:creationId xmlns:a16="http://schemas.microsoft.com/office/drawing/2014/main" id="{B3A86690-7E13-4A8F-8107-B67E9D8C3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94ABA-8EE8-40C6-BC85-15680C1D131A}"/>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534085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6D9A-E2A9-41AE-8BE4-72DAB43F76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4A6FF1-DB57-4C60-8EEB-7640E28CE6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356D1D-8B24-4EA9-818B-E41920A215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D0103C-FB54-4322-994A-66BC44A4BC73}"/>
              </a:ext>
            </a:extLst>
          </p:cNvPr>
          <p:cNvSpPr>
            <a:spLocks noGrp="1"/>
          </p:cNvSpPr>
          <p:nvPr>
            <p:ph type="dt" sz="half" idx="10"/>
          </p:nvPr>
        </p:nvSpPr>
        <p:spPr/>
        <p:txBody>
          <a:bodyPr/>
          <a:lstStyle/>
          <a:p>
            <a:fld id="{6363B204-499C-4A50-BD3F-1A818F45974B}" type="datetimeFigureOut">
              <a:rPr lang="en-IN" smtClean="0"/>
              <a:t>26-08-2023</a:t>
            </a:fld>
            <a:endParaRPr lang="en-IN"/>
          </a:p>
        </p:txBody>
      </p:sp>
      <p:sp>
        <p:nvSpPr>
          <p:cNvPr id="6" name="Footer Placeholder 5">
            <a:extLst>
              <a:ext uri="{FF2B5EF4-FFF2-40B4-BE49-F238E27FC236}">
                <a16:creationId xmlns:a16="http://schemas.microsoft.com/office/drawing/2014/main" id="{7EB73C87-F061-4FD4-9E2A-ED3615B191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80B062-2D18-4AD2-9F88-E13D0616A81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3794553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DD56-8E3E-4A7A-BA2F-CD7770B9E5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112BE4-35EE-42BA-8DE2-1F0A1983C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EEE23-AB47-4D07-811C-4914FB7333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EFFE72-F5F3-4404-8220-FFBC46682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DE4DF0-0C37-41EF-9F64-7304BE32BF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D52598-75A6-4608-B6F5-4DB7CBE45653}"/>
              </a:ext>
            </a:extLst>
          </p:cNvPr>
          <p:cNvSpPr>
            <a:spLocks noGrp="1"/>
          </p:cNvSpPr>
          <p:nvPr>
            <p:ph type="dt" sz="half" idx="10"/>
          </p:nvPr>
        </p:nvSpPr>
        <p:spPr/>
        <p:txBody>
          <a:bodyPr/>
          <a:lstStyle/>
          <a:p>
            <a:fld id="{6363B204-499C-4A50-BD3F-1A818F45974B}" type="datetimeFigureOut">
              <a:rPr lang="en-IN" smtClean="0"/>
              <a:t>26-08-2023</a:t>
            </a:fld>
            <a:endParaRPr lang="en-IN"/>
          </a:p>
        </p:txBody>
      </p:sp>
      <p:sp>
        <p:nvSpPr>
          <p:cNvPr id="8" name="Footer Placeholder 7">
            <a:extLst>
              <a:ext uri="{FF2B5EF4-FFF2-40B4-BE49-F238E27FC236}">
                <a16:creationId xmlns:a16="http://schemas.microsoft.com/office/drawing/2014/main" id="{ADCC1F43-AAA3-44DA-8AC6-CD737ECD9B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9AF777-0E67-4A96-90DA-37348D500ADD}"/>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685693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95BC-8029-4DA2-B73C-892FB8BC1F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E38EF6-F495-4E24-A585-A7FD038F0F75}"/>
              </a:ext>
            </a:extLst>
          </p:cNvPr>
          <p:cNvSpPr>
            <a:spLocks noGrp="1"/>
          </p:cNvSpPr>
          <p:nvPr>
            <p:ph type="dt" sz="half" idx="10"/>
          </p:nvPr>
        </p:nvSpPr>
        <p:spPr/>
        <p:txBody>
          <a:bodyPr/>
          <a:lstStyle/>
          <a:p>
            <a:fld id="{6363B204-499C-4A50-BD3F-1A818F45974B}" type="datetimeFigureOut">
              <a:rPr lang="en-IN" smtClean="0"/>
              <a:t>26-08-2023</a:t>
            </a:fld>
            <a:endParaRPr lang="en-IN"/>
          </a:p>
        </p:txBody>
      </p:sp>
      <p:sp>
        <p:nvSpPr>
          <p:cNvPr id="4" name="Footer Placeholder 3">
            <a:extLst>
              <a:ext uri="{FF2B5EF4-FFF2-40B4-BE49-F238E27FC236}">
                <a16:creationId xmlns:a16="http://schemas.microsoft.com/office/drawing/2014/main" id="{9783F896-7378-4E1E-B43D-A90DE9DFAB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E80555-CC57-4360-AE99-740D43F7B0CC}"/>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808584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1D7DF-6073-4476-B9D7-AC76FACBE39E}"/>
              </a:ext>
            </a:extLst>
          </p:cNvPr>
          <p:cNvSpPr>
            <a:spLocks noGrp="1"/>
          </p:cNvSpPr>
          <p:nvPr>
            <p:ph type="dt" sz="half" idx="10"/>
          </p:nvPr>
        </p:nvSpPr>
        <p:spPr/>
        <p:txBody>
          <a:bodyPr/>
          <a:lstStyle/>
          <a:p>
            <a:fld id="{6363B204-499C-4A50-BD3F-1A818F45974B}" type="datetimeFigureOut">
              <a:rPr lang="en-IN" smtClean="0"/>
              <a:t>26-08-2023</a:t>
            </a:fld>
            <a:endParaRPr lang="en-IN"/>
          </a:p>
        </p:txBody>
      </p:sp>
      <p:sp>
        <p:nvSpPr>
          <p:cNvPr id="3" name="Footer Placeholder 2">
            <a:extLst>
              <a:ext uri="{FF2B5EF4-FFF2-40B4-BE49-F238E27FC236}">
                <a16:creationId xmlns:a16="http://schemas.microsoft.com/office/drawing/2014/main" id="{0159920A-F9DA-43F6-B867-8D1BB8653C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E81839-0165-44CF-BE76-1117B25F697C}"/>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25355699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E726-B7D8-47AF-859F-BFFF6D58A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1386B6-8BE0-49C3-99A2-A78FAD2B1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D4FA34-249B-4CEB-819E-C32E31EBC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6CE60-6E04-47BE-8C2A-611177A763E9}"/>
              </a:ext>
            </a:extLst>
          </p:cNvPr>
          <p:cNvSpPr>
            <a:spLocks noGrp="1"/>
          </p:cNvSpPr>
          <p:nvPr>
            <p:ph type="dt" sz="half" idx="10"/>
          </p:nvPr>
        </p:nvSpPr>
        <p:spPr/>
        <p:txBody>
          <a:bodyPr/>
          <a:lstStyle/>
          <a:p>
            <a:fld id="{6363B204-499C-4A50-BD3F-1A818F45974B}" type="datetimeFigureOut">
              <a:rPr lang="en-IN" smtClean="0"/>
              <a:t>26-08-2023</a:t>
            </a:fld>
            <a:endParaRPr lang="en-IN"/>
          </a:p>
        </p:txBody>
      </p:sp>
      <p:sp>
        <p:nvSpPr>
          <p:cNvPr id="6" name="Footer Placeholder 5">
            <a:extLst>
              <a:ext uri="{FF2B5EF4-FFF2-40B4-BE49-F238E27FC236}">
                <a16:creationId xmlns:a16="http://schemas.microsoft.com/office/drawing/2014/main" id="{4F2DD83D-81D5-4519-89F5-4FB2A29B44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711AE8-9524-44CF-8B5A-41B0E8A729A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36354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ED57-81DC-4752-BF14-0EF67A5A4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1B15BE-E2C8-4C5A-8285-CA67194F36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A94DAD-8764-4133-B5AD-05688E4895F8}"/>
              </a:ext>
            </a:extLst>
          </p:cNvPr>
          <p:cNvSpPr>
            <a:spLocks noGrp="1"/>
          </p:cNvSpPr>
          <p:nvPr>
            <p:ph type="dt" sz="half" idx="10"/>
          </p:nvPr>
        </p:nvSpPr>
        <p:spPr/>
        <p:txBody>
          <a:bodyPr/>
          <a:lstStyle/>
          <a:p>
            <a:fld id="{3C93EBDD-0FE3-4546-943D-06D6F760FA7E}" type="datetimeFigureOut">
              <a:rPr lang="en-IN" smtClean="0"/>
              <a:t>26-08-2023</a:t>
            </a:fld>
            <a:endParaRPr lang="en-IN"/>
          </a:p>
        </p:txBody>
      </p:sp>
      <p:sp>
        <p:nvSpPr>
          <p:cNvPr id="5" name="Footer Placeholder 4">
            <a:extLst>
              <a:ext uri="{FF2B5EF4-FFF2-40B4-BE49-F238E27FC236}">
                <a16:creationId xmlns:a16="http://schemas.microsoft.com/office/drawing/2014/main" id="{CB7B9F5C-F1B4-4CE6-BE5B-57B91D978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FDC50-A15A-4C38-86DB-71313EBB883A}"/>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39757347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D434-62A0-4287-B24D-23C6896B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7276EA-A36C-46BB-8C67-14841362F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647691-4C0E-4CE8-8591-A4C38FEA4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05A1D-3142-462D-9AB4-75EDC85B3C04}"/>
              </a:ext>
            </a:extLst>
          </p:cNvPr>
          <p:cNvSpPr>
            <a:spLocks noGrp="1"/>
          </p:cNvSpPr>
          <p:nvPr>
            <p:ph type="dt" sz="half" idx="10"/>
          </p:nvPr>
        </p:nvSpPr>
        <p:spPr/>
        <p:txBody>
          <a:bodyPr/>
          <a:lstStyle/>
          <a:p>
            <a:fld id="{6363B204-499C-4A50-BD3F-1A818F45974B}" type="datetimeFigureOut">
              <a:rPr lang="en-IN" smtClean="0"/>
              <a:t>26-08-2023</a:t>
            </a:fld>
            <a:endParaRPr lang="en-IN"/>
          </a:p>
        </p:txBody>
      </p:sp>
      <p:sp>
        <p:nvSpPr>
          <p:cNvPr id="6" name="Footer Placeholder 5">
            <a:extLst>
              <a:ext uri="{FF2B5EF4-FFF2-40B4-BE49-F238E27FC236}">
                <a16:creationId xmlns:a16="http://schemas.microsoft.com/office/drawing/2014/main" id="{2F9C5037-F5BF-4D5D-8AF0-790FB0236E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16688F-51B0-408F-9EF7-319F5E52839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635941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986C-0A2E-4561-A3EA-A511E49CE9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738123-805A-4CF3-9836-D91560776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18F43-B3B8-4BCF-93A8-57D38A2EB8E0}"/>
              </a:ext>
            </a:extLst>
          </p:cNvPr>
          <p:cNvSpPr>
            <a:spLocks noGrp="1"/>
          </p:cNvSpPr>
          <p:nvPr>
            <p:ph type="dt" sz="half" idx="10"/>
          </p:nvPr>
        </p:nvSpPr>
        <p:spPr/>
        <p:txBody>
          <a:bodyPr/>
          <a:lstStyle/>
          <a:p>
            <a:fld id="{6363B204-499C-4A50-BD3F-1A818F45974B}" type="datetimeFigureOut">
              <a:rPr lang="en-IN" smtClean="0"/>
              <a:t>26-08-2023</a:t>
            </a:fld>
            <a:endParaRPr lang="en-IN"/>
          </a:p>
        </p:txBody>
      </p:sp>
      <p:sp>
        <p:nvSpPr>
          <p:cNvPr id="5" name="Footer Placeholder 4">
            <a:extLst>
              <a:ext uri="{FF2B5EF4-FFF2-40B4-BE49-F238E27FC236}">
                <a16:creationId xmlns:a16="http://schemas.microsoft.com/office/drawing/2014/main" id="{F374C3D2-D258-4D30-9506-68B1E5BFA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ECBB2E-7648-47B4-B934-454EBD778AA3}"/>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3078701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4BB37A-1912-4CA2-83C1-11BD0BC6DC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04D9C0-3B12-4710-AAC6-F46988D5A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F0A9F5-985C-4546-A18D-6A816085F35D}"/>
              </a:ext>
            </a:extLst>
          </p:cNvPr>
          <p:cNvSpPr>
            <a:spLocks noGrp="1"/>
          </p:cNvSpPr>
          <p:nvPr>
            <p:ph type="dt" sz="half" idx="10"/>
          </p:nvPr>
        </p:nvSpPr>
        <p:spPr/>
        <p:txBody>
          <a:bodyPr/>
          <a:lstStyle/>
          <a:p>
            <a:fld id="{6363B204-499C-4A50-BD3F-1A818F45974B}" type="datetimeFigureOut">
              <a:rPr lang="en-IN" smtClean="0"/>
              <a:t>26-08-2023</a:t>
            </a:fld>
            <a:endParaRPr lang="en-IN"/>
          </a:p>
        </p:txBody>
      </p:sp>
      <p:sp>
        <p:nvSpPr>
          <p:cNvPr id="5" name="Footer Placeholder 4">
            <a:extLst>
              <a:ext uri="{FF2B5EF4-FFF2-40B4-BE49-F238E27FC236}">
                <a16:creationId xmlns:a16="http://schemas.microsoft.com/office/drawing/2014/main" id="{E226355A-B3D4-4D77-9B9E-1F86CFBE7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8D457-B99E-4871-9549-991D1703102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00335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8024-8432-4164-A783-5147BC71B7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3878EC-4C03-4783-B1E2-C116FED74D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27DE8-CEFA-49A2-AE55-CC3026919ABD}"/>
              </a:ext>
            </a:extLst>
          </p:cNvPr>
          <p:cNvSpPr>
            <a:spLocks noGrp="1"/>
          </p:cNvSpPr>
          <p:nvPr>
            <p:ph type="dt" sz="half" idx="10"/>
          </p:nvPr>
        </p:nvSpPr>
        <p:spPr/>
        <p:txBody>
          <a:bodyPr/>
          <a:lstStyle/>
          <a:p>
            <a:fld id="{3C93EBDD-0FE3-4546-943D-06D6F760FA7E}" type="datetimeFigureOut">
              <a:rPr lang="en-IN" smtClean="0"/>
              <a:t>26-08-2023</a:t>
            </a:fld>
            <a:endParaRPr lang="en-IN"/>
          </a:p>
        </p:txBody>
      </p:sp>
      <p:sp>
        <p:nvSpPr>
          <p:cNvPr id="5" name="Footer Placeholder 4">
            <a:extLst>
              <a:ext uri="{FF2B5EF4-FFF2-40B4-BE49-F238E27FC236}">
                <a16:creationId xmlns:a16="http://schemas.microsoft.com/office/drawing/2014/main" id="{E175976F-02DE-4B0B-833E-4C69D90F0F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C2E443-48CB-4AB4-B79E-5A0A1571AAB9}"/>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2027022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1467-8910-4084-B9D0-FF2A31BAEC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FB9320-19C6-4981-A5D4-A65A50F432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E799E7-0600-4327-82EF-3E8CD16C7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510C2B-F0A0-49A4-911C-FD23D8CCD738}"/>
              </a:ext>
            </a:extLst>
          </p:cNvPr>
          <p:cNvSpPr>
            <a:spLocks noGrp="1"/>
          </p:cNvSpPr>
          <p:nvPr>
            <p:ph type="dt" sz="half" idx="10"/>
          </p:nvPr>
        </p:nvSpPr>
        <p:spPr/>
        <p:txBody>
          <a:bodyPr/>
          <a:lstStyle/>
          <a:p>
            <a:fld id="{3C93EBDD-0FE3-4546-943D-06D6F760FA7E}" type="datetimeFigureOut">
              <a:rPr lang="en-IN" smtClean="0"/>
              <a:t>26-08-2023</a:t>
            </a:fld>
            <a:endParaRPr lang="en-IN"/>
          </a:p>
        </p:txBody>
      </p:sp>
      <p:sp>
        <p:nvSpPr>
          <p:cNvPr id="6" name="Footer Placeholder 5">
            <a:extLst>
              <a:ext uri="{FF2B5EF4-FFF2-40B4-BE49-F238E27FC236}">
                <a16:creationId xmlns:a16="http://schemas.microsoft.com/office/drawing/2014/main" id="{4C9340B9-D131-4F26-B542-C92A0A867D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187625-5538-41A4-9C03-2E383B75BFE1}"/>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2436932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4CF9-64EF-482B-B968-17646FA0C8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77603D-F500-4BBC-973C-76058D20BC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1B8BFB-DF9A-4033-9983-046FDC294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D37A21-56BA-438A-A3BC-0AD89D051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A3238E-0FC1-4D51-AA87-478499782E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837E4B-EB3A-441F-9CB9-8C5D14B562A0}"/>
              </a:ext>
            </a:extLst>
          </p:cNvPr>
          <p:cNvSpPr>
            <a:spLocks noGrp="1"/>
          </p:cNvSpPr>
          <p:nvPr>
            <p:ph type="dt" sz="half" idx="10"/>
          </p:nvPr>
        </p:nvSpPr>
        <p:spPr/>
        <p:txBody>
          <a:bodyPr/>
          <a:lstStyle/>
          <a:p>
            <a:fld id="{3C93EBDD-0FE3-4546-943D-06D6F760FA7E}" type="datetimeFigureOut">
              <a:rPr lang="en-IN" smtClean="0"/>
              <a:t>26-08-2023</a:t>
            </a:fld>
            <a:endParaRPr lang="en-IN"/>
          </a:p>
        </p:txBody>
      </p:sp>
      <p:sp>
        <p:nvSpPr>
          <p:cNvPr id="8" name="Footer Placeholder 7">
            <a:extLst>
              <a:ext uri="{FF2B5EF4-FFF2-40B4-BE49-F238E27FC236}">
                <a16:creationId xmlns:a16="http://schemas.microsoft.com/office/drawing/2014/main" id="{5B19EA3F-B451-4FB4-BEB9-6634F194A1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279200-69B6-480E-8E11-C7AB878E10DC}"/>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404122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8492-079E-44BA-A329-5E404EF4D4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7A1B2-B487-4FE5-B517-8E4CEB51C3A7}"/>
              </a:ext>
            </a:extLst>
          </p:cNvPr>
          <p:cNvSpPr>
            <a:spLocks noGrp="1"/>
          </p:cNvSpPr>
          <p:nvPr>
            <p:ph type="dt" sz="half" idx="10"/>
          </p:nvPr>
        </p:nvSpPr>
        <p:spPr/>
        <p:txBody>
          <a:bodyPr/>
          <a:lstStyle/>
          <a:p>
            <a:fld id="{3C93EBDD-0FE3-4546-943D-06D6F760FA7E}" type="datetimeFigureOut">
              <a:rPr lang="en-IN" smtClean="0"/>
              <a:t>26-08-2023</a:t>
            </a:fld>
            <a:endParaRPr lang="en-IN"/>
          </a:p>
        </p:txBody>
      </p:sp>
      <p:sp>
        <p:nvSpPr>
          <p:cNvPr id="4" name="Footer Placeholder 3">
            <a:extLst>
              <a:ext uri="{FF2B5EF4-FFF2-40B4-BE49-F238E27FC236}">
                <a16:creationId xmlns:a16="http://schemas.microsoft.com/office/drawing/2014/main" id="{FFD21211-53CB-4C8D-9669-A233E68F6A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28730D-6491-4C9F-B4F3-E25D19ED89B5}"/>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167510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9F05CC-7898-42AA-9AFB-519890EAC4A7}"/>
              </a:ext>
            </a:extLst>
          </p:cNvPr>
          <p:cNvSpPr>
            <a:spLocks noGrp="1"/>
          </p:cNvSpPr>
          <p:nvPr>
            <p:ph type="dt" sz="half" idx="10"/>
          </p:nvPr>
        </p:nvSpPr>
        <p:spPr/>
        <p:txBody>
          <a:bodyPr/>
          <a:lstStyle/>
          <a:p>
            <a:fld id="{3C93EBDD-0FE3-4546-943D-06D6F760FA7E}" type="datetimeFigureOut">
              <a:rPr lang="en-IN" smtClean="0"/>
              <a:t>26-08-2023</a:t>
            </a:fld>
            <a:endParaRPr lang="en-IN"/>
          </a:p>
        </p:txBody>
      </p:sp>
      <p:sp>
        <p:nvSpPr>
          <p:cNvPr id="3" name="Footer Placeholder 2">
            <a:extLst>
              <a:ext uri="{FF2B5EF4-FFF2-40B4-BE49-F238E27FC236}">
                <a16:creationId xmlns:a16="http://schemas.microsoft.com/office/drawing/2014/main" id="{4535A400-2B36-45BB-B9A3-7236AA111D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5933FF-ECA3-494F-B6ED-1F289C2FD339}"/>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3212578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6C8A-D1B6-4ACD-ACD4-FE77D5621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F3DF80-DE45-44C3-BD46-5E65BB73C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38F8E0-5447-452D-905B-A0C01A6ED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27A861-1A44-4EE1-8E8B-B4B8D6349182}"/>
              </a:ext>
            </a:extLst>
          </p:cNvPr>
          <p:cNvSpPr>
            <a:spLocks noGrp="1"/>
          </p:cNvSpPr>
          <p:nvPr>
            <p:ph type="dt" sz="half" idx="10"/>
          </p:nvPr>
        </p:nvSpPr>
        <p:spPr/>
        <p:txBody>
          <a:bodyPr/>
          <a:lstStyle/>
          <a:p>
            <a:fld id="{3C93EBDD-0FE3-4546-943D-06D6F760FA7E}" type="datetimeFigureOut">
              <a:rPr lang="en-IN" smtClean="0"/>
              <a:t>26-08-2023</a:t>
            </a:fld>
            <a:endParaRPr lang="en-IN"/>
          </a:p>
        </p:txBody>
      </p:sp>
      <p:sp>
        <p:nvSpPr>
          <p:cNvPr id="6" name="Footer Placeholder 5">
            <a:extLst>
              <a:ext uri="{FF2B5EF4-FFF2-40B4-BE49-F238E27FC236}">
                <a16:creationId xmlns:a16="http://schemas.microsoft.com/office/drawing/2014/main" id="{F8197C9E-44D4-4B56-B088-E40D30CB9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F77414-4209-438B-8132-B788441DEF60}"/>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320836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6592-0CCB-4099-8515-4EA112998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0D3911-87C2-403A-8486-1E2828841A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C68E2E-F385-4E80-857E-BCB86CE4D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64649-D347-4A09-993D-9E53A3CC5CD1}"/>
              </a:ext>
            </a:extLst>
          </p:cNvPr>
          <p:cNvSpPr>
            <a:spLocks noGrp="1"/>
          </p:cNvSpPr>
          <p:nvPr>
            <p:ph type="dt" sz="half" idx="10"/>
          </p:nvPr>
        </p:nvSpPr>
        <p:spPr/>
        <p:txBody>
          <a:bodyPr/>
          <a:lstStyle/>
          <a:p>
            <a:fld id="{3C93EBDD-0FE3-4546-943D-06D6F760FA7E}" type="datetimeFigureOut">
              <a:rPr lang="en-IN" smtClean="0"/>
              <a:t>26-08-2023</a:t>
            </a:fld>
            <a:endParaRPr lang="en-IN"/>
          </a:p>
        </p:txBody>
      </p:sp>
      <p:sp>
        <p:nvSpPr>
          <p:cNvPr id="6" name="Footer Placeholder 5">
            <a:extLst>
              <a:ext uri="{FF2B5EF4-FFF2-40B4-BE49-F238E27FC236}">
                <a16:creationId xmlns:a16="http://schemas.microsoft.com/office/drawing/2014/main" id="{0E9483BC-BEB4-442E-A581-0127145B39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F42CF8-D070-451A-975A-2C4006BC5079}"/>
              </a:ext>
            </a:extLst>
          </p:cNvPr>
          <p:cNvSpPr>
            <a:spLocks noGrp="1"/>
          </p:cNvSpPr>
          <p:nvPr>
            <p:ph type="sldNum" sz="quarter" idx="12"/>
          </p:nvPr>
        </p:nvSpPr>
        <p:spPr/>
        <p:txBody>
          <a:bodyPr/>
          <a:lstStyle/>
          <a:p>
            <a:fld id="{449841D4-A0C3-4DB6-B311-7C29838D9CF6}" type="slidenum">
              <a:rPr lang="en-IN" smtClean="0"/>
              <a:t>‹#›</a:t>
            </a:fld>
            <a:endParaRPr lang="en-IN"/>
          </a:p>
        </p:txBody>
      </p:sp>
    </p:spTree>
    <p:extLst>
      <p:ext uri="{BB962C8B-B14F-4D97-AF65-F5344CB8AC3E}">
        <p14:creationId xmlns:p14="http://schemas.microsoft.com/office/powerpoint/2010/main" val="54348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B4F16-F514-4C93-88B6-357A87276B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7C2CCC-FD19-4A4B-A9F0-6C034EE3AD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6B15B4-46C3-4FB4-92EB-412E2096B0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3EBDD-0FE3-4546-943D-06D6F760FA7E}" type="datetimeFigureOut">
              <a:rPr lang="en-IN" smtClean="0"/>
              <a:t>26-08-2023</a:t>
            </a:fld>
            <a:endParaRPr lang="en-IN"/>
          </a:p>
        </p:txBody>
      </p:sp>
      <p:sp>
        <p:nvSpPr>
          <p:cNvPr id="5" name="Footer Placeholder 4">
            <a:extLst>
              <a:ext uri="{FF2B5EF4-FFF2-40B4-BE49-F238E27FC236}">
                <a16:creationId xmlns:a16="http://schemas.microsoft.com/office/drawing/2014/main" id="{FED4274B-408C-450D-B152-EA432DAF0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AA7ED8-DE5E-4098-86B3-AB1FE3B68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841D4-A0C3-4DB6-B311-7C29838D9CF6}" type="slidenum">
              <a:rPr lang="en-IN" smtClean="0"/>
              <a:t>‹#›</a:t>
            </a:fld>
            <a:endParaRPr lang="en-IN"/>
          </a:p>
        </p:txBody>
      </p:sp>
    </p:spTree>
    <p:extLst>
      <p:ext uri="{BB962C8B-B14F-4D97-AF65-F5344CB8AC3E}">
        <p14:creationId xmlns:p14="http://schemas.microsoft.com/office/powerpoint/2010/main" val="1154115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DEE34-8DDB-4879-B479-55FC5BB0A2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BEC7B3-5595-42CF-93F0-73B3074F7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690C4A-9987-4005-B7D9-B7CB29265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3B204-499C-4A50-BD3F-1A818F45974B}" type="datetimeFigureOut">
              <a:rPr lang="en-IN" smtClean="0"/>
              <a:t>26-08-2023</a:t>
            </a:fld>
            <a:endParaRPr lang="en-IN"/>
          </a:p>
        </p:txBody>
      </p:sp>
      <p:sp>
        <p:nvSpPr>
          <p:cNvPr id="5" name="Footer Placeholder 4">
            <a:extLst>
              <a:ext uri="{FF2B5EF4-FFF2-40B4-BE49-F238E27FC236}">
                <a16:creationId xmlns:a16="http://schemas.microsoft.com/office/drawing/2014/main" id="{448009B2-CDDE-4779-83F0-4BFFFFA42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086470-909C-4748-A5F4-25A3E55C7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877EC-F0D1-4EBA-B029-F831382637E2}" type="slidenum">
              <a:rPr lang="en-IN" smtClean="0"/>
              <a:t>‹#›</a:t>
            </a:fld>
            <a:endParaRPr lang="en-IN"/>
          </a:p>
        </p:txBody>
      </p:sp>
    </p:spTree>
    <p:extLst>
      <p:ext uri="{BB962C8B-B14F-4D97-AF65-F5344CB8AC3E}">
        <p14:creationId xmlns:p14="http://schemas.microsoft.com/office/powerpoint/2010/main" val="3950202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 y="12"/>
            <a:ext cx="12191980" cy="6857988"/>
          </a:xfrm>
          <a:prstGeom prst="rect">
            <a:avLst/>
          </a:prstGeom>
        </p:spPr>
      </p:pic>
    </p:spTree>
    <p:extLst>
      <p:ext uri="{BB962C8B-B14F-4D97-AF65-F5344CB8AC3E}">
        <p14:creationId xmlns:p14="http://schemas.microsoft.com/office/powerpoint/2010/main" val="234108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9" y="14377"/>
            <a:ext cx="12177621" cy="6829246"/>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3" name="TextBox 2">
            <a:extLst>
              <a:ext uri="{FF2B5EF4-FFF2-40B4-BE49-F238E27FC236}">
                <a16:creationId xmlns:a16="http://schemas.microsoft.com/office/drawing/2014/main" id="{7477FAD4-DC9D-73BC-BB55-164714688100}"/>
              </a:ext>
            </a:extLst>
          </p:cNvPr>
          <p:cNvSpPr txBox="1"/>
          <p:nvPr/>
        </p:nvSpPr>
        <p:spPr>
          <a:xfrm>
            <a:off x="330623" y="396460"/>
            <a:ext cx="4370192"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latin typeface="Calibri"/>
                <a:cs typeface="Calibri Light"/>
              </a:rPr>
              <a:t>   </a:t>
            </a:r>
            <a:r>
              <a:rPr lang="en-US" sz="2400" b="1" dirty="0">
                <a:latin typeface="Calibri"/>
                <a:cs typeface="Calibri Light"/>
              </a:rPr>
              <a:t>Missing valu</a:t>
            </a:r>
            <a:r>
              <a:rPr lang="en-US" sz="2400" b="1" dirty="0">
                <a:latin typeface="Calibri Light"/>
                <a:cs typeface="Calibri Light"/>
              </a:rPr>
              <a:t>e</a:t>
            </a:r>
          </a:p>
          <a:p>
            <a:endParaRPr lang="en-US" sz="2000" dirty="0">
              <a:cs typeface="Calibri" panose="020F0502020204030204"/>
            </a:endParaRPr>
          </a:p>
          <a:p>
            <a:pPr marL="342900" indent="-342900">
              <a:buFont typeface="Arial"/>
              <a:buChar char="•"/>
            </a:pPr>
            <a:r>
              <a:rPr lang="en-US" sz="2000" b="1" dirty="0">
                <a:latin typeface="Arial"/>
                <a:cs typeface="Arial"/>
              </a:rPr>
              <a:t> </a:t>
            </a:r>
            <a:r>
              <a:rPr lang="en-US" sz="2000" b="1" dirty="0" err="1">
                <a:latin typeface="Calibri"/>
                <a:cs typeface="Calibri"/>
              </a:rPr>
              <a:t>df.isnull</a:t>
            </a:r>
            <a:r>
              <a:rPr lang="en-US" sz="2000" b="1" dirty="0">
                <a:latin typeface="Calibri"/>
                <a:cs typeface="Calibri"/>
              </a:rPr>
              <a:t>().sum() will understand the missing values</a:t>
            </a:r>
            <a:endParaRPr lang="en-US" b="1" dirty="0">
              <a:cs typeface="Calibri"/>
            </a:endParaRPr>
          </a:p>
          <a:p>
            <a:pPr marL="342900" indent="-342900">
              <a:buFont typeface="Arial"/>
              <a:buChar char="•"/>
            </a:pPr>
            <a:r>
              <a:rPr lang="en-US" sz="2000" b="1" dirty="0" err="1">
                <a:latin typeface="Calibri"/>
                <a:cs typeface="Calibri"/>
              </a:rPr>
              <a:t>df.dropna</a:t>
            </a:r>
            <a:r>
              <a:rPr lang="en-US" sz="2000" b="1" dirty="0">
                <a:latin typeface="Calibri"/>
                <a:cs typeface="Calibri"/>
              </a:rPr>
              <a:t>() Understand drop  value  and columns</a:t>
            </a:r>
            <a:endParaRPr lang="en-US" b="1" dirty="0">
              <a:cs typeface="Calibri"/>
            </a:endParaRPr>
          </a:p>
          <a:p>
            <a:endParaRPr lang="en-US" sz="5400" b="1" dirty="0">
              <a:latin typeface="Calibri Light"/>
              <a:cs typeface="Calibri Light"/>
            </a:endParaRPr>
          </a:p>
        </p:txBody>
      </p:sp>
      <p:pic>
        <p:nvPicPr>
          <p:cNvPr id="11" name="Picture 10">
            <a:extLst>
              <a:ext uri="{FF2B5EF4-FFF2-40B4-BE49-F238E27FC236}">
                <a16:creationId xmlns:a16="http://schemas.microsoft.com/office/drawing/2014/main" id="{BC7CB90B-2051-2886-EB50-D62D92C874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463" y="1543666"/>
            <a:ext cx="5995118" cy="5030916"/>
          </a:xfrm>
          <a:prstGeom prst="rect">
            <a:avLst/>
          </a:prstGeom>
        </p:spPr>
      </p:pic>
      <p:pic>
        <p:nvPicPr>
          <p:cNvPr id="15" name="Picture 14">
            <a:extLst>
              <a:ext uri="{FF2B5EF4-FFF2-40B4-BE49-F238E27FC236}">
                <a16:creationId xmlns:a16="http://schemas.microsoft.com/office/drawing/2014/main" id="{A253035F-A488-F9E3-E3B5-9D257064AC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1819" y="2802195"/>
            <a:ext cx="2590467" cy="3540522"/>
          </a:xfrm>
          <a:prstGeom prst="rect">
            <a:avLst/>
          </a:prstGeom>
        </p:spPr>
      </p:pic>
      <p:pic>
        <p:nvPicPr>
          <p:cNvPr id="17" name="Picture 16">
            <a:extLst>
              <a:ext uri="{FF2B5EF4-FFF2-40B4-BE49-F238E27FC236}">
                <a16:creationId xmlns:a16="http://schemas.microsoft.com/office/drawing/2014/main" id="{FE7A4CD5-3149-3CC8-C60C-12B8BFB781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0439" y="2802193"/>
            <a:ext cx="2316203" cy="3470788"/>
          </a:xfrm>
          <a:prstGeom prst="rect">
            <a:avLst/>
          </a:prstGeom>
        </p:spPr>
      </p:pic>
    </p:spTree>
    <p:extLst>
      <p:ext uri="{BB962C8B-B14F-4D97-AF65-F5344CB8AC3E}">
        <p14:creationId xmlns:p14="http://schemas.microsoft.com/office/powerpoint/2010/main" val="40717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 y="-423"/>
            <a:ext cx="12177621" cy="6829246"/>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3" name="TextBox 2">
            <a:extLst>
              <a:ext uri="{FF2B5EF4-FFF2-40B4-BE49-F238E27FC236}">
                <a16:creationId xmlns:a16="http://schemas.microsoft.com/office/drawing/2014/main" id="{DA868B80-24C2-E7FB-EE88-6E998F0698AF}"/>
              </a:ext>
            </a:extLst>
          </p:cNvPr>
          <p:cNvSpPr txBox="1"/>
          <p:nvPr/>
        </p:nvSpPr>
        <p:spPr>
          <a:xfrm>
            <a:off x="75235" y="171691"/>
            <a:ext cx="42189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cs typeface="Calibri"/>
              </a:rPr>
              <a:t>Feature Extraction</a:t>
            </a:r>
          </a:p>
        </p:txBody>
      </p:sp>
      <p:sp>
        <p:nvSpPr>
          <p:cNvPr id="4" name="TextBox 3">
            <a:extLst>
              <a:ext uri="{FF2B5EF4-FFF2-40B4-BE49-F238E27FC236}">
                <a16:creationId xmlns:a16="http://schemas.microsoft.com/office/drawing/2014/main" id="{2604B690-A963-0117-27FF-B24D209F2F22}"/>
              </a:ext>
            </a:extLst>
          </p:cNvPr>
          <p:cNvSpPr txBox="1"/>
          <p:nvPr/>
        </p:nvSpPr>
        <p:spPr>
          <a:xfrm>
            <a:off x="104172" y="779362"/>
            <a:ext cx="101213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Convert the text data into numerical representations that can be used by machine learning models. Common techniques include Label encoder processor converts all categorical variables into numeric variables where machine can learn in own language.</a:t>
            </a:r>
          </a:p>
        </p:txBody>
      </p:sp>
      <p:pic>
        <p:nvPicPr>
          <p:cNvPr id="9" name="Picture 8">
            <a:extLst>
              <a:ext uri="{FF2B5EF4-FFF2-40B4-BE49-F238E27FC236}">
                <a16:creationId xmlns:a16="http://schemas.microsoft.com/office/drawing/2014/main" id="{8F8BDF04-8712-BC2A-79E6-BD48D41C6F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055" y="2002587"/>
            <a:ext cx="6927771" cy="2107297"/>
          </a:xfrm>
          <a:prstGeom prst="rect">
            <a:avLst/>
          </a:prstGeom>
        </p:spPr>
      </p:pic>
      <p:pic>
        <p:nvPicPr>
          <p:cNvPr id="11" name="Picture 10">
            <a:extLst>
              <a:ext uri="{FF2B5EF4-FFF2-40B4-BE49-F238E27FC236}">
                <a16:creationId xmlns:a16="http://schemas.microsoft.com/office/drawing/2014/main" id="{6131F4C2-FF97-1AA0-802A-523ACA1EE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950" y="4351665"/>
            <a:ext cx="6825023" cy="2334644"/>
          </a:xfrm>
          <a:prstGeom prst="rect">
            <a:avLst/>
          </a:prstGeom>
        </p:spPr>
      </p:pic>
    </p:spTree>
    <p:extLst>
      <p:ext uri="{BB962C8B-B14F-4D97-AF65-F5344CB8AC3E}">
        <p14:creationId xmlns:p14="http://schemas.microsoft.com/office/powerpoint/2010/main" val="71667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 y="-423"/>
            <a:ext cx="12177621" cy="6829246"/>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pic>
        <p:nvPicPr>
          <p:cNvPr id="6" name="Picture 5">
            <a:extLst>
              <a:ext uri="{FF2B5EF4-FFF2-40B4-BE49-F238E27FC236}">
                <a16:creationId xmlns:a16="http://schemas.microsoft.com/office/drawing/2014/main" id="{C4656978-D601-A08B-B22B-4E8C0D7E9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385" y="1858298"/>
            <a:ext cx="7446926" cy="4866968"/>
          </a:xfrm>
          <a:prstGeom prst="rect">
            <a:avLst/>
          </a:prstGeom>
        </p:spPr>
      </p:pic>
      <p:sp>
        <p:nvSpPr>
          <p:cNvPr id="9" name="TextBox 8">
            <a:extLst>
              <a:ext uri="{FF2B5EF4-FFF2-40B4-BE49-F238E27FC236}">
                <a16:creationId xmlns:a16="http://schemas.microsoft.com/office/drawing/2014/main" id="{72C402E9-4798-688C-3B5B-BE7971A35F00}"/>
              </a:ext>
            </a:extLst>
          </p:cNvPr>
          <p:cNvSpPr txBox="1"/>
          <p:nvPr/>
        </p:nvSpPr>
        <p:spPr>
          <a:xfrm>
            <a:off x="363794" y="592282"/>
            <a:ext cx="9547649" cy="1015663"/>
          </a:xfrm>
          <a:prstGeom prst="rect">
            <a:avLst/>
          </a:prstGeom>
          <a:noFill/>
        </p:spPr>
        <p:txBody>
          <a:bodyPr wrap="square">
            <a:spAutoFit/>
          </a:bodyPr>
          <a:lstStyle/>
          <a:p>
            <a:r>
              <a:rPr lang="en-US" sz="2400" b="1" dirty="0"/>
              <a:t>STANDERED SCALER </a:t>
            </a:r>
            <a:r>
              <a:rPr lang="en-US" dirty="0"/>
              <a:t>USES FOR CONVERT ALL NUMERIC VALUES IN A PARTICULAR RANGE LIKE +3 TO -3 ,-9 TO +9 ,IF DATA IS HIGHLY SPREADED THEN +12 TO -12 FOR CONVERTING VALUES IN THIS RANGES WHERE ALL VALUES CAN NOT DOMINANT.</a:t>
            </a:r>
            <a:endParaRPr lang="en-IN" dirty="0"/>
          </a:p>
        </p:txBody>
      </p:sp>
    </p:spTree>
    <p:extLst>
      <p:ext uri="{BB962C8B-B14F-4D97-AF65-F5344CB8AC3E}">
        <p14:creationId xmlns:p14="http://schemas.microsoft.com/office/powerpoint/2010/main" val="1298299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E7143326-9854-516D-87CD-EB9D554DA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40" y="21750"/>
            <a:ext cx="12177621" cy="6829246"/>
          </a:xfrm>
          <a:prstGeom prst="rect">
            <a:avLst/>
          </a:prstGeom>
        </p:spPr>
      </p:pic>
      <p:pic>
        <p:nvPicPr>
          <p:cNvPr id="5" name="Picture 4">
            <a:extLst>
              <a:ext uri="{FF2B5EF4-FFF2-40B4-BE49-F238E27FC236}">
                <a16:creationId xmlns:a16="http://schemas.microsoft.com/office/drawing/2014/main" id="{3565EE69-C34A-895F-F623-890BCFF583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6" name="TextBox 5">
            <a:extLst>
              <a:ext uri="{FF2B5EF4-FFF2-40B4-BE49-F238E27FC236}">
                <a16:creationId xmlns:a16="http://schemas.microsoft.com/office/drawing/2014/main" id="{14C07FD6-EB93-C193-588C-5DC059436F76}"/>
              </a:ext>
            </a:extLst>
          </p:cNvPr>
          <p:cNvSpPr txBox="1"/>
          <p:nvPr/>
        </p:nvSpPr>
        <p:spPr>
          <a:xfrm>
            <a:off x="453964" y="2853053"/>
            <a:ext cx="904399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Söhne"/>
              </a:rPr>
              <a:t>Now its time to remove all useless columns from the data set  by using drop function and now I have a </a:t>
            </a:r>
            <a:r>
              <a:rPr lang="en-US" dirty="0" err="1">
                <a:latin typeface="Söhne"/>
              </a:rPr>
              <a:t>a</a:t>
            </a:r>
            <a:r>
              <a:rPr lang="en-US" dirty="0">
                <a:latin typeface="Söhne"/>
              </a:rPr>
              <a:t> snippet of the resulting data. This is a great step towards preprocessing  text data for sentiment analysis.</a:t>
            </a:r>
          </a:p>
          <a:p>
            <a:r>
              <a:rPr lang="en-US" dirty="0">
                <a:latin typeface="Söhne"/>
              </a:rPr>
              <a:t>If ready to move forward with training data  analysis model using the preprocessed text data, can continue with the same techniques we discussed earlier. For instance, can use the preprocessed ‘</a:t>
            </a:r>
            <a:r>
              <a:rPr lang="en-US" dirty="0" err="1">
                <a:latin typeface="Söhne"/>
              </a:rPr>
              <a:t>CustAccountBalance</a:t>
            </a:r>
            <a:r>
              <a:rPr lang="en-US" dirty="0">
                <a:latin typeface="Söhne"/>
              </a:rPr>
              <a:t> ' column as the input features (X) and the ‘</a:t>
            </a:r>
            <a:r>
              <a:rPr lang="en-US" dirty="0" err="1">
                <a:latin typeface="Söhne"/>
              </a:rPr>
              <a:t>TransactionAmount</a:t>
            </a:r>
            <a:r>
              <a:rPr lang="en-US" dirty="0">
                <a:latin typeface="Söhne"/>
              </a:rPr>
              <a:t> (INR)' column as the target labels </a:t>
            </a:r>
          </a:p>
          <a:p>
            <a:r>
              <a:rPr lang="en-US" dirty="0">
                <a:latin typeface="Söhne"/>
              </a:rPr>
              <a:t>Before proceeding, make sure to perform additional preprocessing steps such as converting text to lowercase, removing stop words, and potentially stemming or lemmatizing the words. These additional preprocessing steps can further enhance the quality of  text data for modeling.</a:t>
            </a:r>
          </a:p>
        </p:txBody>
      </p:sp>
      <p:sp>
        <p:nvSpPr>
          <p:cNvPr id="9" name="TextBox 8">
            <a:extLst>
              <a:ext uri="{FF2B5EF4-FFF2-40B4-BE49-F238E27FC236}">
                <a16:creationId xmlns:a16="http://schemas.microsoft.com/office/drawing/2014/main" id="{477BAE07-5AFC-4155-1A4D-6DF26E4B9FAC}"/>
              </a:ext>
            </a:extLst>
          </p:cNvPr>
          <p:cNvSpPr txBox="1"/>
          <p:nvPr/>
        </p:nvSpPr>
        <p:spPr>
          <a:xfrm>
            <a:off x="717755" y="865238"/>
            <a:ext cx="8568813" cy="646331"/>
          </a:xfrm>
          <a:prstGeom prst="rect">
            <a:avLst/>
          </a:prstGeom>
          <a:noFill/>
        </p:spPr>
        <p:txBody>
          <a:bodyPr wrap="square">
            <a:spAutoFit/>
          </a:bodyPr>
          <a:lstStyle/>
          <a:p>
            <a:pPr algn="l"/>
            <a:r>
              <a:rPr lang="en-IN" sz="3600" b="1" i="0" dirty="0">
                <a:solidFill>
                  <a:srgbClr val="000000"/>
                </a:solidFill>
                <a:effectLst/>
                <a:latin typeface="Helvetica Neue"/>
              </a:rPr>
              <a:t>4.              TRAIN-TEST SPLIT</a:t>
            </a:r>
          </a:p>
        </p:txBody>
      </p:sp>
      <p:sp>
        <p:nvSpPr>
          <p:cNvPr id="11" name="TextBox 10">
            <a:extLst>
              <a:ext uri="{FF2B5EF4-FFF2-40B4-BE49-F238E27FC236}">
                <a16:creationId xmlns:a16="http://schemas.microsoft.com/office/drawing/2014/main" id="{E75A56D9-2DD1-F7EE-C2E4-D22F4BCAAF6C}"/>
              </a:ext>
            </a:extLst>
          </p:cNvPr>
          <p:cNvSpPr txBox="1"/>
          <p:nvPr/>
        </p:nvSpPr>
        <p:spPr>
          <a:xfrm>
            <a:off x="453965" y="1720646"/>
            <a:ext cx="8734280" cy="923330"/>
          </a:xfrm>
          <a:prstGeom prst="rect">
            <a:avLst/>
          </a:prstGeom>
          <a:noFill/>
        </p:spPr>
        <p:txBody>
          <a:bodyPr wrap="square">
            <a:spAutoFit/>
          </a:bodyPr>
          <a:lstStyle/>
          <a:p>
            <a:r>
              <a:rPr lang="en-IN" dirty="0"/>
              <a:t>IN UN SUPERWISED ALGORYTHEM HAVE UNLABLED DATA THAT MEANS X(INDEPENDENT VARIABLES),Y (DEPENDENT VARIABLE ) IS NOT GIVEN .</a:t>
            </a:r>
          </a:p>
          <a:p>
            <a:r>
              <a:rPr lang="en-IN" dirty="0"/>
              <a:t>#ITS MOSTLY USE FOR CUSTOMER SEGMENTATION .</a:t>
            </a:r>
          </a:p>
        </p:txBody>
      </p:sp>
    </p:spTree>
    <p:extLst>
      <p:ext uri="{BB962C8B-B14F-4D97-AF65-F5344CB8AC3E}">
        <p14:creationId xmlns:p14="http://schemas.microsoft.com/office/powerpoint/2010/main" val="3359007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E7143326-9854-516D-87CD-EB9D554DA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962"/>
            <a:ext cx="12177621" cy="6829246"/>
          </a:xfrm>
          <a:prstGeom prst="rect">
            <a:avLst/>
          </a:prstGeom>
        </p:spPr>
      </p:pic>
      <p:pic>
        <p:nvPicPr>
          <p:cNvPr id="5" name="Picture 4">
            <a:extLst>
              <a:ext uri="{FF2B5EF4-FFF2-40B4-BE49-F238E27FC236}">
                <a16:creationId xmlns:a16="http://schemas.microsoft.com/office/drawing/2014/main" id="{3565EE69-C34A-895F-F623-890BCFF583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pic>
        <p:nvPicPr>
          <p:cNvPr id="8" name="Picture 7">
            <a:extLst>
              <a:ext uri="{FF2B5EF4-FFF2-40B4-BE49-F238E27FC236}">
                <a16:creationId xmlns:a16="http://schemas.microsoft.com/office/drawing/2014/main" id="{1A0CE540-447C-E73F-C7C8-31672828C9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697295"/>
            <a:ext cx="11051458" cy="5880486"/>
          </a:xfrm>
          <a:prstGeom prst="rect">
            <a:avLst/>
          </a:prstGeom>
        </p:spPr>
      </p:pic>
    </p:spTree>
    <p:extLst>
      <p:ext uri="{BB962C8B-B14F-4D97-AF65-F5344CB8AC3E}">
        <p14:creationId xmlns:p14="http://schemas.microsoft.com/office/powerpoint/2010/main" val="80320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E7143326-9854-516D-87CD-EB9D554DA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7621" cy="6829246"/>
          </a:xfrm>
          <a:prstGeom prst="rect">
            <a:avLst/>
          </a:prstGeom>
        </p:spPr>
      </p:pic>
      <p:pic>
        <p:nvPicPr>
          <p:cNvPr id="5" name="Picture 4">
            <a:extLst>
              <a:ext uri="{FF2B5EF4-FFF2-40B4-BE49-F238E27FC236}">
                <a16:creationId xmlns:a16="http://schemas.microsoft.com/office/drawing/2014/main" id="{3565EE69-C34A-895F-F623-890BCFF583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8" name="TextBox 7">
            <a:extLst>
              <a:ext uri="{FF2B5EF4-FFF2-40B4-BE49-F238E27FC236}">
                <a16:creationId xmlns:a16="http://schemas.microsoft.com/office/drawing/2014/main" id="{3A872204-88ED-1F81-4B23-2E18B635271F}"/>
              </a:ext>
            </a:extLst>
          </p:cNvPr>
          <p:cNvSpPr txBox="1"/>
          <p:nvPr/>
        </p:nvSpPr>
        <p:spPr>
          <a:xfrm>
            <a:off x="598550" y="474345"/>
            <a:ext cx="10236597" cy="6032421"/>
          </a:xfrm>
          <a:prstGeom prst="rect">
            <a:avLst/>
          </a:prstGeom>
          <a:noFill/>
        </p:spPr>
        <p:txBody>
          <a:bodyPr wrap="square">
            <a:spAutoFit/>
          </a:bodyPr>
          <a:lstStyle/>
          <a:p>
            <a:pPr algn="l" rtl="0"/>
            <a:r>
              <a:rPr lang="en-US" sz="4400" b="1" i="0" dirty="0">
                <a:solidFill>
                  <a:srgbClr val="000000"/>
                </a:solidFill>
                <a:effectLst/>
                <a:latin typeface="inherit"/>
              </a:rPr>
              <a:t>5.BUILDING THE MODEL</a:t>
            </a:r>
          </a:p>
          <a:p>
            <a:r>
              <a:rPr lang="en-US" sz="1800" dirty="0"/>
              <a:t>Model Selection:</a:t>
            </a:r>
            <a:r>
              <a:rPr lang="en-US" sz="1100" dirty="0">
                <a:latin typeface="Arial"/>
                <a:cs typeface="Arial"/>
              </a:rPr>
              <a:t> </a:t>
            </a:r>
            <a:r>
              <a:rPr lang="en-US" sz="1800" dirty="0"/>
              <a:t>Choose an appropriate machine learning algorithm for sentiment analysis. Some popular choices include K-Means clustering or centroid –based clustering ,Support Vector Machines (SVM), Naive Bayes, Random Forest, and deep learning models like Recurrent Neural Networks (RNNs) or Transformer-based models.</a:t>
            </a:r>
            <a:endParaRPr lang="en-US" b="1" i="0" dirty="0">
              <a:solidFill>
                <a:srgbClr val="000000"/>
              </a:solidFill>
              <a:effectLst/>
              <a:latin typeface="inherit"/>
            </a:endParaRPr>
          </a:p>
          <a:p>
            <a:pPr algn="l" rtl="0"/>
            <a:endParaRPr lang="en-US" b="1" i="0" dirty="0">
              <a:solidFill>
                <a:srgbClr val="000000"/>
              </a:solidFill>
              <a:effectLst/>
              <a:latin typeface="inherit"/>
            </a:endParaRPr>
          </a:p>
          <a:p>
            <a:pPr algn="l" rtl="0"/>
            <a:r>
              <a:rPr lang="en-US" sz="2400" b="1" i="0" dirty="0">
                <a:solidFill>
                  <a:srgbClr val="000000"/>
                </a:solidFill>
                <a:effectLst/>
                <a:latin typeface="inherit"/>
              </a:rPr>
              <a:t>K-MEANS CLUSTERING OR Centroid-based clustering</a:t>
            </a:r>
          </a:p>
          <a:p>
            <a:pPr algn="l" rtl="0"/>
            <a:r>
              <a:rPr lang="en-US" sz="2800" b="1" i="0" dirty="0">
                <a:solidFill>
                  <a:srgbClr val="000000"/>
                </a:solidFill>
                <a:effectLst/>
                <a:latin typeface="inherit"/>
              </a:rPr>
              <a:t>K-Means algorithm</a:t>
            </a:r>
          </a:p>
          <a:p>
            <a:pPr algn="l" rtl="0"/>
            <a:endParaRPr lang="en-US" sz="2000" b="1" i="0" dirty="0">
              <a:solidFill>
                <a:srgbClr val="000000"/>
              </a:solidFill>
              <a:effectLst/>
              <a:latin typeface="inherit"/>
            </a:endParaRPr>
          </a:p>
          <a:p>
            <a:pPr algn="l" rtl="0"/>
            <a:r>
              <a:rPr lang="en-US" b="0" i="0" dirty="0">
                <a:solidFill>
                  <a:srgbClr val="000000"/>
                </a:solidFill>
                <a:effectLst/>
                <a:latin typeface="Helvetica Neue"/>
              </a:rPr>
              <a:t>1.Select the number of clusters </a:t>
            </a:r>
          </a:p>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2.K Initialize the K centroids</a:t>
            </a:r>
          </a:p>
          <a:p>
            <a:pPr algn="l" rtl="0"/>
            <a:r>
              <a:rPr lang="en-US" b="0" i="0" dirty="0">
                <a:solidFill>
                  <a:srgbClr val="000000"/>
                </a:solidFill>
                <a:effectLst/>
                <a:latin typeface="Helvetica Neue"/>
              </a:rPr>
              <a:t> </a:t>
            </a:r>
          </a:p>
          <a:p>
            <a:pPr algn="l" rtl="0"/>
            <a:r>
              <a:rPr lang="en-US" b="0" i="0" dirty="0">
                <a:solidFill>
                  <a:srgbClr val="000000"/>
                </a:solidFill>
                <a:effectLst/>
                <a:latin typeface="Helvetica Neue"/>
              </a:rPr>
              <a:t>3.Assign each data point to their closest centroid 4.For each cluster calculate the average of its assigned examples and let it the new position for that centroid</a:t>
            </a:r>
          </a:p>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4.Reassign each data example to the new closest centroid of each cluster</a:t>
            </a:r>
          </a:p>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 5.Update the centroid position The model is ready</a:t>
            </a:r>
          </a:p>
        </p:txBody>
      </p:sp>
    </p:spTree>
    <p:extLst>
      <p:ext uri="{BB962C8B-B14F-4D97-AF65-F5344CB8AC3E}">
        <p14:creationId xmlns:p14="http://schemas.microsoft.com/office/powerpoint/2010/main" val="1771634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 y="-423"/>
            <a:ext cx="12177621" cy="6829246"/>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3" name="TextBox 2">
            <a:extLst>
              <a:ext uri="{FF2B5EF4-FFF2-40B4-BE49-F238E27FC236}">
                <a16:creationId xmlns:a16="http://schemas.microsoft.com/office/drawing/2014/main" id="{ECAEBAF9-D989-1622-8823-F73E895FDBB1}"/>
              </a:ext>
            </a:extLst>
          </p:cNvPr>
          <p:cNvSpPr txBox="1"/>
          <p:nvPr/>
        </p:nvSpPr>
        <p:spPr>
          <a:xfrm>
            <a:off x="3219690" y="152401"/>
            <a:ext cx="3013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a:t>Model Building</a:t>
            </a:r>
          </a:p>
        </p:txBody>
      </p:sp>
      <p:pic>
        <p:nvPicPr>
          <p:cNvPr id="9" name="Picture 8">
            <a:extLst>
              <a:ext uri="{FF2B5EF4-FFF2-40B4-BE49-F238E27FC236}">
                <a16:creationId xmlns:a16="http://schemas.microsoft.com/office/drawing/2014/main" id="{F84DDDF9-0230-B9CD-5EEC-AFF0B30DB2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239" y="888120"/>
            <a:ext cx="11125980" cy="5404525"/>
          </a:xfrm>
          <a:prstGeom prst="rect">
            <a:avLst/>
          </a:prstGeom>
        </p:spPr>
      </p:pic>
    </p:spTree>
    <p:extLst>
      <p:ext uri="{BB962C8B-B14F-4D97-AF65-F5344CB8AC3E}">
        <p14:creationId xmlns:p14="http://schemas.microsoft.com/office/powerpoint/2010/main" val="132197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 y="-423"/>
            <a:ext cx="12177621" cy="6829246"/>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pic>
        <p:nvPicPr>
          <p:cNvPr id="10" name="Picture 9">
            <a:extLst>
              <a:ext uri="{FF2B5EF4-FFF2-40B4-BE49-F238E27FC236}">
                <a16:creationId xmlns:a16="http://schemas.microsoft.com/office/drawing/2014/main" id="{581D7407-9500-1183-A82A-CC0793CC95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1857" y="1184987"/>
            <a:ext cx="5420724" cy="4978051"/>
          </a:xfrm>
          <a:prstGeom prst="rect">
            <a:avLst/>
          </a:prstGeom>
        </p:spPr>
      </p:pic>
      <p:sp>
        <p:nvSpPr>
          <p:cNvPr id="12" name="TextBox 11">
            <a:extLst>
              <a:ext uri="{FF2B5EF4-FFF2-40B4-BE49-F238E27FC236}">
                <a16:creationId xmlns:a16="http://schemas.microsoft.com/office/drawing/2014/main" id="{709B3C84-AB71-2211-172C-DC1E983561D3}"/>
              </a:ext>
            </a:extLst>
          </p:cNvPr>
          <p:cNvSpPr txBox="1"/>
          <p:nvPr/>
        </p:nvSpPr>
        <p:spPr>
          <a:xfrm>
            <a:off x="467032" y="592282"/>
            <a:ext cx="6164826" cy="5724644"/>
          </a:xfrm>
          <a:prstGeom prst="rect">
            <a:avLst/>
          </a:prstGeom>
          <a:noFill/>
        </p:spPr>
        <p:txBody>
          <a:bodyPr wrap="square">
            <a:spAutoFit/>
          </a:bodyPr>
          <a:lstStyle/>
          <a:p>
            <a:pPr algn="l"/>
            <a:r>
              <a:rPr lang="en-IN" sz="2800" b="1" dirty="0">
                <a:solidFill>
                  <a:srgbClr val="000000"/>
                </a:solidFill>
                <a:latin typeface="Helvetica Neue"/>
              </a:rPr>
              <a:t>THE   ELBOW    METHOD </a:t>
            </a:r>
          </a:p>
          <a:p>
            <a:pPr algn="l"/>
            <a:endParaRPr lang="en-IN" b="1" i="0" dirty="0">
              <a:solidFill>
                <a:srgbClr val="000000"/>
              </a:solidFill>
              <a:effectLst/>
              <a:latin typeface="Helvetica Neue"/>
            </a:endParaRPr>
          </a:p>
          <a:p>
            <a:pPr algn="l"/>
            <a:r>
              <a:rPr lang="en-IN" sz="1600" b="1" dirty="0">
                <a:solidFill>
                  <a:srgbClr val="000000"/>
                </a:solidFill>
                <a:latin typeface="Helvetica Neue"/>
              </a:rPr>
              <a:t>Use of elbow method for customer segmentation in which k- define number of clusters ,if k is given then we directly use the value of k otherwise we find value of ‘k’ using elbow method.</a:t>
            </a:r>
          </a:p>
          <a:p>
            <a:pPr algn="l"/>
            <a:r>
              <a:rPr lang="en-IN" sz="1600" b="1" dirty="0">
                <a:solidFill>
                  <a:srgbClr val="000000"/>
                </a:solidFill>
                <a:latin typeface="Helvetica Neue"/>
              </a:rPr>
              <a:t>“k” is calculated by sum of square error of every centroid distance from every data point .in elbow method its randomly forms k clusters in the data set and takes k centroid of that k clusters once it is done on the basis of various distance matrix( Euclidian ,Man </a:t>
            </a:r>
            <a:r>
              <a:rPr lang="en-IN" sz="1600" b="1" dirty="0" err="1">
                <a:solidFill>
                  <a:srgbClr val="000000"/>
                </a:solidFill>
                <a:latin typeface="Helvetica Neue"/>
              </a:rPr>
              <a:t>Hanton</a:t>
            </a:r>
            <a:r>
              <a:rPr lang="en-IN" sz="1600" b="1" dirty="0">
                <a:solidFill>
                  <a:srgbClr val="000000"/>
                </a:solidFill>
                <a:latin typeface="Helvetica Neue"/>
              </a:rPr>
              <a:t> </a:t>
            </a:r>
            <a:r>
              <a:rPr lang="en-IN" sz="1600" b="1" dirty="0" err="1">
                <a:solidFill>
                  <a:srgbClr val="000000"/>
                </a:solidFill>
                <a:latin typeface="Helvetica Neue"/>
              </a:rPr>
              <a:t>Kow</a:t>
            </a:r>
            <a:r>
              <a:rPr lang="en-IN" sz="1600" b="1" dirty="0">
                <a:solidFill>
                  <a:srgbClr val="000000"/>
                </a:solidFill>
                <a:latin typeface="Helvetica Neue"/>
              </a:rPr>
              <a:t> </a:t>
            </a:r>
            <a:r>
              <a:rPr lang="en-IN" sz="1600" b="1" dirty="0" err="1">
                <a:solidFill>
                  <a:srgbClr val="000000"/>
                </a:solidFill>
                <a:latin typeface="Helvetica Neue"/>
              </a:rPr>
              <a:t>skihamming</a:t>
            </a:r>
            <a:r>
              <a:rPr lang="en-IN" sz="1600" b="1" dirty="0">
                <a:solidFill>
                  <a:srgbClr val="000000"/>
                </a:solidFill>
                <a:latin typeface="Helvetica Neue"/>
              </a:rPr>
              <a:t>) the data points are assigned to the nearest cluster.</a:t>
            </a:r>
          </a:p>
          <a:p>
            <a:pPr algn="l"/>
            <a:r>
              <a:rPr lang="en-IN" sz="1600" b="1" i="0" dirty="0">
                <a:solidFill>
                  <a:srgbClr val="000000"/>
                </a:solidFill>
                <a:effectLst/>
                <a:latin typeface="Helvetica Neue"/>
              </a:rPr>
              <a:t>Now again the centroid of the cluster is recomputed such that every cluster has a new centroid point.</a:t>
            </a:r>
          </a:p>
          <a:p>
            <a:pPr algn="l"/>
            <a:r>
              <a:rPr lang="en-IN" sz="1600" b="1" dirty="0">
                <a:solidFill>
                  <a:srgbClr val="000000"/>
                </a:solidFill>
                <a:latin typeface="Helvetica Neue"/>
              </a:rPr>
              <a:t>Again the data points calculate the distance from the centroids and moves to the nearest cluster ,this process will be iterated n number of types until and unless its have 0 convergence.</a:t>
            </a:r>
          </a:p>
          <a:p>
            <a:pPr algn="l"/>
            <a:r>
              <a:rPr lang="en-IN" sz="1600" b="1" i="0" dirty="0">
                <a:solidFill>
                  <a:srgbClr val="000000"/>
                </a:solidFill>
                <a:effectLst/>
                <a:latin typeface="Helvetica Neue"/>
              </a:rPr>
              <a:t>Elbow method gives us the optimum value of </a:t>
            </a:r>
            <a:r>
              <a:rPr lang="en-IN" sz="1600" b="1" dirty="0">
                <a:solidFill>
                  <a:srgbClr val="000000"/>
                </a:solidFill>
                <a:latin typeface="Helvetica Neue"/>
              </a:rPr>
              <a:t>K </a:t>
            </a:r>
            <a:r>
              <a:rPr lang="en-IN" sz="1600" b="1" i="0" dirty="0">
                <a:solidFill>
                  <a:srgbClr val="000000"/>
                </a:solidFill>
                <a:effectLst/>
                <a:latin typeface="Helvetica Neue"/>
              </a:rPr>
              <a:t>,</a:t>
            </a:r>
            <a:r>
              <a:rPr lang="en-IN" sz="1600" b="1" dirty="0">
                <a:solidFill>
                  <a:srgbClr val="000000"/>
                </a:solidFill>
                <a:latin typeface="Helvetica Neue"/>
              </a:rPr>
              <a:t>T</a:t>
            </a:r>
            <a:r>
              <a:rPr lang="en-IN" sz="1600" b="1" i="0" dirty="0">
                <a:solidFill>
                  <a:srgbClr val="000000"/>
                </a:solidFill>
                <a:effectLst/>
                <a:latin typeface="Helvetica Neue"/>
              </a:rPr>
              <a:t>his va</a:t>
            </a:r>
            <a:r>
              <a:rPr lang="en-IN" sz="1600" b="1" dirty="0">
                <a:solidFill>
                  <a:srgbClr val="000000"/>
                </a:solidFill>
                <a:latin typeface="Helvetica Neue"/>
              </a:rPr>
              <a:t>lue from the graph on which we have error points on ‘Y’ axis and numbers of ‘K’ on ‘X’ axis (1 to 10) ,the Elbow point generated from the graph is taken as the optimum value of ‘k’ .</a:t>
            </a:r>
            <a:endParaRPr lang="en-IN" sz="1600" b="1" i="0" dirty="0">
              <a:solidFill>
                <a:srgbClr val="000000"/>
              </a:solidFill>
              <a:effectLst/>
              <a:latin typeface="Helvetica Neue"/>
            </a:endParaRPr>
          </a:p>
        </p:txBody>
      </p:sp>
    </p:spTree>
    <p:extLst>
      <p:ext uri="{BB962C8B-B14F-4D97-AF65-F5344CB8AC3E}">
        <p14:creationId xmlns:p14="http://schemas.microsoft.com/office/powerpoint/2010/main" val="1722386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7621" cy="6829246"/>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103634" y="6162697"/>
            <a:ext cx="2026112" cy="535231"/>
          </a:xfrm>
          <a:prstGeom prst="rect">
            <a:avLst/>
          </a:prstGeom>
        </p:spPr>
      </p:pic>
      <p:pic>
        <p:nvPicPr>
          <p:cNvPr id="5" name="Picture 4">
            <a:extLst>
              <a:ext uri="{FF2B5EF4-FFF2-40B4-BE49-F238E27FC236}">
                <a16:creationId xmlns:a16="http://schemas.microsoft.com/office/drawing/2014/main" id="{9E26BE2A-5F52-7CCF-CD8C-2D264215E5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347" y="1654610"/>
            <a:ext cx="3840813" cy="1029596"/>
          </a:xfrm>
          <a:prstGeom prst="rect">
            <a:avLst/>
          </a:prstGeom>
        </p:spPr>
      </p:pic>
      <p:pic>
        <p:nvPicPr>
          <p:cNvPr id="12" name="Picture 11">
            <a:extLst>
              <a:ext uri="{FF2B5EF4-FFF2-40B4-BE49-F238E27FC236}">
                <a16:creationId xmlns:a16="http://schemas.microsoft.com/office/drawing/2014/main" id="{2CE5C9C6-0B8C-DF0A-BA3B-EEA312DFB2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977" y="449293"/>
            <a:ext cx="3162574" cy="944962"/>
          </a:xfrm>
          <a:prstGeom prst="rect">
            <a:avLst/>
          </a:prstGeom>
        </p:spPr>
      </p:pic>
      <p:pic>
        <p:nvPicPr>
          <p:cNvPr id="16" name="Picture 15">
            <a:extLst>
              <a:ext uri="{FF2B5EF4-FFF2-40B4-BE49-F238E27FC236}">
                <a16:creationId xmlns:a16="http://schemas.microsoft.com/office/drawing/2014/main" id="{EF511DC1-32A0-18FE-9C05-DAA8FEAA7C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830" y="3215147"/>
            <a:ext cx="6096528" cy="1858298"/>
          </a:xfrm>
          <a:prstGeom prst="rect">
            <a:avLst/>
          </a:prstGeom>
        </p:spPr>
      </p:pic>
      <p:pic>
        <p:nvPicPr>
          <p:cNvPr id="20" name="Picture 19">
            <a:extLst>
              <a:ext uri="{FF2B5EF4-FFF2-40B4-BE49-F238E27FC236}">
                <a16:creationId xmlns:a16="http://schemas.microsoft.com/office/drawing/2014/main" id="{3C92A0D9-A93D-101C-AD40-7CA663B890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43915" y="160072"/>
            <a:ext cx="5479255" cy="4671465"/>
          </a:xfrm>
          <a:prstGeom prst="rect">
            <a:avLst/>
          </a:prstGeom>
        </p:spPr>
      </p:pic>
      <p:pic>
        <p:nvPicPr>
          <p:cNvPr id="22" name="Picture 21">
            <a:extLst>
              <a:ext uri="{FF2B5EF4-FFF2-40B4-BE49-F238E27FC236}">
                <a16:creationId xmlns:a16="http://schemas.microsoft.com/office/drawing/2014/main" id="{38B77FB5-A7AB-4B60-604B-7387C8D386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152" y="5406468"/>
            <a:ext cx="6782388" cy="1089754"/>
          </a:xfrm>
          <a:prstGeom prst="rect">
            <a:avLst/>
          </a:prstGeom>
        </p:spPr>
      </p:pic>
      <p:sp>
        <p:nvSpPr>
          <p:cNvPr id="24" name="TextBox 23">
            <a:extLst>
              <a:ext uri="{FF2B5EF4-FFF2-40B4-BE49-F238E27FC236}">
                <a16:creationId xmlns:a16="http://schemas.microsoft.com/office/drawing/2014/main" id="{B0BBBD2B-56AF-95B9-5CFA-53BE5AAC3F6C}"/>
              </a:ext>
            </a:extLst>
          </p:cNvPr>
          <p:cNvSpPr txBox="1"/>
          <p:nvPr/>
        </p:nvSpPr>
        <p:spPr>
          <a:xfrm>
            <a:off x="6886540" y="5055291"/>
            <a:ext cx="5046959" cy="1200329"/>
          </a:xfrm>
          <a:prstGeom prst="rect">
            <a:avLst/>
          </a:prstGeom>
          <a:noFill/>
        </p:spPr>
        <p:txBody>
          <a:bodyPr wrap="square">
            <a:spAutoFit/>
          </a:bodyPr>
          <a:lstStyle/>
          <a:p>
            <a:pPr algn="l"/>
            <a:r>
              <a:rPr lang="en-IN" b="1" dirty="0">
                <a:solidFill>
                  <a:srgbClr val="000000"/>
                </a:solidFill>
                <a:latin typeface="Helvetica Neue"/>
              </a:rPr>
              <a:t>Graph between ‘</a:t>
            </a:r>
            <a:r>
              <a:rPr lang="en-IN" b="1" dirty="0" err="1">
                <a:solidFill>
                  <a:srgbClr val="000000"/>
                </a:solidFill>
                <a:latin typeface="Helvetica Neue"/>
              </a:rPr>
              <a:t>custAccountBalance</a:t>
            </a:r>
            <a:r>
              <a:rPr lang="en-IN" b="1" dirty="0">
                <a:solidFill>
                  <a:srgbClr val="000000"/>
                </a:solidFill>
                <a:latin typeface="Helvetica Neue"/>
              </a:rPr>
              <a:t>’ at ‘x’ axis and ‘</a:t>
            </a:r>
            <a:r>
              <a:rPr lang="en-IN" b="1" dirty="0" err="1">
                <a:solidFill>
                  <a:srgbClr val="000000"/>
                </a:solidFill>
                <a:latin typeface="Helvetica Neue"/>
              </a:rPr>
              <a:t>TransactionAmount</a:t>
            </a:r>
            <a:r>
              <a:rPr lang="en-IN" b="1" dirty="0">
                <a:solidFill>
                  <a:srgbClr val="000000"/>
                </a:solidFill>
                <a:latin typeface="Helvetica Neue"/>
              </a:rPr>
              <a:t> (INR)’ at ‘Y’</a:t>
            </a:r>
          </a:p>
          <a:p>
            <a:pPr algn="l"/>
            <a:r>
              <a:rPr lang="en-IN" b="1" dirty="0">
                <a:solidFill>
                  <a:srgbClr val="000000"/>
                </a:solidFill>
                <a:latin typeface="Helvetica Neue"/>
              </a:rPr>
              <a:t>axis</a:t>
            </a:r>
          </a:p>
          <a:p>
            <a:pPr algn="l"/>
            <a:endParaRPr lang="en-IN" sz="1800" b="1" dirty="0">
              <a:solidFill>
                <a:srgbClr val="000000"/>
              </a:solidFill>
              <a:latin typeface="Helvetica Neue"/>
            </a:endParaRPr>
          </a:p>
        </p:txBody>
      </p:sp>
    </p:spTree>
    <p:extLst>
      <p:ext uri="{BB962C8B-B14F-4D97-AF65-F5344CB8AC3E}">
        <p14:creationId xmlns:p14="http://schemas.microsoft.com/office/powerpoint/2010/main" val="626648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8" y="-423"/>
            <a:ext cx="12177621" cy="6829246"/>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pic>
        <p:nvPicPr>
          <p:cNvPr id="8" name="Picture 7">
            <a:extLst>
              <a:ext uri="{FF2B5EF4-FFF2-40B4-BE49-F238E27FC236}">
                <a16:creationId xmlns:a16="http://schemas.microsoft.com/office/drawing/2014/main" id="{5FB6304E-EC7D-AA14-3558-8BD0D84CC3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173" y="132030"/>
            <a:ext cx="6521665" cy="3594396"/>
          </a:xfrm>
          <a:prstGeom prst="rect">
            <a:avLst/>
          </a:prstGeom>
        </p:spPr>
      </p:pic>
      <p:pic>
        <p:nvPicPr>
          <p:cNvPr id="10" name="Picture 9">
            <a:extLst>
              <a:ext uri="{FF2B5EF4-FFF2-40B4-BE49-F238E27FC236}">
                <a16:creationId xmlns:a16="http://schemas.microsoft.com/office/drawing/2014/main" id="{2CD7E1DE-3978-DE9A-C1D8-8491981CF2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8516" y="3500284"/>
            <a:ext cx="6027174" cy="3300664"/>
          </a:xfrm>
          <a:prstGeom prst="rect">
            <a:avLst/>
          </a:prstGeom>
        </p:spPr>
      </p:pic>
      <p:sp>
        <p:nvSpPr>
          <p:cNvPr id="14" name="TextBox 13">
            <a:extLst>
              <a:ext uri="{FF2B5EF4-FFF2-40B4-BE49-F238E27FC236}">
                <a16:creationId xmlns:a16="http://schemas.microsoft.com/office/drawing/2014/main" id="{9666D502-454A-E231-617F-6531BAD46082}"/>
              </a:ext>
            </a:extLst>
          </p:cNvPr>
          <p:cNvSpPr txBox="1"/>
          <p:nvPr/>
        </p:nvSpPr>
        <p:spPr>
          <a:xfrm>
            <a:off x="7402682" y="891965"/>
            <a:ext cx="4172002" cy="646331"/>
          </a:xfrm>
          <a:prstGeom prst="rect">
            <a:avLst/>
          </a:prstGeom>
          <a:noFill/>
        </p:spPr>
        <p:txBody>
          <a:bodyPr wrap="square">
            <a:spAutoFit/>
          </a:bodyPr>
          <a:lstStyle/>
          <a:p>
            <a:pPr algn="l"/>
            <a:r>
              <a:rPr lang="en-IN" sz="1800" b="1" dirty="0">
                <a:solidFill>
                  <a:srgbClr val="000000"/>
                </a:solidFill>
                <a:latin typeface="Helvetica Neue"/>
                <a:sym typeface="Wingdings" panose="05000000000000000000" pitchFamily="2" charset="2"/>
              </a:rPr>
              <a:t>-------  In this Y pred will convert into clusters</a:t>
            </a:r>
            <a:endParaRPr lang="en-IN" sz="1800" b="1" dirty="0">
              <a:solidFill>
                <a:srgbClr val="000000"/>
              </a:solidFill>
              <a:latin typeface="Helvetica Neue"/>
            </a:endParaRPr>
          </a:p>
        </p:txBody>
      </p:sp>
      <p:sp>
        <p:nvSpPr>
          <p:cNvPr id="18" name="TextBox 17">
            <a:extLst>
              <a:ext uri="{FF2B5EF4-FFF2-40B4-BE49-F238E27FC236}">
                <a16:creationId xmlns:a16="http://schemas.microsoft.com/office/drawing/2014/main" id="{3B167BBC-F013-A42B-71E5-26A9B23FEAC3}"/>
              </a:ext>
            </a:extLst>
          </p:cNvPr>
          <p:cNvSpPr txBox="1"/>
          <p:nvPr/>
        </p:nvSpPr>
        <p:spPr>
          <a:xfrm>
            <a:off x="336277" y="4631293"/>
            <a:ext cx="4999652" cy="646331"/>
          </a:xfrm>
          <a:prstGeom prst="rect">
            <a:avLst/>
          </a:prstGeom>
          <a:noFill/>
        </p:spPr>
        <p:txBody>
          <a:bodyPr wrap="square">
            <a:spAutoFit/>
          </a:bodyPr>
          <a:lstStyle/>
          <a:p>
            <a:pPr algn="l"/>
            <a:r>
              <a:rPr lang="en-IN" b="1" dirty="0">
                <a:solidFill>
                  <a:srgbClr val="000000"/>
                </a:solidFill>
                <a:latin typeface="Helvetica Neue"/>
              </a:rPr>
              <a:t>-------</a:t>
            </a:r>
            <a:r>
              <a:rPr lang="en-IN" b="1" dirty="0">
                <a:solidFill>
                  <a:srgbClr val="000000"/>
                </a:solidFill>
                <a:latin typeface="Helvetica Neue"/>
                <a:sym typeface="Wingdings" panose="05000000000000000000" pitchFamily="2" charset="2"/>
              </a:rPr>
              <a:t>  Here all clusters have identification by different different clusters names </a:t>
            </a:r>
            <a:endParaRPr lang="en-IN" sz="1800" b="1" dirty="0">
              <a:solidFill>
                <a:srgbClr val="000000"/>
              </a:solidFill>
              <a:latin typeface="Helvetica Neue"/>
            </a:endParaRPr>
          </a:p>
        </p:txBody>
      </p:sp>
    </p:spTree>
    <p:extLst>
      <p:ext uri="{BB962C8B-B14F-4D97-AF65-F5344CB8AC3E}">
        <p14:creationId xmlns:p14="http://schemas.microsoft.com/office/powerpoint/2010/main" val="282724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C485-44E2-20A3-8CFC-A5AB6752FEDA}"/>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1978D43A-299D-F15E-9D51-43C7916BD13C}"/>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53488258-5A1B-DED4-715D-5662C6359E8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302" y="-147472"/>
            <a:ext cx="12191980" cy="6857988"/>
          </a:xfrm>
          <a:prstGeom prst="rect">
            <a:avLst/>
          </a:prstGeom>
        </p:spPr>
      </p:pic>
      <p:sp>
        <p:nvSpPr>
          <p:cNvPr id="7" name="TextBox 6">
            <a:extLst>
              <a:ext uri="{FF2B5EF4-FFF2-40B4-BE49-F238E27FC236}">
                <a16:creationId xmlns:a16="http://schemas.microsoft.com/office/drawing/2014/main" id="{3ECCD56C-DAC5-82D5-6F2E-0E5E23FAEF29}"/>
              </a:ext>
            </a:extLst>
          </p:cNvPr>
          <p:cNvSpPr txBox="1"/>
          <p:nvPr/>
        </p:nvSpPr>
        <p:spPr>
          <a:xfrm>
            <a:off x="560440" y="1940718"/>
            <a:ext cx="7869245" cy="584775"/>
          </a:xfrm>
          <a:prstGeom prst="rect">
            <a:avLst/>
          </a:prstGeom>
          <a:noFill/>
        </p:spPr>
        <p:txBody>
          <a:bodyPr wrap="square">
            <a:spAutoFit/>
          </a:bodyPr>
          <a:lstStyle/>
          <a:p>
            <a:r>
              <a:rPr lang="en-IN" sz="3200" b="1" i="1" dirty="0">
                <a:solidFill>
                  <a:srgbClr val="FFFF00"/>
                </a:solidFill>
                <a:effectLst>
                  <a:glow rad="101600">
                    <a:schemeClr val="accent2">
                      <a:satMod val="175000"/>
                      <a:alpha val="40000"/>
                    </a:schemeClr>
                  </a:glow>
                  <a:outerShdw blurRad="50800" dist="38100" dir="2700000" algn="tl" rotWithShape="0">
                    <a:prstClr val="black">
                      <a:alpha val="40000"/>
                    </a:prstClr>
                  </a:outerShdw>
                </a:effectLst>
                <a:highlight>
                  <a:srgbClr val="0000FF"/>
                </a:highlight>
              </a:rPr>
              <a:t>CUSTOMER   SEGMENTATION     ANALYSIS</a:t>
            </a:r>
          </a:p>
        </p:txBody>
      </p:sp>
      <p:sp>
        <p:nvSpPr>
          <p:cNvPr id="10" name="Oval 9">
            <a:extLst>
              <a:ext uri="{FF2B5EF4-FFF2-40B4-BE49-F238E27FC236}">
                <a16:creationId xmlns:a16="http://schemas.microsoft.com/office/drawing/2014/main" id="{E321B7C8-B784-20AC-F24B-7F43ECC647B9}"/>
              </a:ext>
            </a:extLst>
          </p:cNvPr>
          <p:cNvSpPr/>
          <p:nvPr/>
        </p:nvSpPr>
        <p:spPr>
          <a:xfrm>
            <a:off x="7236542" y="1822424"/>
            <a:ext cx="45719" cy="632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8CDC053-1C75-7406-3A47-AFDA95893F36}"/>
              </a:ext>
            </a:extLst>
          </p:cNvPr>
          <p:cNvSpPr txBox="1"/>
          <p:nvPr/>
        </p:nvSpPr>
        <p:spPr>
          <a:xfrm>
            <a:off x="7698658" y="4679144"/>
            <a:ext cx="3215148" cy="1138773"/>
          </a:xfrm>
          <a:prstGeom prst="rect">
            <a:avLst/>
          </a:prstGeom>
          <a:noFill/>
        </p:spPr>
        <p:txBody>
          <a:bodyPr wrap="square">
            <a:spAutoFit/>
          </a:bodyPr>
          <a:lstStyle/>
          <a:p>
            <a:r>
              <a:rPr lang="en-US" sz="1800" b="1" i="1" dirty="0">
                <a:ln w="22225">
                  <a:solidFill>
                    <a:schemeClr val="accent2"/>
                  </a:solidFill>
                  <a:prstDash val="solid"/>
                </a:ln>
                <a:solidFill>
                  <a:srgbClr val="FFFF00"/>
                </a:solidFill>
              </a:rPr>
              <a:t>PRESANTED</a:t>
            </a:r>
            <a:r>
              <a:rPr lang="en-US" sz="1800" b="1" i="1" dirty="0">
                <a:solidFill>
                  <a:schemeClr val="bg2"/>
                </a:solidFill>
              </a:rPr>
              <a:t> </a:t>
            </a:r>
            <a:r>
              <a:rPr lang="en-US" sz="1800" b="1" i="1" dirty="0">
                <a:solidFill>
                  <a:srgbClr val="FFC000"/>
                </a:solidFill>
                <a:effectLst>
                  <a:glow rad="101600">
                    <a:schemeClr val="accent2">
                      <a:satMod val="175000"/>
                      <a:alpha val="40000"/>
                    </a:schemeClr>
                  </a:glow>
                </a:effectLst>
              </a:rPr>
              <a:t>BY </a:t>
            </a:r>
          </a:p>
          <a:p>
            <a:endParaRPr lang="en-US" sz="1800" b="1" i="1" dirty="0">
              <a:solidFill>
                <a:srgbClr val="FFFF00"/>
              </a:solidFill>
              <a:effectLst>
                <a:glow rad="101600">
                  <a:schemeClr val="accent2">
                    <a:satMod val="175000"/>
                    <a:alpha val="40000"/>
                  </a:schemeClr>
                </a:glow>
              </a:effectLst>
            </a:endParaRPr>
          </a:p>
          <a:p>
            <a:r>
              <a:rPr lang="en-US" sz="3200" b="1" i="1" dirty="0">
                <a:solidFill>
                  <a:srgbClr val="FFFF00"/>
                </a:solidFill>
                <a:effectLst>
                  <a:glow rad="101600">
                    <a:schemeClr val="accent2">
                      <a:satMod val="175000"/>
                      <a:alpha val="40000"/>
                    </a:schemeClr>
                  </a:glow>
                  <a:outerShdw blurRad="50800" dist="38100" dir="2700000" algn="tl" rotWithShape="0">
                    <a:prstClr val="black">
                      <a:alpha val="40000"/>
                    </a:prstClr>
                  </a:outerShdw>
                </a:effectLst>
                <a:highlight>
                  <a:srgbClr val="0000FF"/>
                </a:highlight>
              </a:rPr>
              <a:t>REENA PRAJAPATI</a:t>
            </a:r>
            <a:endParaRPr lang="en-IN" sz="3200" b="1" i="1" dirty="0">
              <a:solidFill>
                <a:srgbClr val="FFFF00"/>
              </a:solidFill>
              <a:effectLst>
                <a:glow rad="101600">
                  <a:schemeClr val="accent2">
                    <a:satMod val="175000"/>
                    <a:alpha val="40000"/>
                  </a:schemeClr>
                </a:glow>
                <a:outerShdw blurRad="50800" dist="38100" dir="2700000" algn="tl" rotWithShape="0">
                  <a:prstClr val="black">
                    <a:alpha val="40000"/>
                  </a:prstClr>
                </a:outerShdw>
              </a:effectLst>
              <a:highlight>
                <a:srgbClr val="0000FF"/>
              </a:highlight>
            </a:endParaRPr>
          </a:p>
        </p:txBody>
      </p:sp>
    </p:spTree>
    <p:extLst>
      <p:ext uri="{BB962C8B-B14F-4D97-AF65-F5344CB8AC3E}">
        <p14:creationId xmlns:p14="http://schemas.microsoft.com/office/powerpoint/2010/main" val="313388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 y="-423"/>
            <a:ext cx="12177621" cy="6829246"/>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pic>
        <p:nvPicPr>
          <p:cNvPr id="8" name="Picture 7">
            <a:extLst>
              <a:ext uri="{FF2B5EF4-FFF2-40B4-BE49-F238E27FC236}">
                <a16:creationId xmlns:a16="http://schemas.microsoft.com/office/drawing/2014/main" id="{E05237DA-E4A6-B4EE-55E4-5B2580ADFE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51" y="324666"/>
            <a:ext cx="3921304" cy="2389036"/>
          </a:xfrm>
          <a:prstGeom prst="rect">
            <a:avLst/>
          </a:prstGeom>
        </p:spPr>
      </p:pic>
      <p:pic>
        <p:nvPicPr>
          <p:cNvPr id="12" name="Picture 11">
            <a:extLst>
              <a:ext uri="{FF2B5EF4-FFF2-40B4-BE49-F238E27FC236}">
                <a16:creationId xmlns:a16="http://schemas.microsoft.com/office/drawing/2014/main" id="{3CA48A6A-5A5F-33AB-DD6D-748E840263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6703" y="1848464"/>
            <a:ext cx="6730058" cy="4640825"/>
          </a:xfrm>
          <a:prstGeom prst="rect">
            <a:avLst/>
          </a:prstGeom>
        </p:spPr>
      </p:pic>
      <p:sp>
        <p:nvSpPr>
          <p:cNvPr id="16" name="TextBox 15">
            <a:extLst>
              <a:ext uri="{FF2B5EF4-FFF2-40B4-BE49-F238E27FC236}">
                <a16:creationId xmlns:a16="http://schemas.microsoft.com/office/drawing/2014/main" id="{FE8E90AC-1190-8A6F-D5C7-3589C08B923D}"/>
              </a:ext>
            </a:extLst>
          </p:cNvPr>
          <p:cNvSpPr txBox="1"/>
          <p:nvPr/>
        </p:nvSpPr>
        <p:spPr>
          <a:xfrm>
            <a:off x="575187" y="3059668"/>
            <a:ext cx="3800168" cy="2308324"/>
          </a:xfrm>
          <a:prstGeom prst="rect">
            <a:avLst/>
          </a:prstGeom>
          <a:noFill/>
        </p:spPr>
        <p:txBody>
          <a:bodyPr wrap="square">
            <a:spAutoFit/>
          </a:bodyPr>
          <a:lstStyle/>
          <a:p>
            <a:pPr algn="l"/>
            <a:r>
              <a:rPr lang="en-IN" b="1" dirty="0">
                <a:solidFill>
                  <a:srgbClr val="000000"/>
                </a:solidFill>
                <a:latin typeface="Helvetica Neue"/>
              </a:rPr>
              <a:t>IN new data frame ,we will segregate all Target value through putting ‘Target’ in a conditional form with Clusters.</a:t>
            </a:r>
          </a:p>
          <a:p>
            <a:pPr algn="l"/>
            <a:r>
              <a:rPr lang="en-IN" b="1" dirty="0">
                <a:solidFill>
                  <a:srgbClr val="000000"/>
                </a:solidFill>
                <a:latin typeface="Helvetica Neue"/>
              </a:rPr>
              <a:t>So now only those value will be visible which are conditionally applied like ‘Target’ customers ,here target value is (1726 ) .</a:t>
            </a:r>
            <a:endParaRPr lang="en-IN" sz="1800" b="1" dirty="0">
              <a:solidFill>
                <a:srgbClr val="000000"/>
              </a:solidFill>
              <a:latin typeface="Helvetica Neue"/>
            </a:endParaRPr>
          </a:p>
        </p:txBody>
      </p:sp>
    </p:spTree>
    <p:extLst>
      <p:ext uri="{BB962C8B-B14F-4D97-AF65-F5344CB8AC3E}">
        <p14:creationId xmlns:p14="http://schemas.microsoft.com/office/powerpoint/2010/main" val="2441735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77"/>
            <a:ext cx="12177621" cy="6829246"/>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pic>
        <p:nvPicPr>
          <p:cNvPr id="4" name="Picture 3">
            <a:extLst>
              <a:ext uri="{FF2B5EF4-FFF2-40B4-BE49-F238E27FC236}">
                <a16:creationId xmlns:a16="http://schemas.microsoft.com/office/drawing/2014/main" id="{7C0CBD2F-0CF4-F598-2BB7-DC69C332A4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808" y="446362"/>
            <a:ext cx="5700254" cy="841664"/>
          </a:xfrm>
          <a:prstGeom prst="rect">
            <a:avLst/>
          </a:prstGeom>
        </p:spPr>
      </p:pic>
      <p:pic>
        <p:nvPicPr>
          <p:cNvPr id="6" name="Picture 5">
            <a:extLst>
              <a:ext uri="{FF2B5EF4-FFF2-40B4-BE49-F238E27FC236}">
                <a16:creationId xmlns:a16="http://schemas.microsoft.com/office/drawing/2014/main" id="{2785BB47-128D-FB28-F154-6BD77A83D1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2782" y="1411352"/>
            <a:ext cx="7380959" cy="5000286"/>
          </a:xfrm>
          <a:prstGeom prst="rect">
            <a:avLst/>
          </a:prstGeom>
        </p:spPr>
      </p:pic>
      <p:sp>
        <p:nvSpPr>
          <p:cNvPr id="11" name="TextBox 10">
            <a:extLst>
              <a:ext uri="{FF2B5EF4-FFF2-40B4-BE49-F238E27FC236}">
                <a16:creationId xmlns:a16="http://schemas.microsoft.com/office/drawing/2014/main" id="{C3DE0C8E-7523-3C36-8E71-731E8778BB43}"/>
              </a:ext>
            </a:extLst>
          </p:cNvPr>
          <p:cNvSpPr txBox="1"/>
          <p:nvPr/>
        </p:nvSpPr>
        <p:spPr>
          <a:xfrm>
            <a:off x="457200" y="2669681"/>
            <a:ext cx="3485535" cy="1754326"/>
          </a:xfrm>
          <a:prstGeom prst="rect">
            <a:avLst/>
          </a:prstGeom>
          <a:noFill/>
        </p:spPr>
        <p:txBody>
          <a:bodyPr wrap="square">
            <a:spAutoFit/>
          </a:bodyPr>
          <a:lstStyle/>
          <a:p>
            <a:pPr algn="l"/>
            <a:r>
              <a:rPr lang="en-IN" b="1" dirty="0">
                <a:solidFill>
                  <a:srgbClr val="000000"/>
                </a:solidFill>
                <a:latin typeface="Helvetica Neue"/>
              </a:rPr>
              <a:t>Extract all ‘Target’ from the data set and conversion into new data ‘csv’ format file by using above function and now all  TARGET CUSTOMERS  are separated in new csv file  </a:t>
            </a:r>
            <a:endParaRPr lang="en-IN" sz="1800" b="1" dirty="0">
              <a:solidFill>
                <a:srgbClr val="000000"/>
              </a:solidFill>
              <a:latin typeface="Helvetica Neue"/>
            </a:endParaRPr>
          </a:p>
        </p:txBody>
      </p:sp>
    </p:spTree>
    <p:extLst>
      <p:ext uri="{BB962C8B-B14F-4D97-AF65-F5344CB8AC3E}">
        <p14:creationId xmlns:p14="http://schemas.microsoft.com/office/powerpoint/2010/main" val="234221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3968900C-F5D8-86DE-704D-C746956E4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8" y="0"/>
            <a:ext cx="12175562" cy="6829246"/>
          </a:xfrm>
          <a:prstGeom prst="rect">
            <a:avLst/>
          </a:prstGeom>
        </p:spPr>
      </p:pic>
      <p:sp>
        <p:nvSpPr>
          <p:cNvPr id="5" name="TextBox 4">
            <a:extLst>
              <a:ext uri="{FF2B5EF4-FFF2-40B4-BE49-F238E27FC236}">
                <a16:creationId xmlns:a16="http://schemas.microsoft.com/office/drawing/2014/main" id="{3A6F151A-104A-5DA5-0DD6-07F50944559D}"/>
              </a:ext>
            </a:extLst>
          </p:cNvPr>
          <p:cNvSpPr txBox="1"/>
          <p:nvPr/>
        </p:nvSpPr>
        <p:spPr>
          <a:xfrm>
            <a:off x="427701" y="48420"/>
            <a:ext cx="10259963" cy="707886"/>
          </a:xfrm>
          <a:prstGeom prst="rect">
            <a:avLst/>
          </a:prstGeom>
          <a:noFill/>
        </p:spPr>
        <p:txBody>
          <a:bodyPr wrap="square">
            <a:spAutoFit/>
          </a:bodyPr>
          <a:lstStyle/>
          <a:p>
            <a:pPr algn="l"/>
            <a:r>
              <a:rPr lang="en-IN" sz="4000" b="1" i="0" dirty="0">
                <a:solidFill>
                  <a:srgbClr val="000000"/>
                </a:solidFill>
                <a:effectLst/>
                <a:latin typeface="Helvetica Neue"/>
              </a:rPr>
              <a:t>6. CONCLUSION</a:t>
            </a:r>
          </a:p>
        </p:txBody>
      </p:sp>
      <p:sp>
        <p:nvSpPr>
          <p:cNvPr id="12" name="Rectangle 7">
            <a:extLst>
              <a:ext uri="{FF2B5EF4-FFF2-40B4-BE49-F238E27FC236}">
                <a16:creationId xmlns:a16="http://schemas.microsoft.com/office/drawing/2014/main" id="{13CC2C25-12A9-964A-FB0D-9647E7330A67}"/>
              </a:ext>
            </a:extLst>
          </p:cNvPr>
          <p:cNvSpPr>
            <a:spLocks noChangeArrowheads="1"/>
          </p:cNvSpPr>
          <p:nvPr/>
        </p:nvSpPr>
        <p:spPr bwMode="auto">
          <a:xfrm>
            <a:off x="382498" y="985370"/>
            <a:ext cx="11427003" cy="54976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13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000000"/>
                </a:solidFill>
                <a:latin typeface="inherit"/>
              </a:rPr>
              <a:t> F</a:t>
            </a:r>
            <a:r>
              <a:rPr kumimoji="0" lang="en-US" altLang="en-US" sz="2800" b="1" i="0" u="none" strike="noStrike" cap="none" normalizeH="0" baseline="0" dirty="0">
                <a:ln>
                  <a:noFill/>
                </a:ln>
                <a:solidFill>
                  <a:srgbClr val="000000"/>
                </a:solidFill>
                <a:effectLst/>
                <a:latin typeface="inherit"/>
              </a:rPr>
              <a:t>rom the sample of the dataset, we can divide the customers into two main            </a:t>
            </a:r>
            <a:r>
              <a:rPr lang="en-US" altLang="en-US" sz="2800" b="1" dirty="0">
                <a:solidFill>
                  <a:srgbClr val="000000"/>
                </a:solidFill>
                <a:latin typeface="inherit"/>
              </a:rPr>
              <a:t>g</a:t>
            </a:r>
            <a:r>
              <a:rPr kumimoji="0" lang="en-US" altLang="en-US" sz="2800" b="1" i="0" u="none" strike="noStrike" cap="none" normalizeH="0" baseline="0" dirty="0">
                <a:ln>
                  <a:noFill/>
                </a:ln>
                <a:solidFill>
                  <a:srgbClr val="000000"/>
                </a:solidFill>
                <a:effectLst/>
                <a:latin typeface="inherit"/>
              </a:rPr>
              <a:t>roups.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inherit"/>
              </a:rPr>
              <a:t>#The cluster 3 ( Target)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Helvetica Neue"/>
              </a:rPr>
              <a:t>  R</a:t>
            </a:r>
            <a:r>
              <a:rPr kumimoji="0" lang="en-US" altLang="en-US" sz="2000" b="0" i="0" u="none" strike="noStrike" cap="none" normalizeH="0" baseline="0" dirty="0">
                <a:ln>
                  <a:noFill/>
                </a:ln>
                <a:solidFill>
                  <a:srgbClr val="000000"/>
                </a:solidFill>
                <a:effectLst/>
                <a:latin typeface="Helvetica Neue"/>
              </a:rPr>
              <a:t>epresents the customers being around young youth. They spend amount in a moderate form of transaction and they are quality customers for bank products and also they spend a lot time in application and possess little amount in their account after the active transaction.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000000"/>
                </a:solidFill>
                <a:latin typeface="inherit"/>
              </a:rPr>
              <a:t>#The cluster 1 ( Saving oriented)</a:t>
            </a:r>
            <a:endParaRPr kumimoji="0" lang="en-US" altLang="en-US" sz="2800" b="1" i="0" u="none" strike="noStrike" cap="none" normalizeH="0" baseline="0" dirty="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Helvetica Neue"/>
              </a:rPr>
              <a:t>  re</a:t>
            </a:r>
            <a:r>
              <a:rPr kumimoji="0" lang="en-US" altLang="en-US" sz="2000" b="0" i="0" u="none" strike="noStrike" cap="none" normalizeH="0" baseline="0" dirty="0">
                <a:ln>
                  <a:noFill/>
                </a:ln>
                <a:solidFill>
                  <a:srgbClr val="000000"/>
                </a:solidFill>
                <a:effectLst/>
                <a:latin typeface="Helvetica Neue"/>
              </a:rPr>
              <a:t>presents the customers being around aged person. They spend very less amount in per   t  transaction and spend very few time in application. They possess large amount in a saving form in their account. They are saving loving person so do not uses application for transaction frequently.</a:t>
            </a:r>
            <a:endParaRPr kumimoji="0" lang="en-US" altLang="en-US" sz="2000" b="1" i="0" u="none" strike="noStrike" cap="none" normalizeH="0" baseline="0" dirty="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inherit"/>
              </a:rPr>
              <a:t>In other words, customers in cluster 4 (Active users)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Helvetica Neue"/>
              </a:rPr>
              <a:t>represents the customers being around very young youth generation. They spend excessive time over the application and huge amount in per transaction and They possess very vary little amount in a saving form in their account. They are careless person so they uses application for frequently.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AF3D3107-8F23-D3AA-14F6-E39A0E01A8D8}"/>
              </a:ext>
            </a:extLst>
          </p:cNvPr>
          <p:cNvSpPr>
            <a:spLocks noChangeArrowheads="1"/>
          </p:cNvSpPr>
          <p:nvPr/>
        </p:nvSpPr>
        <p:spPr bwMode="auto">
          <a:xfrm>
            <a:off x="-98323" y="639097"/>
            <a:ext cx="133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999999"/>
                </a:solidFill>
                <a:effectLst/>
                <a:latin typeface="Courier New" panose="02070309020205020404" pitchFamily="49" charset="0"/>
                <a:cs typeface="Courier New" panose="02070309020205020404" pitchFamily="49" charset="0"/>
              </a:rPr>
              <a:t>1</a:t>
            </a:r>
            <a:endParaRPr kumimoji="0" lang="en-US" altLang="en-US" sz="1000" b="0" i="0" u="none" strike="noStrike" cap="none" normalizeH="0" baseline="0">
              <a:ln>
                <a:noFill/>
              </a:ln>
              <a:solidFill>
                <a:srgbClr val="000000"/>
              </a:solidFill>
              <a:effectLst/>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inherit"/>
                <a:cs typeface="Courier New" panose="02070309020205020404" pitchFamily="49" charset="0"/>
              </a:rPr>
              <a:t>​</a:t>
            </a: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9D7F4F60-76EF-B20C-4340-50E97975368D}"/>
              </a:ext>
            </a:extLst>
          </p:cNvPr>
          <p:cNvSpPr>
            <a:spLocks noChangeArrowheads="1"/>
          </p:cNvSpPr>
          <p:nvPr/>
        </p:nvSpPr>
        <p:spPr bwMode="auto">
          <a:xfrm>
            <a:off x="-98323" y="6390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7974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1999" cy="6858000"/>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2523562" y="1085593"/>
            <a:ext cx="8519983" cy="923330"/>
          </a:xfrm>
          <a:prstGeom prst="rect">
            <a:avLst/>
          </a:prstGeom>
          <a:noFill/>
        </p:spPr>
        <p:txBody>
          <a:bodyPr wrap="square" lIns="91440" tIns="45720" rIns="91440" bIns="45720" rtlCol="0" anchor="t">
            <a:spAutoFit/>
          </a:bodyPr>
          <a:lstStyle/>
          <a:p>
            <a:pPr algn="just"/>
            <a:endParaRPr lang="en-US" b="1">
              <a:latin typeface="Myriad Pro" panose="020B0503030403020204" pitchFamily="34" charset="0"/>
            </a:endParaRPr>
          </a:p>
          <a:p>
            <a:pPr marL="342900" indent="-342900" algn="just">
              <a:buAutoNum type="arabicPeriod"/>
            </a:pPr>
            <a:endParaRPr lang="en-US" b="1">
              <a:latin typeface="Myriad Pro" panose="020B0503030403020204" pitchFamily="34" charset="0"/>
            </a:endParaRPr>
          </a:p>
          <a:p>
            <a:pPr algn="just"/>
            <a:endParaRPr lang="en-US"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735806" y="3093244"/>
            <a:ext cx="74699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latin typeface="Inter"/>
            </a:endParaRPr>
          </a:p>
          <a:p>
            <a:pPr>
              <a:buChar char="•"/>
            </a:pPr>
            <a:endParaRPr lang="en-US">
              <a:latin typeface="Inter"/>
            </a:endParaRPr>
          </a:p>
          <a:p>
            <a:pPr>
              <a:buChar char="•"/>
            </a:pPr>
            <a:endParaRPr lang="en-US"/>
          </a:p>
        </p:txBody>
      </p:sp>
      <p:sp>
        <p:nvSpPr>
          <p:cNvPr id="4" name="TextBox 3">
            <a:extLst>
              <a:ext uri="{FF2B5EF4-FFF2-40B4-BE49-F238E27FC236}">
                <a16:creationId xmlns:a16="http://schemas.microsoft.com/office/drawing/2014/main" id="{B56E3493-F35C-66B7-19CB-C3B8BB301380}"/>
              </a:ext>
            </a:extLst>
          </p:cNvPr>
          <p:cNvSpPr txBox="1"/>
          <p:nvPr/>
        </p:nvSpPr>
        <p:spPr>
          <a:xfrm>
            <a:off x="1089002" y="2720993"/>
            <a:ext cx="1127369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            </a:t>
            </a:r>
            <a:r>
              <a:rPr lang="en-US" sz="3600">
                <a:latin typeface="STXingkai"/>
                <a:ea typeface="Calibri"/>
                <a:cs typeface="Calibri"/>
              </a:rPr>
              <a:t>  </a:t>
            </a:r>
            <a:r>
              <a:rPr lang="en-US" sz="4000">
                <a:solidFill>
                  <a:srgbClr val="000000"/>
                </a:solidFill>
                <a:latin typeface="STXingkai"/>
                <a:ea typeface="Calibri"/>
                <a:cs typeface="Calibri"/>
              </a:rPr>
              <a:t> </a:t>
            </a:r>
            <a:r>
              <a:rPr lang="en-US" sz="8000" b="1">
                <a:solidFill>
                  <a:schemeClr val="accent2">
                    <a:lumMod val="50000"/>
                  </a:schemeClr>
                </a:solidFill>
                <a:latin typeface="Calibri"/>
                <a:ea typeface="Calibri"/>
                <a:cs typeface="Calibri"/>
              </a:rPr>
              <a:t> Thank you!!!</a:t>
            </a:r>
            <a:r>
              <a:rPr lang="en-US" sz="8000" b="1">
                <a:solidFill>
                  <a:schemeClr val="accent2">
                    <a:lumMod val="50000"/>
                  </a:schemeClr>
                </a:solidFill>
                <a:latin typeface="Sylfaen"/>
                <a:ea typeface="Calibri"/>
                <a:cs typeface="Calibri"/>
              </a:rPr>
              <a:t> </a:t>
            </a:r>
            <a:r>
              <a:rPr lang="en-US" sz="4000">
                <a:solidFill>
                  <a:schemeClr val="accent2">
                    <a:lumMod val="50000"/>
                  </a:schemeClr>
                </a:solidFill>
                <a:latin typeface="STXingkai"/>
                <a:ea typeface="Calibri"/>
                <a:cs typeface="Calibri"/>
              </a:rPr>
              <a:t> </a:t>
            </a:r>
            <a:r>
              <a:rPr lang="en-US" sz="8000">
                <a:solidFill>
                  <a:schemeClr val="accent2">
                    <a:lumMod val="50000"/>
                  </a:schemeClr>
                </a:solidFill>
                <a:latin typeface="STXingkai"/>
                <a:ea typeface="Calibri"/>
                <a:cs typeface="Calibri"/>
              </a:rPr>
              <a:t> </a:t>
            </a:r>
            <a:r>
              <a:rPr lang="en-US" sz="8000">
                <a:latin typeface="STXingkai"/>
                <a:ea typeface="Calibri"/>
                <a:cs typeface="Calibri"/>
              </a:rPr>
              <a:t> </a:t>
            </a:r>
            <a:endParaRPr lang="en-US">
              <a:cs typeface="Calibri" panose="020F0502020204030204"/>
            </a:endParaRPr>
          </a:p>
          <a:p>
            <a:r>
              <a:rPr lang="en-US" sz="9600">
                <a:solidFill>
                  <a:srgbClr val="002060"/>
                </a:solidFill>
                <a:latin typeface="STXingkai"/>
                <a:ea typeface="Calibri"/>
                <a:cs typeface="Calibri"/>
              </a:rPr>
              <a:t>     </a:t>
            </a:r>
            <a:endParaRPr lang="en-US" sz="9600">
              <a:solidFill>
                <a:srgbClr val="002060"/>
              </a:solidFill>
              <a:latin typeface="Franklin Gothic"/>
              <a:cs typeface="Calibri"/>
            </a:endParaRPr>
          </a:p>
          <a:p>
            <a:r>
              <a:rPr lang="en-US" sz="9600">
                <a:ea typeface="Calibri"/>
                <a:cs typeface="Calibri"/>
              </a:rPr>
              <a:t>             </a:t>
            </a:r>
          </a:p>
        </p:txBody>
      </p:sp>
    </p:spTree>
    <p:extLst>
      <p:ext uri="{BB962C8B-B14F-4D97-AF65-F5344CB8AC3E}">
        <p14:creationId xmlns:p14="http://schemas.microsoft.com/office/powerpoint/2010/main" val="37955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9" y="-48070"/>
            <a:ext cx="12177621" cy="6829246"/>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3" name="TextBox 2">
            <a:extLst>
              <a:ext uri="{FF2B5EF4-FFF2-40B4-BE49-F238E27FC236}">
                <a16:creationId xmlns:a16="http://schemas.microsoft.com/office/drawing/2014/main" id="{613D6AFA-F8E5-F03C-B5AD-1BE1D9945A9B}"/>
              </a:ext>
            </a:extLst>
          </p:cNvPr>
          <p:cNvSpPr txBox="1"/>
          <p:nvPr/>
        </p:nvSpPr>
        <p:spPr>
          <a:xfrm>
            <a:off x="274695" y="58326"/>
            <a:ext cx="76068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u="sng" dirty="0">
                <a:latin typeface="Times New Roman"/>
                <a:cs typeface="Times New Roman"/>
              </a:rPr>
              <a:t>Customer Segmentation  Analysis</a:t>
            </a:r>
          </a:p>
        </p:txBody>
      </p:sp>
      <p:sp>
        <p:nvSpPr>
          <p:cNvPr id="5" name="TextBox 4">
            <a:extLst>
              <a:ext uri="{FF2B5EF4-FFF2-40B4-BE49-F238E27FC236}">
                <a16:creationId xmlns:a16="http://schemas.microsoft.com/office/drawing/2014/main" id="{7F9A995D-8ABE-71AF-F92B-D476F00A07D5}"/>
              </a:ext>
            </a:extLst>
          </p:cNvPr>
          <p:cNvSpPr txBox="1"/>
          <p:nvPr/>
        </p:nvSpPr>
        <p:spPr>
          <a:xfrm>
            <a:off x="182248" y="705837"/>
            <a:ext cx="9667240" cy="12069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Roboto"/>
                <a:ea typeface="Roboto"/>
                <a:cs typeface="Roboto"/>
              </a:rPr>
              <a:t> 1.What is a customer segmentation</a:t>
            </a:r>
          </a:p>
          <a:p>
            <a:r>
              <a:rPr lang="en-US" dirty="0"/>
              <a:t>Most banks have a large customer base - with different characteristics in terms of age, income, values, lifestyle, and more. Customer segmentation is the process of dividing a customer dataset into specific groups based on shared traits.</a:t>
            </a:r>
            <a:endParaRPr lang="en-US" b="1" dirty="0"/>
          </a:p>
        </p:txBody>
      </p:sp>
      <p:sp>
        <p:nvSpPr>
          <p:cNvPr id="6" name="TextBox 5">
            <a:extLst>
              <a:ext uri="{FF2B5EF4-FFF2-40B4-BE49-F238E27FC236}">
                <a16:creationId xmlns:a16="http://schemas.microsoft.com/office/drawing/2014/main" id="{9275DA9D-AF18-804D-CB26-DFF073D33735}"/>
              </a:ext>
            </a:extLst>
          </p:cNvPr>
          <p:cNvSpPr txBox="1"/>
          <p:nvPr/>
        </p:nvSpPr>
        <p:spPr>
          <a:xfrm>
            <a:off x="196381" y="1900798"/>
            <a:ext cx="63630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E101A"/>
                </a:solidFill>
                <a:latin typeface="Roboto"/>
                <a:ea typeface="Roboto"/>
                <a:cs typeface="Roboto"/>
              </a:rPr>
              <a:t>2.Customer segmentation  purpose</a:t>
            </a:r>
          </a:p>
        </p:txBody>
      </p:sp>
      <p:sp>
        <p:nvSpPr>
          <p:cNvPr id="8" name="TextBox 7">
            <a:extLst>
              <a:ext uri="{FF2B5EF4-FFF2-40B4-BE49-F238E27FC236}">
                <a16:creationId xmlns:a16="http://schemas.microsoft.com/office/drawing/2014/main" id="{F3A6760F-6AE9-D6EC-C80D-574E5DF65241}"/>
              </a:ext>
            </a:extLst>
          </p:cNvPr>
          <p:cNvSpPr txBox="1"/>
          <p:nvPr/>
        </p:nvSpPr>
        <p:spPr>
          <a:xfrm>
            <a:off x="274695" y="2136338"/>
            <a:ext cx="657901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a:latin typeface="Roboto"/>
                <a:ea typeface="Roboto"/>
                <a:cs typeface="Roboto"/>
              </a:defRPr>
            </a:lvl1pPr>
          </a:lstStyle>
          <a:p>
            <a:r>
              <a:rPr lang="en-US" dirty="0"/>
              <a:t>Customer segmentation is a crucial business strategy that categorizes an organization's customers into distinct groups based on shared characteristics. By analyzing customer behavior and interactions with the company's services, businesses aim to identify patterns and preferences within each group. It enables them to tailor their services, develop more effective marketing strategies, and provide personalized experiences to meet the unique needs of each customer segment.</a:t>
            </a:r>
          </a:p>
        </p:txBody>
      </p:sp>
      <p:sp>
        <p:nvSpPr>
          <p:cNvPr id="9" name="TextBox 8">
            <a:extLst>
              <a:ext uri="{FF2B5EF4-FFF2-40B4-BE49-F238E27FC236}">
                <a16:creationId xmlns:a16="http://schemas.microsoft.com/office/drawing/2014/main" id="{E10454B0-6288-E5AA-18A7-B5B25F7EC7EC}"/>
              </a:ext>
            </a:extLst>
          </p:cNvPr>
          <p:cNvSpPr txBox="1"/>
          <p:nvPr/>
        </p:nvSpPr>
        <p:spPr>
          <a:xfrm>
            <a:off x="274695" y="4587871"/>
            <a:ext cx="9054362" cy="3697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E101A"/>
                </a:solidFill>
                <a:latin typeface="Roboto"/>
                <a:ea typeface="Roboto"/>
                <a:cs typeface="Roboto"/>
              </a:rPr>
              <a:t>3.How to make customer segmentation: customer segmentation Outline</a:t>
            </a:r>
          </a:p>
        </p:txBody>
      </p:sp>
      <p:sp>
        <p:nvSpPr>
          <p:cNvPr id="10" name="TextBox 9">
            <a:extLst>
              <a:ext uri="{FF2B5EF4-FFF2-40B4-BE49-F238E27FC236}">
                <a16:creationId xmlns:a16="http://schemas.microsoft.com/office/drawing/2014/main" id="{65B30405-B6CE-881F-873D-49ED1BAA314E}"/>
              </a:ext>
            </a:extLst>
          </p:cNvPr>
          <p:cNvSpPr txBox="1"/>
          <p:nvPr/>
        </p:nvSpPr>
        <p:spPr>
          <a:xfrm>
            <a:off x="274695" y="4945211"/>
            <a:ext cx="11777885" cy="2474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There are four primary types of customer segmentation:</a:t>
            </a:r>
          </a:p>
          <a:p>
            <a:r>
              <a:rPr lang="en-US" sz="2000" dirty="0"/>
              <a:t>1.Geographical: Based on customers' locations and regions.</a:t>
            </a:r>
          </a:p>
          <a:p>
            <a:r>
              <a:rPr lang="en-US" sz="2000" dirty="0"/>
              <a:t> 2.Demographical: Segmentation by age, gender, and income of customers.</a:t>
            </a:r>
          </a:p>
          <a:p>
            <a:r>
              <a:rPr lang="en-US" sz="2000" dirty="0"/>
              <a:t>3.Behavioural: Categorizing customers according to their purchasing occasions, loyalty, and satisfaction levels.</a:t>
            </a:r>
          </a:p>
          <a:p>
            <a:r>
              <a:rPr lang="en-US" sz="2000" dirty="0"/>
              <a:t>4.Psychological: Segmentation according to customers' lifestyle, beliefs, and social status.</a:t>
            </a:r>
          </a:p>
          <a:p>
            <a:endParaRPr lang="en-US" dirty="0">
              <a:latin typeface="Roboto"/>
              <a:ea typeface="Roboto"/>
              <a:cs typeface="Roboto"/>
            </a:endParaRPr>
          </a:p>
          <a:p>
            <a:endParaRPr lang="en-US" dirty="0">
              <a:latin typeface="Roboto"/>
              <a:ea typeface="Roboto"/>
              <a:cs typeface="Roboto"/>
            </a:endParaRPr>
          </a:p>
          <a:p>
            <a:endParaRPr lang="en-US" dirty="0">
              <a:latin typeface="Roboto"/>
              <a:ea typeface="Roboto"/>
              <a:cs typeface="Roboto"/>
            </a:endParaRPr>
          </a:p>
        </p:txBody>
      </p:sp>
      <p:pic>
        <p:nvPicPr>
          <p:cNvPr id="11" name="Picture 10">
            <a:extLst>
              <a:ext uri="{FF2B5EF4-FFF2-40B4-BE49-F238E27FC236}">
                <a16:creationId xmlns:a16="http://schemas.microsoft.com/office/drawing/2014/main" id="{F691E06F-F72C-86D4-417A-CA06F11134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4251" y="1641987"/>
            <a:ext cx="4314701" cy="3079674"/>
          </a:xfrm>
          <a:prstGeom prst="rect">
            <a:avLst/>
          </a:prstGeom>
        </p:spPr>
      </p:pic>
    </p:spTree>
    <p:extLst>
      <p:ext uri="{BB962C8B-B14F-4D97-AF65-F5344CB8AC3E}">
        <p14:creationId xmlns:p14="http://schemas.microsoft.com/office/powerpoint/2010/main" val="21917869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trips(downLef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9" y="0"/>
            <a:ext cx="12177621" cy="6829246"/>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3" name="TextBox 2">
            <a:extLst>
              <a:ext uri="{FF2B5EF4-FFF2-40B4-BE49-F238E27FC236}">
                <a16:creationId xmlns:a16="http://schemas.microsoft.com/office/drawing/2014/main" id="{660A5DA8-29C0-9E8F-9A87-DEC3606B4F55}"/>
              </a:ext>
            </a:extLst>
          </p:cNvPr>
          <p:cNvSpPr txBox="1"/>
          <p:nvPr/>
        </p:nvSpPr>
        <p:spPr>
          <a:xfrm>
            <a:off x="685800" y="324666"/>
            <a:ext cx="707483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t>Project Contents</a:t>
            </a:r>
            <a:r>
              <a:rPr lang="en-US" sz="6000" dirty="0"/>
              <a:t>​</a:t>
            </a:r>
            <a:endParaRPr lang="en-US" sz="6000" dirty="0">
              <a:cs typeface="Calibri"/>
            </a:endParaRPr>
          </a:p>
          <a:p>
            <a:endParaRPr lang="en-IN" sz="3600" dirty="0">
              <a:cs typeface="Calibri"/>
            </a:endParaRPr>
          </a:p>
        </p:txBody>
      </p:sp>
      <p:sp>
        <p:nvSpPr>
          <p:cNvPr id="5" name="TextBox 4">
            <a:extLst>
              <a:ext uri="{FF2B5EF4-FFF2-40B4-BE49-F238E27FC236}">
                <a16:creationId xmlns:a16="http://schemas.microsoft.com/office/drawing/2014/main" id="{30ACE325-EFDE-8C94-B992-908BDE798AED}"/>
              </a:ext>
            </a:extLst>
          </p:cNvPr>
          <p:cNvSpPr txBox="1"/>
          <p:nvPr/>
        </p:nvSpPr>
        <p:spPr>
          <a:xfrm>
            <a:off x="685800" y="1338943"/>
            <a:ext cx="9046029" cy="584775"/>
          </a:xfrm>
          <a:prstGeom prst="rect">
            <a:avLst/>
          </a:prstGeom>
          <a:noFill/>
        </p:spPr>
        <p:txBody>
          <a:bodyPr wrap="square">
            <a:spAutoFit/>
          </a:bodyPr>
          <a:lstStyle/>
          <a:p>
            <a:pPr algn="l"/>
            <a:r>
              <a:rPr lang="en-IN" sz="3200" b="1" i="0" dirty="0">
                <a:solidFill>
                  <a:srgbClr val="000000"/>
                </a:solidFill>
                <a:effectLst/>
                <a:latin typeface="Helvetica Neue"/>
              </a:rPr>
              <a:t>MACHINE LEARNING PROCESS FLOW</a:t>
            </a:r>
          </a:p>
        </p:txBody>
      </p:sp>
      <p:sp>
        <p:nvSpPr>
          <p:cNvPr id="8" name="TextBox 7">
            <a:extLst>
              <a:ext uri="{FF2B5EF4-FFF2-40B4-BE49-F238E27FC236}">
                <a16:creationId xmlns:a16="http://schemas.microsoft.com/office/drawing/2014/main" id="{3EAEB1AD-55F6-2E24-3038-58CBE9AB609E}"/>
              </a:ext>
            </a:extLst>
          </p:cNvPr>
          <p:cNvSpPr txBox="1"/>
          <p:nvPr/>
        </p:nvSpPr>
        <p:spPr>
          <a:xfrm>
            <a:off x="800100" y="2367643"/>
            <a:ext cx="9878786" cy="4031873"/>
          </a:xfrm>
          <a:prstGeom prst="rect">
            <a:avLst/>
          </a:prstGeom>
          <a:noFill/>
        </p:spPr>
        <p:txBody>
          <a:bodyPr wrap="square">
            <a:spAutoFit/>
          </a:bodyPr>
          <a:lstStyle/>
          <a:p>
            <a:r>
              <a:rPr lang="en-IN" sz="3200" dirty="0"/>
              <a:t>MLPF contains 6 steps for completion or </a:t>
            </a:r>
            <a:r>
              <a:rPr lang="en-IN" sz="3200" dirty="0" err="1"/>
              <a:t>addresess</a:t>
            </a:r>
            <a:r>
              <a:rPr lang="en-IN" sz="3200" dirty="0"/>
              <a:t> conclusion.</a:t>
            </a:r>
          </a:p>
          <a:p>
            <a:r>
              <a:rPr lang="en-IN" sz="3200" dirty="0"/>
              <a:t>1.IMPORTING LIBRARY</a:t>
            </a:r>
          </a:p>
          <a:p>
            <a:r>
              <a:rPr lang="en-IN" sz="3200" dirty="0"/>
              <a:t>2.LOADING THE DATA</a:t>
            </a:r>
          </a:p>
          <a:p>
            <a:r>
              <a:rPr lang="en-IN" sz="3200" dirty="0"/>
              <a:t>3.EXPLORATORY DATA ANALYSIS(EDA)</a:t>
            </a:r>
          </a:p>
          <a:p>
            <a:r>
              <a:rPr lang="en-IN" sz="3200" dirty="0"/>
              <a:t>4.TRAIN-TEST SPLIT</a:t>
            </a:r>
          </a:p>
          <a:p>
            <a:r>
              <a:rPr lang="en-IN" sz="3200" dirty="0"/>
              <a:t>5.BUILDING THE MODEL</a:t>
            </a:r>
          </a:p>
          <a:p>
            <a:r>
              <a:rPr lang="en-IN" sz="3200" dirty="0"/>
              <a:t>6.TUNNING PROCESS CONCLUSION</a:t>
            </a:r>
          </a:p>
        </p:txBody>
      </p:sp>
    </p:spTree>
    <p:extLst>
      <p:ext uri="{BB962C8B-B14F-4D97-AF65-F5344CB8AC3E}">
        <p14:creationId xmlns:p14="http://schemas.microsoft.com/office/powerpoint/2010/main" val="21314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 y="-423"/>
            <a:ext cx="12177621" cy="6829246"/>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167580" y="6218903"/>
            <a:ext cx="2026112" cy="535231"/>
          </a:xfrm>
          <a:prstGeom prst="rect">
            <a:avLst/>
          </a:prstGeom>
        </p:spPr>
      </p:pic>
      <p:sp>
        <p:nvSpPr>
          <p:cNvPr id="3" name="TextBox 2">
            <a:extLst>
              <a:ext uri="{FF2B5EF4-FFF2-40B4-BE49-F238E27FC236}">
                <a16:creationId xmlns:a16="http://schemas.microsoft.com/office/drawing/2014/main" id="{B2F2DD13-AC0F-511A-E306-E648F6DEB870}"/>
              </a:ext>
            </a:extLst>
          </p:cNvPr>
          <p:cNvSpPr txBox="1"/>
          <p:nvPr/>
        </p:nvSpPr>
        <p:spPr>
          <a:xfrm>
            <a:off x="224440" y="95337"/>
            <a:ext cx="106830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a:latin typeface="Times New Roman"/>
                <a:cs typeface="Times New Roman"/>
              </a:rPr>
              <a:t>Importing Libraries, Loading and understanding the data</a:t>
            </a:r>
          </a:p>
        </p:txBody>
      </p:sp>
      <p:sp>
        <p:nvSpPr>
          <p:cNvPr id="5" name="TextBox 4">
            <a:extLst>
              <a:ext uri="{FF2B5EF4-FFF2-40B4-BE49-F238E27FC236}">
                <a16:creationId xmlns:a16="http://schemas.microsoft.com/office/drawing/2014/main" id="{C85DBA26-60EA-9767-A927-57C7E2B80CD4}"/>
              </a:ext>
            </a:extLst>
          </p:cNvPr>
          <p:cNvSpPr txBox="1"/>
          <p:nvPr/>
        </p:nvSpPr>
        <p:spPr>
          <a:xfrm>
            <a:off x="284103" y="867363"/>
            <a:ext cx="9949273"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We will be using the following libraries</a:t>
            </a:r>
          </a:p>
          <a:p>
            <a:endParaRPr lang="en-US"/>
          </a:p>
          <a:p>
            <a:r>
              <a:rPr lang="en-US" sz="2000">
                <a:latin typeface="Arial"/>
                <a:cs typeface="Arial"/>
              </a:rPr>
              <a:t>1.</a:t>
            </a:r>
            <a:r>
              <a:rPr lang="en-US" sz="2000"/>
              <a:t>Pandas </a:t>
            </a:r>
          </a:p>
          <a:p>
            <a:r>
              <a:rPr lang="en-US" sz="2000">
                <a:latin typeface="Arial"/>
                <a:cs typeface="Arial"/>
              </a:rPr>
              <a:t>2.</a:t>
            </a:r>
            <a:r>
              <a:rPr lang="en-US" sz="2000"/>
              <a:t>Numpy</a:t>
            </a:r>
          </a:p>
          <a:p>
            <a:r>
              <a:rPr lang="en-US" sz="2000">
                <a:latin typeface="Arial"/>
                <a:cs typeface="Arial"/>
              </a:rPr>
              <a:t>3.</a:t>
            </a:r>
            <a:r>
              <a:rPr lang="en-US" sz="2000"/>
              <a:t>Seaborn</a:t>
            </a:r>
          </a:p>
          <a:p>
            <a:r>
              <a:rPr lang="en-US" sz="2000">
                <a:latin typeface="Arial"/>
                <a:cs typeface="Arial"/>
              </a:rPr>
              <a:t>4.</a:t>
            </a:r>
            <a:r>
              <a:rPr lang="en-US" sz="2000"/>
              <a:t>Matplotlib.pyplot</a:t>
            </a:r>
            <a:endParaRPr lang="en-US"/>
          </a:p>
        </p:txBody>
      </p:sp>
      <p:sp>
        <p:nvSpPr>
          <p:cNvPr id="6" name="TextBox 5">
            <a:extLst>
              <a:ext uri="{FF2B5EF4-FFF2-40B4-BE49-F238E27FC236}">
                <a16:creationId xmlns:a16="http://schemas.microsoft.com/office/drawing/2014/main" id="{DDA5CC9C-0F86-C18B-FEA0-9A141E6C0E90}"/>
              </a:ext>
            </a:extLst>
          </p:cNvPr>
          <p:cNvSpPr txBox="1"/>
          <p:nvPr/>
        </p:nvSpPr>
        <p:spPr>
          <a:xfrm>
            <a:off x="281415" y="2826119"/>
            <a:ext cx="5537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t>Now will be loading the </a:t>
            </a:r>
            <a:r>
              <a:rPr lang="en-IN" sz="2000"/>
              <a:t>data</a:t>
            </a:r>
            <a:r>
              <a:rPr lang="en-IN"/>
              <a:t> using pandas read_csv</a:t>
            </a:r>
          </a:p>
        </p:txBody>
      </p:sp>
      <p:pic>
        <p:nvPicPr>
          <p:cNvPr id="13" name="Picture 12">
            <a:extLst>
              <a:ext uri="{FF2B5EF4-FFF2-40B4-BE49-F238E27FC236}">
                <a16:creationId xmlns:a16="http://schemas.microsoft.com/office/drawing/2014/main" id="{7C209A74-90A0-99FB-F3A4-9068918CBC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965" y="680112"/>
            <a:ext cx="6465192" cy="2951659"/>
          </a:xfrm>
          <a:prstGeom prst="rect">
            <a:avLst/>
          </a:prstGeom>
        </p:spPr>
      </p:pic>
      <p:pic>
        <p:nvPicPr>
          <p:cNvPr id="15" name="Picture 14">
            <a:extLst>
              <a:ext uri="{FF2B5EF4-FFF2-40B4-BE49-F238E27FC236}">
                <a16:creationId xmlns:a16="http://schemas.microsoft.com/office/drawing/2014/main" id="{4CF4988A-D1FC-5DAC-B83F-C1A0A19FF9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440" y="3682181"/>
            <a:ext cx="6569009" cy="746825"/>
          </a:xfrm>
          <a:prstGeom prst="rect">
            <a:avLst/>
          </a:prstGeom>
        </p:spPr>
      </p:pic>
      <p:pic>
        <p:nvPicPr>
          <p:cNvPr id="19" name="Picture 18">
            <a:extLst>
              <a:ext uri="{FF2B5EF4-FFF2-40B4-BE49-F238E27FC236}">
                <a16:creationId xmlns:a16="http://schemas.microsoft.com/office/drawing/2014/main" id="{27D77A0C-BAB7-1285-87B1-145D32FDB1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237" y="4538374"/>
            <a:ext cx="9510584" cy="2141406"/>
          </a:xfrm>
          <a:prstGeom prst="rect">
            <a:avLst/>
          </a:prstGeom>
        </p:spPr>
      </p:pic>
    </p:spTree>
    <p:extLst>
      <p:ext uri="{BB962C8B-B14F-4D97-AF65-F5344CB8AC3E}">
        <p14:creationId xmlns:p14="http://schemas.microsoft.com/office/powerpoint/2010/main" val="65879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C57A978-07D4-EE2F-3CEF-A71312AFF6BC}"/>
              </a:ext>
            </a:extLst>
          </p:cNvPr>
          <p:cNvSpPr txBox="1"/>
          <p:nvPr/>
        </p:nvSpPr>
        <p:spPr>
          <a:xfrm>
            <a:off x="466722" y="586855"/>
            <a:ext cx="3201366" cy="338749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Overview of Project</a:t>
            </a:r>
            <a:endParaRPr lang="en-US" sz="4000" kern="1200">
              <a:solidFill>
                <a:srgbClr val="FFFFFF"/>
              </a:solidFill>
              <a:latin typeface="+mj-lt"/>
              <a:ea typeface="+mj-ea"/>
              <a:cs typeface="+mj-cs"/>
            </a:endParaRPr>
          </a:p>
        </p:txBody>
      </p:sp>
      <p:sp>
        <p:nvSpPr>
          <p:cNvPr id="4" name="TextBox 3">
            <a:extLst>
              <a:ext uri="{FF2B5EF4-FFF2-40B4-BE49-F238E27FC236}">
                <a16:creationId xmlns:a16="http://schemas.microsoft.com/office/drawing/2014/main" id="{068B4077-CC43-3C01-51D5-2B61264332AB}"/>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000" b="1" dirty="0"/>
          </a:p>
        </p:txBody>
      </p:sp>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5" name="TextBox 4">
            <a:extLst>
              <a:ext uri="{FF2B5EF4-FFF2-40B4-BE49-F238E27FC236}">
                <a16:creationId xmlns:a16="http://schemas.microsoft.com/office/drawing/2014/main" id="{94C41537-909E-7904-70DF-2D3AED29B6B6}"/>
              </a:ext>
            </a:extLst>
          </p:cNvPr>
          <p:cNvSpPr txBox="1"/>
          <p:nvPr/>
        </p:nvSpPr>
        <p:spPr>
          <a:xfrm>
            <a:off x="4504549" y="924231"/>
            <a:ext cx="7333490" cy="4801314"/>
          </a:xfrm>
          <a:prstGeom prst="rect">
            <a:avLst/>
          </a:prstGeom>
          <a:noFill/>
        </p:spPr>
        <p:txBody>
          <a:bodyPr wrap="square">
            <a:spAutoFit/>
          </a:bodyPr>
          <a:lstStyle/>
          <a:p>
            <a:pPr algn="l"/>
            <a:r>
              <a:rPr lang="en-US" b="0" i="0" dirty="0">
                <a:effectLst/>
                <a:latin typeface="Inter"/>
              </a:rPr>
              <a:t>In the era of abundant data, machine learning has emerged as an invaluable tool for uncovering patterns and insights within customer data. Given the continuous and streaming nature of data, employing ML methods allows for the re-training of models with new data, enabling daily decision-making based on up-to-date information. ML efficiently analyzes data, providing a deeper understanding of customer behavior.</a:t>
            </a:r>
          </a:p>
          <a:p>
            <a:pPr algn="l"/>
            <a:r>
              <a:rPr lang="en-US" b="0" i="0" dirty="0">
                <a:effectLst/>
                <a:latin typeface="Inter"/>
              </a:rPr>
              <a:t>Among various ML algorithms, Hidden Markov Model (HMM) and different clustering algorithms are particularly well-regarded choices for addressing customer segmentation challenges.</a:t>
            </a:r>
          </a:p>
          <a:p>
            <a:pPr algn="l"/>
            <a:r>
              <a:rPr lang="en-US" b="0" i="0" dirty="0">
                <a:effectLst/>
                <a:latin typeface="Inter"/>
              </a:rPr>
              <a:t>In this exercise, my primary focus will be on K-Means clustering. K-Means is a heuristic algorithm used for clustering data based on a measure of closeness. It groups data into K clusters, where K represents the number of desired clusters. The algorithm works iteratively by moving the centroids (cluster centers) to the mean position of their constituent points and reassigning data instances to their closest clusters. This process continues iteratively until no significant change in the cluster centers is possible, leading to the convergence of the algorithm.</a:t>
            </a:r>
          </a:p>
        </p:txBody>
      </p:sp>
    </p:spTree>
    <p:extLst>
      <p:ext uri="{BB962C8B-B14F-4D97-AF65-F5344CB8AC3E}">
        <p14:creationId xmlns:p14="http://schemas.microsoft.com/office/powerpoint/2010/main" val="18722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DC54FDFB-69A2-A9C2-B29C-4E0DD7E8BC0F}"/>
              </a:ext>
            </a:extLst>
          </p:cNvPr>
          <p:cNvSpPr txBox="1"/>
          <p:nvPr/>
        </p:nvSpPr>
        <p:spPr>
          <a:xfrm>
            <a:off x="265471" y="344129"/>
            <a:ext cx="7305368" cy="575855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114300">
              <a:lnSpc>
                <a:spcPct val="90000"/>
              </a:lnSpc>
              <a:spcAft>
                <a:spcPts val="600"/>
              </a:spcAft>
            </a:pPr>
            <a:r>
              <a:rPr lang="en-US" sz="2000" b="1" dirty="0"/>
              <a:t>Shape &amp; head():- </a:t>
            </a:r>
            <a:r>
              <a:rPr lang="en-US" sz="2000" dirty="0"/>
              <a:t>with the help of shape attribute </a:t>
            </a:r>
            <a:endParaRPr lang="en-US" dirty="0">
              <a:cs typeface="Calibri" panose="020F0502020204030204"/>
            </a:endParaRPr>
          </a:p>
          <a:p>
            <a:pPr>
              <a:lnSpc>
                <a:spcPct val="90000"/>
              </a:lnSpc>
              <a:spcAft>
                <a:spcPts val="600"/>
              </a:spcAft>
            </a:pPr>
            <a:r>
              <a:rPr lang="en-US" sz="2000" dirty="0"/>
              <a:t>  we can get to know overall rows and columns in the</a:t>
            </a:r>
            <a:endParaRPr lang="en-US" sz="2000" dirty="0">
              <a:cs typeface="Calibri" panose="020F0502020204030204"/>
            </a:endParaRPr>
          </a:p>
          <a:p>
            <a:pPr>
              <a:lnSpc>
                <a:spcPct val="90000"/>
              </a:lnSpc>
              <a:spcAft>
                <a:spcPts val="600"/>
              </a:spcAft>
            </a:pPr>
            <a:r>
              <a:rPr lang="en-US" sz="2000" dirty="0"/>
              <a:t>  data and through head we can retrieve first 5 rows </a:t>
            </a:r>
            <a:endParaRPr lang="en-US" sz="2000" dirty="0">
              <a:cs typeface="Calibri" panose="020F0502020204030204"/>
            </a:endParaRPr>
          </a:p>
          <a:p>
            <a:pPr>
              <a:lnSpc>
                <a:spcPct val="90000"/>
              </a:lnSpc>
              <a:spcAft>
                <a:spcPts val="600"/>
              </a:spcAft>
            </a:pPr>
            <a:r>
              <a:rPr lang="en-US" sz="2000" dirty="0"/>
              <a:t>  of the dataset.</a:t>
            </a:r>
          </a:p>
          <a:p>
            <a:pPr>
              <a:lnSpc>
                <a:spcPct val="90000"/>
              </a:lnSpc>
              <a:spcAft>
                <a:spcPts val="600"/>
              </a:spcAft>
            </a:pPr>
            <a:endParaRPr lang="en-US" sz="2000" dirty="0">
              <a:cs typeface="Calibri" panose="020F0502020204030204"/>
            </a:endParaRPr>
          </a:p>
          <a:p>
            <a:pPr marL="114300">
              <a:lnSpc>
                <a:spcPct val="90000"/>
              </a:lnSpc>
              <a:spcAft>
                <a:spcPts val="600"/>
              </a:spcAft>
            </a:pPr>
            <a:r>
              <a:rPr lang="en-US" sz="2000" b="1" dirty="0"/>
              <a:t>Describe:- </a:t>
            </a:r>
            <a:r>
              <a:rPr lang="en-US" sz="2000" dirty="0"/>
              <a:t>the describe method returns the </a:t>
            </a:r>
            <a:endParaRPr lang="en-US" sz="2000" dirty="0">
              <a:cs typeface="Calibri" panose="020F0502020204030204"/>
            </a:endParaRPr>
          </a:p>
          <a:p>
            <a:pPr>
              <a:lnSpc>
                <a:spcPct val="90000"/>
              </a:lnSpc>
              <a:spcAft>
                <a:spcPts val="600"/>
              </a:spcAft>
            </a:pPr>
            <a:r>
              <a:rPr lang="en-US" sz="2000" dirty="0"/>
              <a:t>  description of the data.</a:t>
            </a:r>
            <a:endParaRPr lang="en-US" sz="2000" dirty="0">
              <a:cs typeface="Calibri"/>
            </a:endParaRPr>
          </a:p>
          <a:p>
            <a:pPr marL="114300">
              <a:lnSpc>
                <a:spcPct val="90000"/>
              </a:lnSpc>
              <a:spcAft>
                <a:spcPts val="600"/>
              </a:spcAft>
            </a:pPr>
            <a:r>
              <a:rPr lang="en-US" sz="2000" b="1" dirty="0" err="1"/>
              <a:t>Dtypes</a:t>
            </a:r>
            <a:r>
              <a:rPr lang="en-US" sz="2000" b="1" dirty="0"/>
              <a:t>:- </a:t>
            </a:r>
            <a:r>
              <a:rPr lang="en-US" sz="2000" dirty="0"/>
              <a:t>through datatypes we can infer that</a:t>
            </a:r>
            <a:endParaRPr lang="en-US" sz="2000" dirty="0">
              <a:cs typeface="Calibri" panose="020F0502020204030204"/>
            </a:endParaRPr>
          </a:p>
          <a:p>
            <a:pPr>
              <a:lnSpc>
                <a:spcPct val="90000"/>
              </a:lnSpc>
              <a:spcAft>
                <a:spcPts val="600"/>
              </a:spcAft>
            </a:pPr>
            <a:r>
              <a:rPr lang="en-US" sz="2000" dirty="0"/>
              <a:t> there are one formats of Data types is int and object</a:t>
            </a:r>
          </a:p>
          <a:p>
            <a:pPr>
              <a:lnSpc>
                <a:spcPct val="90000"/>
              </a:lnSpc>
              <a:spcAft>
                <a:spcPts val="600"/>
              </a:spcAft>
            </a:pPr>
            <a:endParaRPr lang="en-US" sz="2000" dirty="0">
              <a:cs typeface="Calibri"/>
            </a:endParaRPr>
          </a:p>
          <a:p>
            <a:pPr>
              <a:lnSpc>
                <a:spcPct val="90000"/>
              </a:lnSpc>
              <a:spcAft>
                <a:spcPts val="600"/>
              </a:spcAft>
            </a:pPr>
            <a:r>
              <a:rPr lang="en-US" sz="2400" b="1" dirty="0">
                <a:cs typeface="Calibri"/>
              </a:rPr>
              <a:t>  info () </a:t>
            </a:r>
            <a:r>
              <a:rPr lang="en-US" sz="2000" dirty="0">
                <a:cs typeface="Calibri"/>
              </a:rPr>
              <a:t>:-the info function gets entire all information of data set</a:t>
            </a:r>
          </a:p>
        </p:txBody>
      </p:sp>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pic>
        <p:nvPicPr>
          <p:cNvPr id="19" name="Picture 18">
            <a:extLst>
              <a:ext uri="{FF2B5EF4-FFF2-40B4-BE49-F238E27FC236}">
                <a16:creationId xmlns:a16="http://schemas.microsoft.com/office/drawing/2014/main" id="{31C28CD6-458C-7D34-B5AD-EB9A0AF905AC}"/>
              </a:ext>
            </a:extLst>
          </p:cNvPr>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7413523" y="592282"/>
            <a:ext cx="2612946" cy="685859"/>
          </a:xfrm>
          <a:prstGeom prst="rect">
            <a:avLst/>
          </a:prstGeom>
        </p:spPr>
      </p:pic>
      <p:pic>
        <p:nvPicPr>
          <p:cNvPr id="21" name="Picture 20">
            <a:extLst>
              <a:ext uri="{FF2B5EF4-FFF2-40B4-BE49-F238E27FC236}">
                <a16:creationId xmlns:a16="http://schemas.microsoft.com/office/drawing/2014/main" id="{F531FDE7-10DF-70F3-9ED5-6A016A8B9AA7}"/>
              </a:ext>
            </a:extLst>
          </p:cNvPr>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900428" y="1420891"/>
            <a:ext cx="6187186" cy="2008109"/>
          </a:xfrm>
          <a:prstGeom prst="rect">
            <a:avLst/>
          </a:prstGeom>
        </p:spPr>
      </p:pic>
      <p:pic>
        <p:nvPicPr>
          <p:cNvPr id="23" name="Picture 22">
            <a:extLst>
              <a:ext uri="{FF2B5EF4-FFF2-40B4-BE49-F238E27FC236}">
                <a16:creationId xmlns:a16="http://schemas.microsoft.com/office/drawing/2014/main" id="{F970D953-95C4-B193-62AB-0AFC6197A1E0}"/>
              </a:ext>
            </a:extLst>
          </p:cNvPr>
          <p:cNvPicPr>
            <a:picLocks noChangeAspect="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3255669" y="4651971"/>
            <a:ext cx="4235936" cy="2110143"/>
          </a:xfrm>
          <a:prstGeom prst="rect">
            <a:avLst/>
          </a:prstGeom>
        </p:spPr>
      </p:pic>
      <p:pic>
        <p:nvPicPr>
          <p:cNvPr id="31" name="Picture 30">
            <a:extLst>
              <a:ext uri="{FF2B5EF4-FFF2-40B4-BE49-F238E27FC236}">
                <a16:creationId xmlns:a16="http://schemas.microsoft.com/office/drawing/2014/main" id="{E8950139-EAA8-9E72-5A81-6CB186133A68}"/>
              </a:ext>
            </a:extLst>
          </p:cNvPr>
          <p:cNvPicPr>
            <a:picLocks noChangeAspect="1"/>
          </p:cNvPicPr>
          <p:nvPr/>
        </p:nvPicPr>
        <p:blipFill>
          <a:blip r:embed="rId6">
            <a:alphaModFix/>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7797182" y="3571749"/>
            <a:ext cx="4290432" cy="3229199"/>
          </a:xfrm>
          <a:prstGeom prst="rect">
            <a:avLst/>
          </a:prstGeom>
        </p:spPr>
      </p:pic>
      <p:pic>
        <p:nvPicPr>
          <p:cNvPr id="33" name="Picture 32">
            <a:extLst>
              <a:ext uri="{FF2B5EF4-FFF2-40B4-BE49-F238E27FC236}">
                <a16:creationId xmlns:a16="http://schemas.microsoft.com/office/drawing/2014/main" id="{BC9EB34D-8D4E-2BF3-974A-D953212862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58828" y="3272776"/>
            <a:ext cx="274344" cy="312447"/>
          </a:xfrm>
          <a:prstGeom prst="rect">
            <a:avLst/>
          </a:prstGeom>
        </p:spPr>
      </p:pic>
    </p:spTree>
    <p:extLst>
      <p:ext uri="{BB962C8B-B14F-4D97-AF65-F5344CB8AC3E}">
        <p14:creationId xmlns:p14="http://schemas.microsoft.com/office/powerpoint/2010/main" val="1077493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8" y="-10255"/>
            <a:ext cx="12177621" cy="6829246"/>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3" name="TextBox 2">
            <a:extLst>
              <a:ext uri="{FF2B5EF4-FFF2-40B4-BE49-F238E27FC236}">
                <a16:creationId xmlns:a16="http://schemas.microsoft.com/office/drawing/2014/main" id="{A604DD21-44AF-A726-AC55-7325A2C77CF9}"/>
              </a:ext>
            </a:extLst>
          </p:cNvPr>
          <p:cNvSpPr txBox="1"/>
          <p:nvPr/>
        </p:nvSpPr>
        <p:spPr>
          <a:xfrm>
            <a:off x="75235" y="151840"/>
            <a:ext cx="421897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b="1" dirty="0"/>
              <a:t>Distribution  Analysis</a:t>
            </a:r>
          </a:p>
        </p:txBody>
      </p:sp>
      <p:pic>
        <p:nvPicPr>
          <p:cNvPr id="10" name="Picture 9">
            <a:extLst>
              <a:ext uri="{FF2B5EF4-FFF2-40B4-BE49-F238E27FC236}">
                <a16:creationId xmlns:a16="http://schemas.microsoft.com/office/drawing/2014/main" id="{26EB4E2B-C9A2-0C5D-6F1F-5047E7CDD0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35" y="830064"/>
            <a:ext cx="7430916" cy="6008591"/>
          </a:xfrm>
          <a:prstGeom prst="rect">
            <a:avLst/>
          </a:prstGeom>
        </p:spPr>
      </p:pic>
      <p:pic>
        <p:nvPicPr>
          <p:cNvPr id="12" name="Picture 11">
            <a:extLst>
              <a:ext uri="{FF2B5EF4-FFF2-40B4-BE49-F238E27FC236}">
                <a16:creationId xmlns:a16="http://schemas.microsoft.com/office/drawing/2014/main" id="{584359BF-FD87-1533-9CD4-EA1BF78395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7819" y="2162369"/>
            <a:ext cx="4368945" cy="4460158"/>
          </a:xfrm>
          <a:prstGeom prst="rect">
            <a:avLst/>
          </a:prstGeom>
        </p:spPr>
      </p:pic>
    </p:spTree>
    <p:extLst>
      <p:ext uri="{BB962C8B-B14F-4D97-AF65-F5344CB8AC3E}">
        <p14:creationId xmlns:p14="http://schemas.microsoft.com/office/powerpoint/2010/main" val="409930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 y="-423"/>
            <a:ext cx="12177621" cy="6829246"/>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26469" y="57051"/>
            <a:ext cx="2026112" cy="535231"/>
          </a:xfrm>
          <a:prstGeom prst="rect">
            <a:avLst/>
          </a:prstGeom>
        </p:spPr>
      </p:pic>
      <p:sp>
        <p:nvSpPr>
          <p:cNvPr id="3" name="TextBox 2">
            <a:extLst>
              <a:ext uri="{FF2B5EF4-FFF2-40B4-BE49-F238E27FC236}">
                <a16:creationId xmlns:a16="http://schemas.microsoft.com/office/drawing/2014/main" id="{06283B4E-F94E-2E95-D423-2055EBDBA847}"/>
              </a:ext>
            </a:extLst>
          </p:cNvPr>
          <p:cNvSpPr txBox="1"/>
          <p:nvPr/>
        </p:nvSpPr>
        <p:spPr>
          <a:xfrm>
            <a:off x="112627" y="-4668"/>
            <a:ext cx="50099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b="1" dirty="0"/>
              <a:t>Distribution Analysis</a:t>
            </a:r>
            <a:r>
              <a:rPr lang="en-US" sz="3600" b="1" dirty="0"/>
              <a:t>  </a:t>
            </a:r>
          </a:p>
        </p:txBody>
      </p:sp>
      <p:pic>
        <p:nvPicPr>
          <p:cNvPr id="8" name="Picture 7">
            <a:extLst>
              <a:ext uri="{FF2B5EF4-FFF2-40B4-BE49-F238E27FC236}">
                <a16:creationId xmlns:a16="http://schemas.microsoft.com/office/drawing/2014/main" id="{4C00DFC5-CB55-147E-8C93-004110F945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318" y="641664"/>
            <a:ext cx="7042533" cy="5975446"/>
          </a:xfrm>
          <a:prstGeom prst="rect">
            <a:avLst/>
          </a:prstGeom>
        </p:spPr>
      </p:pic>
      <p:pic>
        <p:nvPicPr>
          <p:cNvPr id="10" name="Picture 9">
            <a:extLst>
              <a:ext uri="{FF2B5EF4-FFF2-40B4-BE49-F238E27FC236}">
                <a16:creationId xmlns:a16="http://schemas.microsoft.com/office/drawing/2014/main" id="{C47FB995-C141-4455-79B0-7DD9618F58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6525" y="2153265"/>
            <a:ext cx="4115157" cy="3775587"/>
          </a:xfrm>
          <a:prstGeom prst="rect">
            <a:avLst/>
          </a:prstGeom>
        </p:spPr>
      </p:pic>
    </p:spTree>
    <p:extLst>
      <p:ext uri="{BB962C8B-B14F-4D97-AF65-F5344CB8AC3E}">
        <p14:creationId xmlns:p14="http://schemas.microsoft.com/office/powerpoint/2010/main" val="23838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1552</TotalTime>
  <Words>1569</Words>
  <Application>Microsoft Office PowerPoint</Application>
  <PresentationFormat>Widescreen</PresentationFormat>
  <Paragraphs>112</Paragraphs>
  <Slides>23</Slides>
  <Notes>2</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23</vt:i4>
      </vt:variant>
    </vt:vector>
  </HeadingPairs>
  <TitlesOfParts>
    <vt:vector size="39" baseType="lpstr">
      <vt:lpstr>STXingkai</vt:lpstr>
      <vt:lpstr>Arial</vt:lpstr>
      <vt:lpstr>Calibri</vt:lpstr>
      <vt:lpstr>Calibri Light</vt:lpstr>
      <vt:lpstr>Courier New</vt:lpstr>
      <vt:lpstr>Franklin Gothic</vt:lpstr>
      <vt:lpstr>Helvetica Neue</vt:lpstr>
      <vt:lpstr>inherit</vt:lpstr>
      <vt:lpstr>Inter</vt:lpstr>
      <vt:lpstr>Myriad Pro</vt:lpstr>
      <vt:lpstr>Roboto</vt:lpstr>
      <vt:lpstr>Söhne</vt:lpstr>
      <vt:lpstr>Sylfaen</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Reena Prajapati</cp:lastModifiedBy>
  <cp:revision>16</cp:revision>
  <dcterms:created xsi:type="dcterms:W3CDTF">2020-12-23T13:36:53Z</dcterms:created>
  <dcterms:modified xsi:type="dcterms:W3CDTF">2023-08-27T05:18:00Z</dcterms:modified>
</cp:coreProperties>
</file>