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1" r:id="rId17"/>
    <p:sldId id="271" r:id="rId18"/>
    <p:sldId id="290" r:id="rId19"/>
    <p:sldId id="272" r:id="rId20"/>
    <p:sldId id="289"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BDE3-AFA1-72C1-EED7-C5464BBA6A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56D41C-A1FB-638A-2427-FDAB67D94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D4FC8D-CB0F-CE3C-B5EA-11F152E414BA}"/>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5" name="Footer Placeholder 4">
            <a:extLst>
              <a:ext uri="{FF2B5EF4-FFF2-40B4-BE49-F238E27FC236}">
                <a16:creationId xmlns:a16="http://schemas.microsoft.com/office/drawing/2014/main" id="{6B39746D-2A1F-8D05-D1A6-83F3650A7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A4D69-9B5E-796F-EEA5-CE1EFE7D7998}"/>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160526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DF1F-456A-62D5-5BD6-932A4989F4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F3BEF8-54E2-5DDF-2649-7F770663EF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C54C18-87A2-DA77-F7D2-95B14E478F7F}"/>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5" name="Footer Placeholder 4">
            <a:extLst>
              <a:ext uri="{FF2B5EF4-FFF2-40B4-BE49-F238E27FC236}">
                <a16:creationId xmlns:a16="http://schemas.microsoft.com/office/drawing/2014/main" id="{3F70FA2E-B7FD-3571-38D7-63A0BF0BFB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18415-30A1-66DF-DDD0-C3D66C36B280}"/>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32375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D51863-E1FD-5DBD-2C37-FD20DA4B0C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0BE996-5CEC-8408-9242-AC13C9B33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0EA0F-3BC5-F26B-C6F4-6B0E72DB63B7}"/>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5" name="Footer Placeholder 4">
            <a:extLst>
              <a:ext uri="{FF2B5EF4-FFF2-40B4-BE49-F238E27FC236}">
                <a16:creationId xmlns:a16="http://schemas.microsoft.com/office/drawing/2014/main" id="{7BE19751-3BA0-AABA-2E06-BF33C95E9A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6CA419-1A03-7E56-E78E-45114B6B17C2}"/>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315128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9481-0E50-4727-3919-053CB4C1F4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825A14-5D41-8DE6-2C0E-5A3DB5B36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76ECB-5102-033E-BE47-C3E9121762E9}"/>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5" name="Footer Placeholder 4">
            <a:extLst>
              <a:ext uri="{FF2B5EF4-FFF2-40B4-BE49-F238E27FC236}">
                <a16:creationId xmlns:a16="http://schemas.microsoft.com/office/drawing/2014/main" id="{523ACE39-1EEC-405C-0E00-DF2788F7A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A6E05-6423-40DB-F414-B28795D6C6F3}"/>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234188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4C4A-BFF5-E450-276E-73E44919C6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0ADD8F-1759-B269-1C10-02809FD81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0A357-61BD-474D-099A-0E4FEDE32CF5}"/>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5" name="Footer Placeholder 4">
            <a:extLst>
              <a:ext uri="{FF2B5EF4-FFF2-40B4-BE49-F238E27FC236}">
                <a16:creationId xmlns:a16="http://schemas.microsoft.com/office/drawing/2014/main" id="{806FB527-873F-FD68-FC4D-2E71D25C7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9453A-68D3-7945-5D6F-92BD7BC995E2}"/>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309356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D9E2-8194-CB6A-A428-EB56193F81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DDDA4D-B23F-7183-5F4B-A2CB439A8A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B7325E-D6C6-A1F1-486D-21F8683DC0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084B02-ACCD-16BD-1780-218BB918BA18}"/>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6" name="Footer Placeholder 5">
            <a:extLst>
              <a:ext uri="{FF2B5EF4-FFF2-40B4-BE49-F238E27FC236}">
                <a16:creationId xmlns:a16="http://schemas.microsoft.com/office/drawing/2014/main" id="{97D90914-CFF7-249B-B975-FE57D49E3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D1EA06-7CDA-41C1-C887-139F9C32FEF7}"/>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250604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6B94-E86B-FE5D-DFC1-E07D36BE74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A95BF0-6CBB-9A07-5B3D-C3663C582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733B87-CCAF-2A21-0CFD-98F52B7575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F3F83E-3ECB-3759-EF95-8229B4852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F9661-E32D-17D1-53D9-D1F8DDD93E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7BAB6F-E476-7151-31C9-1118FCC2EE5D}"/>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8" name="Footer Placeholder 7">
            <a:extLst>
              <a:ext uri="{FF2B5EF4-FFF2-40B4-BE49-F238E27FC236}">
                <a16:creationId xmlns:a16="http://schemas.microsoft.com/office/drawing/2014/main" id="{BDCA8959-6D74-59E4-A41F-A1110B013D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E21DFC-47D5-98C7-9E84-2051DA78BEE1}"/>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66596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3DEF-42CD-972D-9A17-26A4DD2CC4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A964A3-14F8-AC0E-A322-E6A1BD9AB6EA}"/>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4" name="Footer Placeholder 3">
            <a:extLst>
              <a:ext uri="{FF2B5EF4-FFF2-40B4-BE49-F238E27FC236}">
                <a16:creationId xmlns:a16="http://schemas.microsoft.com/office/drawing/2014/main" id="{07172F1F-61B0-40B9-9ADB-424DC973FF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3B5F22-CFF4-EB63-8290-937B102191D2}"/>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201069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594CD-EBD3-3A97-F528-BDC65AE2D7EF}"/>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3" name="Footer Placeholder 2">
            <a:extLst>
              <a:ext uri="{FF2B5EF4-FFF2-40B4-BE49-F238E27FC236}">
                <a16:creationId xmlns:a16="http://schemas.microsoft.com/office/drawing/2014/main" id="{B0BC2E3F-F036-8690-C676-71EF4415CE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BBEEA2-8B10-18AA-0823-740D3282409D}"/>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361589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F16B-4B97-F657-2E49-75C0222EF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3E9162-06B5-E3BA-787A-86145A879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A6A3A5-F9EB-DCF6-21C4-26064332C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A58D5-5135-5844-237C-508DF8809188}"/>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6" name="Footer Placeholder 5">
            <a:extLst>
              <a:ext uri="{FF2B5EF4-FFF2-40B4-BE49-F238E27FC236}">
                <a16:creationId xmlns:a16="http://schemas.microsoft.com/office/drawing/2014/main" id="{D74B5996-F8A3-0391-B786-8E9C4EBBD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AD78D7-6299-3D55-6F70-2DD24BE590FE}"/>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245177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3D6F-CA3F-35DD-B9FE-0898B394C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2E0A6F-03FA-4575-E9F2-4A5A04247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3E2653-C0EB-3AA6-06B6-D5C40CC76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84AF3-B2CF-C9F9-B7E4-3860AB681178}"/>
              </a:ext>
            </a:extLst>
          </p:cNvPr>
          <p:cNvSpPr>
            <a:spLocks noGrp="1"/>
          </p:cNvSpPr>
          <p:nvPr>
            <p:ph type="dt" sz="half" idx="10"/>
          </p:nvPr>
        </p:nvSpPr>
        <p:spPr/>
        <p:txBody>
          <a:bodyPr/>
          <a:lstStyle/>
          <a:p>
            <a:fld id="{1CEDA4B3-1429-42AD-BBB4-0AA6012A6673}" type="datetimeFigureOut">
              <a:rPr lang="en-IN" smtClean="0"/>
              <a:t>10-12-2023</a:t>
            </a:fld>
            <a:endParaRPr lang="en-IN"/>
          </a:p>
        </p:txBody>
      </p:sp>
      <p:sp>
        <p:nvSpPr>
          <p:cNvPr id="6" name="Footer Placeholder 5">
            <a:extLst>
              <a:ext uri="{FF2B5EF4-FFF2-40B4-BE49-F238E27FC236}">
                <a16:creationId xmlns:a16="http://schemas.microsoft.com/office/drawing/2014/main" id="{3318B624-D708-8F4B-FF70-A379E91EEA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5CCE81-E4C8-F9A6-E386-64F84767C7A3}"/>
              </a:ext>
            </a:extLst>
          </p:cNvPr>
          <p:cNvSpPr>
            <a:spLocks noGrp="1"/>
          </p:cNvSpPr>
          <p:nvPr>
            <p:ph type="sldNum" sz="quarter" idx="12"/>
          </p:nvPr>
        </p:nvSpPr>
        <p:spPr/>
        <p:txBody>
          <a:bodyPr/>
          <a:lstStyle/>
          <a:p>
            <a:fld id="{1F7E253F-4D72-4991-AE40-CE124D0BB01C}" type="slidenum">
              <a:rPr lang="en-IN" smtClean="0"/>
              <a:t>‹#›</a:t>
            </a:fld>
            <a:endParaRPr lang="en-IN"/>
          </a:p>
        </p:txBody>
      </p:sp>
    </p:spTree>
    <p:extLst>
      <p:ext uri="{BB962C8B-B14F-4D97-AF65-F5344CB8AC3E}">
        <p14:creationId xmlns:p14="http://schemas.microsoft.com/office/powerpoint/2010/main" val="2819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4E4B2-6FEF-7CFC-9CCB-EED2E7A7D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80A23C-E6FF-07FE-F0D2-7194E8CDE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EBB641-D232-4176-2ADC-A1D773CE5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DA4B3-1429-42AD-BBB4-0AA6012A6673}" type="datetimeFigureOut">
              <a:rPr lang="en-IN" smtClean="0"/>
              <a:t>10-12-2023</a:t>
            </a:fld>
            <a:endParaRPr lang="en-IN"/>
          </a:p>
        </p:txBody>
      </p:sp>
      <p:sp>
        <p:nvSpPr>
          <p:cNvPr id="5" name="Footer Placeholder 4">
            <a:extLst>
              <a:ext uri="{FF2B5EF4-FFF2-40B4-BE49-F238E27FC236}">
                <a16:creationId xmlns:a16="http://schemas.microsoft.com/office/drawing/2014/main" id="{0E21259C-483D-5FC0-1F24-E1EC6DFC4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5E3B1B-6A57-A247-0935-3192D0A46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E253F-4D72-4991-AE40-CE124D0BB01C}" type="slidenum">
              <a:rPr lang="en-IN" smtClean="0"/>
              <a:t>‹#›</a:t>
            </a:fld>
            <a:endParaRPr lang="en-IN"/>
          </a:p>
        </p:txBody>
      </p:sp>
    </p:spTree>
    <p:extLst>
      <p:ext uri="{BB962C8B-B14F-4D97-AF65-F5344CB8AC3E}">
        <p14:creationId xmlns:p14="http://schemas.microsoft.com/office/powerpoint/2010/main" val="1930832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F67C-3355-EC0F-6F70-FD133E77648C}"/>
              </a:ext>
            </a:extLst>
          </p:cNvPr>
          <p:cNvSpPr>
            <a:spLocks noGrp="1"/>
          </p:cNvSpPr>
          <p:nvPr>
            <p:ph type="ctrTitle"/>
          </p:nvPr>
        </p:nvSpPr>
        <p:spPr>
          <a:xfrm>
            <a:off x="2519265" y="198632"/>
            <a:ext cx="6945086" cy="977025"/>
          </a:xfrm>
        </p:spPr>
        <p:txBody>
          <a:bodyPr/>
          <a:lstStyle/>
          <a:p>
            <a:r>
              <a:rPr lang="en-IN" dirty="0"/>
              <a:t>PROJECT -RESEARCH</a:t>
            </a:r>
          </a:p>
        </p:txBody>
      </p:sp>
      <p:sp>
        <p:nvSpPr>
          <p:cNvPr id="3" name="Subtitle 2">
            <a:extLst>
              <a:ext uri="{FF2B5EF4-FFF2-40B4-BE49-F238E27FC236}">
                <a16:creationId xmlns:a16="http://schemas.microsoft.com/office/drawing/2014/main" id="{B8F083E6-EF6E-382A-6232-76F067BC5B3E}"/>
              </a:ext>
            </a:extLst>
          </p:cNvPr>
          <p:cNvSpPr>
            <a:spLocks noGrp="1"/>
          </p:cNvSpPr>
          <p:nvPr>
            <p:ph type="subTitle" idx="1"/>
          </p:nvPr>
        </p:nvSpPr>
        <p:spPr>
          <a:xfrm>
            <a:off x="1057470" y="2529018"/>
            <a:ext cx="9144000" cy="1655762"/>
          </a:xfrm>
        </p:spPr>
        <p:txBody>
          <a:bodyPr>
            <a:normAutofit/>
          </a:bodyPr>
          <a:lstStyle/>
          <a:p>
            <a:r>
              <a:rPr lang="en-IN" sz="4400" b="1" dirty="0"/>
              <a:t>SALARY   PREDICTION</a:t>
            </a:r>
          </a:p>
        </p:txBody>
      </p:sp>
      <p:pic>
        <p:nvPicPr>
          <p:cNvPr id="5" name="Picture 4">
            <a:extLst>
              <a:ext uri="{FF2B5EF4-FFF2-40B4-BE49-F238E27FC236}">
                <a16:creationId xmlns:a16="http://schemas.microsoft.com/office/drawing/2014/main" id="{DD7C8F4E-97D8-0B76-0F95-AF87DB42A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203" y="979714"/>
            <a:ext cx="3747797" cy="4086814"/>
          </a:xfrm>
          <a:prstGeom prst="rect">
            <a:avLst/>
          </a:prstGeom>
        </p:spPr>
      </p:pic>
      <p:sp>
        <p:nvSpPr>
          <p:cNvPr id="6" name="Rectangle 5">
            <a:extLst>
              <a:ext uri="{FF2B5EF4-FFF2-40B4-BE49-F238E27FC236}">
                <a16:creationId xmlns:a16="http://schemas.microsoft.com/office/drawing/2014/main" id="{0981869C-FFDC-BB78-BE38-04ECA5B4E08B}"/>
              </a:ext>
            </a:extLst>
          </p:cNvPr>
          <p:cNvSpPr/>
          <p:nvPr/>
        </p:nvSpPr>
        <p:spPr>
          <a:xfrm>
            <a:off x="7277878" y="5538141"/>
            <a:ext cx="4842588" cy="1219621"/>
          </a:xfrm>
          <a:prstGeom prst="rect">
            <a:avLst/>
          </a:prstGeom>
          <a:solidFill>
            <a:schemeClr val="tx1"/>
          </a:solidFill>
          <a:ln>
            <a:solidFill>
              <a:schemeClr val="tx1"/>
            </a:solid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CREATED BY</a:t>
            </a:r>
          </a:p>
          <a:p>
            <a:pPr algn="ctr"/>
            <a:endParaRPr lang="en-IN" dirty="0"/>
          </a:p>
          <a:p>
            <a:pPr algn="ctr"/>
            <a:r>
              <a:rPr lang="en-IN" sz="2400" b="1" dirty="0"/>
              <a:t>REENA    PRAJAPATI</a:t>
            </a:r>
          </a:p>
          <a:p>
            <a:pPr algn="ctr"/>
            <a:endParaRPr lang="en-IN" dirty="0"/>
          </a:p>
        </p:txBody>
      </p:sp>
    </p:spTree>
    <p:extLst>
      <p:ext uri="{BB962C8B-B14F-4D97-AF65-F5344CB8AC3E}">
        <p14:creationId xmlns:p14="http://schemas.microsoft.com/office/powerpoint/2010/main" val="143051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50F27-583F-BC14-0768-2628C64CB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58" y="459622"/>
            <a:ext cx="6256562" cy="5136325"/>
          </a:xfrm>
          <a:prstGeom prst="rect">
            <a:avLst/>
          </a:prstGeom>
        </p:spPr>
      </p:pic>
      <p:pic>
        <p:nvPicPr>
          <p:cNvPr id="5" name="Picture 4">
            <a:extLst>
              <a:ext uri="{FF2B5EF4-FFF2-40B4-BE49-F238E27FC236}">
                <a16:creationId xmlns:a16="http://schemas.microsoft.com/office/drawing/2014/main" id="{C2229F92-06DB-4E07-42CB-8C0A2A9E7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31314"/>
            <a:ext cx="5730737" cy="4762913"/>
          </a:xfrm>
          <a:prstGeom prst="rect">
            <a:avLst/>
          </a:prstGeom>
        </p:spPr>
      </p:pic>
    </p:spTree>
    <p:extLst>
      <p:ext uri="{BB962C8B-B14F-4D97-AF65-F5344CB8AC3E}">
        <p14:creationId xmlns:p14="http://schemas.microsoft.com/office/powerpoint/2010/main" val="75769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AF98F6-D050-6795-8855-D7AEC7205FF5}"/>
              </a:ext>
            </a:extLst>
          </p:cNvPr>
          <p:cNvSpPr txBox="1"/>
          <p:nvPr/>
        </p:nvSpPr>
        <p:spPr>
          <a:xfrm>
            <a:off x="3862873" y="83975"/>
            <a:ext cx="9190653" cy="646331"/>
          </a:xfrm>
          <a:prstGeom prst="rect">
            <a:avLst/>
          </a:prstGeom>
          <a:noFill/>
        </p:spPr>
        <p:txBody>
          <a:bodyPr wrap="square" rtlCol="0">
            <a:spAutoFit/>
          </a:bodyPr>
          <a:lstStyle/>
          <a:p>
            <a:r>
              <a:rPr lang="en-IN" sz="3600" b="1" dirty="0"/>
              <a:t>DATA  SPLITTING </a:t>
            </a:r>
          </a:p>
        </p:txBody>
      </p:sp>
      <p:pic>
        <p:nvPicPr>
          <p:cNvPr id="4" name="Picture 3">
            <a:extLst>
              <a:ext uri="{FF2B5EF4-FFF2-40B4-BE49-F238E27FC236}">
                <a16:creationId xmlns:a16="http://schemas.microsoft.com/office/drawing/2014/main" id="{CA56343F-3D9A-281A-1EE2-B3398D470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76" y="730305"/>
            <a:ext cx="11356639" cy="2395449"/>
          </a:xfrm>
          <a:prstGeom prst="rect">
            <a:avLst/>
          </a:prstGeom>
        </p:spPr>
      </p:pic>
      <p:pic>
        <p:nvPicPr>
          <p:cNvPr id="6" name="Picture 5">
            <a:extLst>
              <a:ext uri="{FF2B5EF4-FFF2-40B4-BE49-F238E27FC236}">
                <a16:creationId xmlns:a16="http://schemas.microsoft.com/office/drawing/2014/main" id="{F7B449A0-A086-5BC1-95BC-89008B284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62" y="3095982"/>
            <a:ext cx="9884626" cy="2011854"/>
          </a:xfrm>
          <a:prstGeom prst="rect">
            <a:avLst/>
          </a:prstGeom>
        </p:spPr>
      </p:pic>
      <p:pic>
        <p:nvPicPr>
          <p:cNvPr id="8" name="Picture 7">
            <a:extLst>
              <a:ext uri="{FF2B5EF4-FFF2-40B4-BE49-F238E27FC236}">
                <a16:creationId xmlns:a16="http://schemas.microsoft.com/office/drawing/2014/main" id="{4E55D0A4-F314-C417-8C69-A6C242EBF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562" y="5277991"/>
            <a:ext cx="3035956" cy="1699407"/>
          </a:xfrm>
          <a:prstGeom prst="rect">
            <a:avLst/>
          </a:prstGeom>
        </p:spPr>
      </p:pic>
    </p:spTree>
    <p:extLst>
      <p:ext uri="{BB962C8B-B14F-4D97-AF65-F5344CB8AC3E}">
        <p14:creationId xmlns:p14="http://schemas.microsoft.com/office/powerpoint/2010/main" val="33013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DA921F-F296-1811-69FA-B21061E69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393" y="203909"/>
            <a:ext cx="11500773" cy="4349430"/>
          </a:xfrm>
          <a:prstGeom prst="rect">
            <a:avLst/>
          </a:prstGeom>
        </p:spPr>
      </p:pic>
      <p:pic>
        <p:nvPicPr>
          <p:cNvPr id="5" name="Picture 4">
            <a:extLst>
              <a:ext uri="{FF2B5EF4-FFF2-40B4-BE49-F238E27FC236}">
                <a16:creationId xmlns:a16="http://schemas.microsoft.com/office/drawing/2014/main" id="{8F5F4558-3905-44B8-14E5-BAA974881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57" y="4553339"/>
            <a:ext cx="4123685" cy="2100752"/>
          </a:xfrm>
          <a:prstGeom prst="rect">
            <a:avLst/>
          </a:prstGeom>
        </p:spPr>
      </p:pic>
    </p:spTree>
    <p:extLst>
      <p:ext uri="{BB962C8B-B14F-4D97-AF65-F5344CB8AC3E}">
        <p14:creationId xmlns:p14="http://schemas.microsoft.com/office/powerpoint/2010/main" val="1249240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3A0BB-DD67-C576-14DC-188ED90F7F55}"/>
              </a:ext>
            </a:extLst>
          </p:cNvPr>
          <p:cNvSpPr txBox="1"/>
          <p:nvPr/>
        </p:nvSpPr>
        <p:spPr>
          <a:xfrm>
            <a:off x="3433665" y="298579"/>
            <a:ext cx="7884368" cy="584775"/>
          </a:xfrm>
          <a:prstGeom prst="rect">
            <a:avLst/>
          </a:prstGeom>
          <a:noFill/>
        </p:spPr>
        <p:txBody>
          <a:bodyPr wrap="square" rtlCol="0">
            <a:spAutoFit/>
          </a:bodyPr>
          <a:lstStyle/>
          <a:p>
            <a:r>
              <a:rPr lang="en-IN" sz="3200" b="1" dirty="0"/>
              <a:t>MODEL   DEVELOPMENT</a:t>
            </a:r>
          </a:p>
        </p:txBody>
      </p:sp>
      <p:sp>
        <p:nvSpPr>
          <p:cNvPr id="3" name="TextBox 2">
            <a:extLst>
              <a:ext uri="{FF2B5EF4-FFF2-40B4-BE49-F238E27FC236}">
                <a16:creationId xmlns:a16="http://schemas.microsoft.com/office/drawing/2014/main" id="{4DB750A9-D594-380A-D9C7-E5D6AD3551E1}"/>
              </a:ext>
            </a:extLst>
          </p:cNvPr>
          <p:cNvSpPr txBox="1"/>
          <p:nvPr/>
        </p:nvSpPr>
        <p:spPr>
          <a:xfrm>
            <a:off x="2164701" y="2061693"/>
            <a:ext cx="7464491" cy="2585323"/>
          </a:xfrm>
          <a:prstGeom prst="rect">
            <a:avLst/>
          </a:prstGeom>
          <a:noFill/>
        </p:spPr>
        <p:txBody>
          <a:bodyPr wrap="square" rtlCol="0">
            <a:spAutoFit/>
          </a:bodyPr>
          <a:lstStyle/>
          <a:p>
            <a:r>
              <a:rPr lang="en-IN" dirty="0"/>
              <a:t>We can choose appropriate machine learning or statical modelling techniques for salary prediction .common models include </a:t>
            </a:r>
          </a:p>
          <a:p>
            <a:endParaRPr lang="en-IN" dirty="0"/>
          </a:p>
          <a:p>
            <a:pPr marL="342900" indent="-342900">
              <a:buAutoNum type="arabicPeriod"/>
            </a:pPr>
            <a:r>
              <a:rPr lang="en-IN" dirty="0"/>
              <a:t>LINEAR  REGRESSION</a:t>
            </a:r>
          </a:p>
          <a:p>
            <a:pPr marL="342900" indent="-342900">
              <a:buAutoNum type="arabicPeriod"/>
            </a:pPr>
            <a:r>
              <a:rPr lang="en-IN" dirty="0"/>
              <a:t>DECISION TREE </a:t>
            </a:r>
          </a:p>
          <a:p>
            <a:pPr marL="342900" indent="-342900">
              <a:buAutoNum type="arabicPeriod"/>
            </a:pPr>
            <a:r>
              <a:rPr lang="en-IN" dirty="0"/>
              <a:t>RANDOM FOREST</a:t>
            </a:r>
          </a:p>
          <a:p>
            <a:pPr marL="342900" indent="-342900">
              <a:buAutoNum type="arabicPeriod"/>
            </a:pPr>
            <a:r>
              <a:rPr lang="en-IN" dirty="0"/>
              <a:t>GRADIENT BOOSTING </a:t>
            </a:r>
          </a:p>
          <a:p>
            <a:pPr marL="342900" indent="-342900">
              <a:buAutoNum type="arabicPeriod"/>
            </a:pPr>
            <a:r>
              <a:rPr lang="en-IN" dirty="0"/>
              <a:t>NEURAL NETWORK</a:t>
            </a:r>
          </a:p>
          <a:p>
            <a:pPr marL="342900" indent="-342900">
              <a:buAutoNum type="arabicPeriod"/>
            </a:pPr>
            <a:endParaRPr lang="en-IN" dirty="0"/>
          </a:p>
        </p:txBody>
      </p:sp>
    </p:spTree>
    <p:extLst>
      <p:ext uri="{BB962C8B-B14F-4D97-AF65-F5344CB8AC3E}">
        <p14:creationId xmlns:p14="http://schemas.microsoft.com/office/powerpoint/2010/main" val="354723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C56A6-B5D7-E53F-88D0-568908168E43}"/>
              </a:ext>
            </a:extLst>
          </p:cNvPr>
          <p:cNvSpPr txBox="1"/>
          <p:nvPr/>
        </p:nvSpPr>
        <p:spPr>
          <a:xfrm>
            <a:off x="3965510" y="270589"/>
            <a:ext cx="8360229" cy="523220"/>
          </a:xfrm>
          <a:prstGeom prst="rect">
            <a:avLst/>
          </a:prstGeom>
          <a:noFill/>
        </p:spPr>
        <p:txBody>
          <a:bodyPr wrap="square" rtlCol="0">
            <a:spAutoFit/>
          </a:bodyPr>
          <a:lstStyle/>
          <a:p>
            <a:r>
              <a:rPr lang="en-IN" sz="2800" b="1" dirty="0"/>
              <a:t>MODEL  TRAINING</a:t>
            </a:r>
          </a:p>
        </p:txBody>
      </p:sp>
      <p:sp>
        <p:nvSpPr>
          <p:cNvPr id="3" name="TextBox 2">
            <a:extLst>
              <a:ext uri="{FF2B5EF4-FFF2-40B4-BE49-F238E27FC236}">
                <a16:creationId xmlns:a16="http://schemas.microsoft.com/office/drawing/2014/main" id="{80891941-C199-B423-74A3-BAF302DFC3EC}"/>
              </a:ext>
            </a:extLst>
          </p:cNvPr>
          <p:cNvSpPr txBox="1"/>
          <p:nvPr/>
        </p:nvSpPr>
        <p:spPr>
          <a:xfrm>
            <a:off x="606489" y="905069"/>
            <a:ext cx="10711543" cy="2739211"/>
          </a:xfrm>
          <a:prstGeom prst="rect">
            <a:avLst/>
          </a:prstGeom>
          <a:noFill/>
        </p:spPr>
        <p:txBody>
          <a:bodyPr wrap="square" rtlCol="0">
            <a:spAutoFit/>
          </a:bodyPr>
          <a:lstStyle/>
          <a:p>
            <a:r>
              <a:rPr lang="en-IN" dirty="0"/>
              <a:t>Model training is the process of teaching a machine learning model , to recognize pattern and make predictions based on input data. For language models , this involves exposing the model to vast amounts of text data and adjusting its parameters to minimize the difference between its predictions and actual data. The goal is for the model to learn the underlying patterns and relationships within the data, enabling it to generate coherent and contextually relevant responses. For example here I am explaining only one model among all model </a:t>
            </a:r>
          </a:p>
          <a:p>
            <a:endParaRPr lang="en-IN" dirty="0"/>
          </a:p>
          <a:p>
            <a:endParaRPr lang="en-IN" dirty="0"/>
          </a:p>
          <a:p>
            <a:endParaRPr lang="en-IN" dirty="0"/>
          </a:p>
          <a:p>
            <a:r>
              <a:rPr lang="en-IN" sz="2400" b="1" dirty="0"/>
              <a:t>LINEAR  REGRESSION  </a:t>
            </a:r>
          </a:p>
        </p:txBody>
      </p:sp>
      <p:pic>
        <p:nvPicPr>
          <p:cNvPr id="5" name="Picture 4">
            <a:extLst>
              <a:ext uri="{FF2B5EF4-FFF2-40B4-BE49-F238E27FC236}">
                <a16:creationId xmlns:a16="http://schemas.microsoft.com/office/drawing/2014/main" id="{54AFDF17-053B-1C32-1DE0-4D88EE7C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06" y="4107713"/>
            <a:ext cx="5925204" cy="2479698"/>
          </a:xfrm>
          <a:prstGeom prst="rect">
            <a:avLst/>
          </a:prstGeom>
        </p:spPr>
      </p:pic>
    </p:spTree>
    <p:extLst>
      <p:ext uri="{BB962C8B-B14F-4D97-AF65-F5344CB8AC3E}">
        <p14:creationId xmlns:p14="http://schemas.microsoft.com/office/powerpoint/2010/main" val="101246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E2F49F-D6FD-716A-AD55-CBB51AEF5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638" y="287668"/>
            <a:ext cx="7573558" cy="3901778"/>
          </a:xfrm>
          <a:prstGeom prst="rect">
            <a:avLst/>
          </a:prstGeom>
        </p:spPr>
      </p:pic>
      <p:pic>
        <p:nvPicPr>
          <p:cNvPr id="7" name="Picture 6">
            <a:extLst>
              <a:ext uri="{FF2B5EF4-FFF2-40B4-BE49-F238E27FC236}">
                <a16:creationId xmlns:a16="http://schemas.microsoft.com/office/drawing/2014/main" id="{3B976EE5-C83F-FFC0-1110-48B86DF04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181" y="4226768"/>
            <a:ext cx="4770471" cy="2463281"/>
          </a:xfrm>
          <a:prstGeom prst="rect">
            <a:avLst/>
          </a:prstGeom>
        </p:spPr>
      </p:pic>
      <p:pic>
        <p:nvPicPr>
          <p:cNvPr id="11" name="Picture 10">
            <a:extLst>
              <a:ext uri="{FF2B5EF4-FFF2-40B4-BE49-F238E27FC236}">
                <a16:creationId xmlns:a16="http://schemas.microsoft.com/office/drawing/2014/main" id="{2BEF29DE-5312-FADD-BD56-F41F1EE579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1390" y="803277"/>
            <a:ext cx="2764011" cy="4664461"/>
          </a:xfrm>
          <a:prstGeom prst="rect">
            <a:avLst/>
          </a:prstGeom>
        </p:spPr>
      </p:pic>
    </p:spTree>
    <p:extLst>
      <p:ext uri="{BB962C8B-B14F-4D97-AF65-F5344CB8AC3E}">
        <p14:creationId xmlns:p14="http://schemas.microsoft.com/office/powerpoint/2010/main" val="365995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8E9677-B7FD-CF36-D1AD-72FD763219F6}"/>
              </a:ext>
            </a:extLst>
          </p:cNvPr>
          <p:cNvSpPr txBox="1"/>
          <p:nvPr/>
        </p:nvSpPr>
        <p:spPr>
          <a:xfrm>
            <a:off x="634482" y="2090057"/>
            <a:ext cx="10412963" cy="4247317"/>
          </a:xfrm>
          <a:prstGeom prst="rect">
            <a:avLst/>
          </a:prstGeom>
          <a:noFill/>
        </p:spPr>
        <p:txBody>
          <a:bodyPr wrap="square">
            <a:spAutoFit/>
          </a:bodyPr>
          <a:lstStyle/>
          <a:p>
            <a:pPr algn="l"/>
            <a:r>
              <a:rPr lang="en-US" b="0" i="0" dirty="0">
                <a:solidFill>
                  <a:srgbClr val="374151"/>
                </a:solidFill>
                <a:effectLst/>
                <a:latin typeface="Söhne"/>
              </a:rPr>
              <a:t>Mean Absolute Error (MAE) is a metric used to measure the average absolute differences between predicted values and actual values in a set of observations. It is a common evaluation metric in regression analysis and is particularly useful when the data set contains outliers.</a:t>
            </a:r>
          </a:p>
          <a:p>
            <a:pPr algn="l"/>
            <a:r>
              <a:rPr lang="en-US" b="0" i="0" dirty="0">
                <a:solidFill>
                  <a:srgbClr val="374151"/>
                </a:solidFill>
                <a:effectLst/>
                <a:latin typeface="Söhne"/>
              </a:rPr>
              <a:t>The formula for Mean Absolute Error is</a:t>
            </a:r>
          </a:p>
          <a:p>
            <a:pPr algn="l"/>
            <a:endParaRPr lang="en-US" b="0" i="0" dirty="0">
              <a:solidFill>
                <a:srgbClr val="374151"/>
              </a:solidFill>
              <a:effectLst/>
              <a:latin typeface="Söhne"/>
            </a:endParaRPr>
          </a:p>
          <a:p>
            <a:pPr algn="l"/>
            <a:r>
              <a:rPr lang="en-US" dirty="0">
                <a:solidFill>
                  <a:srgbClr val="374151"/>
                </a:solidFill>
                <a:latin typeface="Söhne"/>
              </a:rPr>
              <a:t>                                          </a:t>
            </a:r>
          </a:p>
          <a:p>
            <a:pPr algn="l"/>
            <a:r>
              <a:rPr lang="en-US" b="0" i="0" dirty="0">
                <a:solidFill>
                  <a:srgbClr val="374151"/>
                </a:solidFill>
                <a:effectLst/>
                <a:latin typeface="Söhne"/>
              </a:rPr>
              <a:t>Where:</a:t>
            </a:r>
          </a:p>
          <a:p>
            <a:pPr algn="l">
              <a:buFont typeface="Arial" panose="020B0604020202020204" pitchFamily="34" charset="0"/>
              <a:buChar char="•"/>
            </a:pPr>
            <a:r>
              <a:rPr lang="en-US" b="0" i="1" dirty="0">
                <a:solidFill>
                  <a:srgbClr val="374151"/>
                </a:solidFill>
                <a:effectLst/>
                <a:latin typeface="KaTeX_Math"/>
              </a:rPr>
              <a:t> n</a:t>
            </a:r>
            <a:r>
              <a:rPr lang="en-US" b="0" i="0" dirty="0">
                <a:solidFill>
                  <a:srgbClr val="374151"/>
                </a:solidFill>
                <a:effectLst/>
                <a:latin typeface="Söhne"/>
              </a:rPr>
              <a:t> is the number of observations in the data set.</a:t>
            </a:r>
          </a:p>
          <a:p>
            <a:pPr algn="l">
              <a:buFont typeface="Arial" panose="020B0604020202020204" pitchFamily="34" charset="0"/>
              <a:buChar char="•"/>
            </a:pPr>
            <a:r>
              <a:rPr lang="en-US" b="0" i="1" dirty="0">
                <a:solidFill>
                  <a:srgbClr val="374151"/>
                </a:solidFill>
                <a:effectLst/>
                <a:latin typeface="KaTeX_Math"/>
              </a:rPr>
              <a:t> </a:t>
            </a:r>
            <a:r>
              <a:rPr lang="en-US" b="0" i="1" dirty="0" err="1">
                <a:solidFill>
                  <a:srgbClr val="374151"/>
                </a:solidFill>
                <a:effectLst/>
                <a:latin typeface="KaTeX_Math"/>
              </a:rPr>
              <a:t>yi</a:t>
            </a:r>
            <a:r>
              <a:rPr lang="en-US" b="0" i="0" dirty="0">
                <a:solidFill>
                  <a:srgbClr val="374151"/>
                </a:solidFill>
                <a:effectLst/>
                <a:latin typeface="KaTeX_Main"/>
              </a:rPr>
              <a:t>​</a:t>
            </a:r>
            <a:r>
              <a:rPr lang="en-US" b="0" i="0" dirty="0">
                <a:solidFill>
                  <a:srgbClr val="374151"/>
                </a:solidFill>
                <a:effectLst/>
                <a:latin typeface="Söhne"/>
              </a:rPr>
              <a:t> is the actual or observed value for the </a:t>
            </a:r>
            <a:r>
              <a:rPr lang="en-US" b="0" i="0" dirty="0" err="1">
                <a:solidFill>
                  <a:srgbClr val="374151"/>
                </a:solidFill>
                <a:effectLst/>
                <a:latin typeface="Söhne"/>
              </a:rPr>
              <a:t>i-th</a:t>
            </a:r>
            <a:r>
              <a:rPr lang="en-US" b="0" i="0" dirty="0">
                <a:solidFill>
                  <a:srgbClr val="374151"/>
                </a:solidFill>
                <a:effectLst/>
                <a:latin typeface="Söhne"/>
              </a:rPr>
              <a:t> observation.</a:t>
            </a:r>
          </a:p>
          <a:p>
            <a:pPr algn="l">
              <a:buFont typeface="Arial" panose="020B0604020202020204" pitchFamily="34" charset="0"/>
              <a:buChar char="•"/>
            </a:pPr>
            <a:r>
              <a:rPr lang="en-US" b="0" i="1" dirty="0">
                <a:solidFill>
                  <a:srgbClr val="374151"/>
                </a:solidFill>
                <a:effectLst/>
                <a:latin typeface="KaTeX_Math"/>
              </a:rPr>
              <a:t> y</a:t>
            </a:r>
            <a:r>
              <a:rPr lang="en-US" b="0" i="0" dirty="0">
                <a:solidFill>
                  <a:srgbClr val="374151"/>
                </a:solidFill>
                <a:effectLst/>
                <a:latin typeface="KaTeX_Main"/>
              </a:rPr>
              <a:t>^​</a:t>
            </a:r>
            <a:r>
              <a:rPr lang="en-US" b="0" i="1" dirty="0" err="1">
                <a:solidFill>
                  <a:srgbClr val="374151"/>
                </a:solidFill>
                <a:effectLst/>
                <a:latin typeface="KaTeX_Math"/>
              </a:rPr>
              <a:t>i</a:t>
            </a:r>
            <a:r>
              <a:rPr lang="en-US" b="0" i="0" dirty="0">
                <a:solidFill>
                  <a:srgbClr val="374151"/>
                </a:solidFill>
                <a:effectLst/>
                <a:latin typeface="KaTeX_Main"/>
              </a:rPr>
              <a:t>​</a:t>
            </a:r>
            <a:r>
              <a:rPr lang="en-US" b="0" i="0" dirty="0">
                <a:solidFill>
                  <a:srgbClr val="374151"/>
                </a:solidFill>
                <a:effectLst/>
                <a:latin typeface="Söhne"/>
              </a:rPr>
              <a:t> is the predicted value for the </a:t>
            </a:r>
            <a:r>
              <a:rPr lang="en-US" b="0" i="0" dirty="0" err="1">
                <a:solidFill>
                  <a:srgbClr val="374151"/>
                </a:solidFill>
                <a:effectLst/>
                <a:latin typeface="Söhne"/>
              </a:rPr>
              <a:t>i-th</a:t>
            </a:r>
            <a:r>
              <a:rPr lang="en-US" b="0" i="0" dirty="0">
                <a:solidFill>
                  <a:srgbClr val="374151"/>
                </a:solidFill>
                <a:effectLst/>
                <a:latin typeface="Söhne"/>
              </a:rPr>
              <a:t> observation.</a:t>
            </a:r>
          </a:p>
          <a:p>
            <a:pPr algn="l">
              <a:buFont typeface="Arial" panose="020B0604020202020204" pitchFamily="34" charset="0"/>
              <a:buChar char="•"/>
            </a:pPr>
            <a:r>
              <a:rPr lang="en-US" b="0" i="0" dirty="0">
                <a:solidFill>
                  <a:srgbClr val="374151"/>
                </a:solidFill>
                <a:effectLst/>
                <a:latin typeface="KaTeX_Main"/>
              </a:rPr>
              <a:t>⋅∣</a:t>
            </a:r>
            <a:r>
              <a:rPr lang="en-US" b="0" i="0" dirty="0">
                <a:solidFill>
                  <a:srgbClr val="374151"/>
                </a:solidFill>
                <a:effectLst/>
                <a:latin typeface="Söhne"/>
              </a:rPr>
              <a:t> denotes the absolute value.</a:t>
            </a:r>
          </a:p>
          <a:p>
            <a:pPr algn="l"/>
            <a:r>
              <a:rPr lang="en-US" b="0" i="0" dirty="0">
                <a:solidFill>
                  <a:srgbClr val="374151"/>
                </a:solidFill>
                <a:effectLst/>
                <a:latin typeface="Söhne"/>
              </a:rPr>
              <a:t>In simpler terms, you calculate the absolute difference between each predicted and actual value, sum up these absolute differences, and then take the average. The result is the mean absolute error, which provides a measure of the average magnitude of errors between predictions and actual values. Lower MAE values indicate better model performance.</a:t>
            </a:r>
          </a:p>
        </p:txBody>
      </p:sp>
      <p:pic>
        <p:nvPicPr>
          <p:cNvPr id="5" name="Picture 4">
            <a:extLst>
              <a:ext uri="{FF2B5EF4-FFF2-40B4-BE49-F238E27FC236}">
                <a16:creationId xmlns:a16="http://schemas.microsoft.com/office/drawing/2014/main" id="{1C355B61-74F4-CD7C-D8D9-34985B3BD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350" y="3071936"/>
            <a:ext cx="3674037" cy="714128"/>
          </a:xfrm>
          <a:prstGeom prst="rect">
            <a:avLst/>
          </a:prstGeom>
        </p:spPr>
      </p:pic>
      <p:sp>
        <p:nvSpPr>
          <p:cNvPr id="6" name="TextBox 5">
            <a:extLst>
              <a:ext uri="{FF2B5EF4-FFF2-40B4-BE49-F238E27FC236}">
                <a16:creationId xmlns:a16="http://schemas.microsoft.com/office/drawing/2014/main" id="{329B03F7-63D9-0D5C-0146-AED4D16AA090}"/>
              </a:ext>
            </a:extLst>
          </p:cNvPr>
          <p:cNvSpPr txBox="1"/>
          <p:nvPr/>
        </p:nvSpPr>
        <p:spPr>
          <a:xfrm>
            <a:off x="709127" y="242596"/>
            <a:ext cx="8882742" cy="707886"/>
          </a:xfrm>
          <a:prstGeom prst="rect">
            <a:avLst/>
          </a:prstGeom>
          <a:noFill/>
        </p:spPr>
        <p:txBody>
          <a:bodyPr wrap="square" rtlCol="0">
            <a:spAutoFit/>
          </a:bodyPr>
          <a:lstStyle/>
          <a:p>
            <a:r>
              <a:rPr lang="en-US" sz="4000" b="1" i="0" dirty="0">
                <a:solidFill>
                  <a:srgbClr val="374151"/>
                </a:solidFill>
                <a:effectLst/>
                <a:latin typeface="Söhne"/>
              </a:rPr>
              <a:t>Mean Absolute Error (MAE)</a:t>
            </a:r>
            <a:endParaRPr lang="en-IN" sz="4000" b="1" dirty="0"/>
          </a:p>
        </p:txBody>
      </p:sp>
    </p:spTree>
    <p:extLst>
      <p:ext uri="{BB962C8B-B14F-4D97-AF65-F5344CB8AC3E}">
        <p14:creationId xmlns:p14="http://schemas.microsoft.com/office/powerpoint/2010/main" val="13940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CF4212-0B4A-6383-BD5E-BC5E327CF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2596"/>
            <a:ext cx="5921830" cy="5934269"/>
          </a:xfrm>
          <a:prstGeom prst="rect">
            <a:avLst/>
          </a:prstGeom>
        </p:spPr>
      </p:pic>
      <p:pic>
        <p:nvPicPr>
          <p:cNvPr id="5" name="Picture 4">
            <a:extLst>
              <a:ext uri="{FF2B5EF4-FFF2-40B4-BE49-F238E27FC236}">
                <a16:creationId xmlns:a16="http://schemas.microsoft.com/office/drawing/2014/main" id="{77D5EBEB-A8EE-EECB-5D4D-750A02B56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76" y="4110633"/>
            <a:ext cx="5456479" cy="1515726"/>
          </a:xfrm>
          <a:prstGeom prst="rect">
            <a:avLst/>
          </a:prstGeom>
        </p:spPr>
      </p:pic>
      <p:pic>
        <p:nvPicPr>
          <p:cNvPr id="11" name="Picture 10">
            <a:extLst>
              <a:ext uri="{FF2B5EF4-FFF2-40B4-BE49-F238E27FC236}">
                <a16:creationId xmlns:a16="http://schemas.microsoft.com/office/drawing/2014/main" id="{816FDCB1-66DD-13C3-83D3-DF45B9EB5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743" y="148792"/>
            <a:ext cx="5075853" cy="3751404"/>
          </a:xfrm>
          <a:prstGeom prst="rect">
            <a:avLst/>
          </a:prstGeom>
        </p:spPr>
      </p:pic>
    </p:spTree>
    <p:extLst>
      <p:ext uri="{BB962C8B-B14F-4D97-AF65-F5344CB8AC3E}">
        <p14:creationId xmlns:p14="http://schemas.microsoft.com/office/powerpoint/2010/main" val="1940051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483DBC-05CC-07A7-EB0D-1F1812B48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352" y="1829526"/>
            <a:ext cx="4141777" cy="3003731"/>
          </a:xfrm>
          <a:prstGeom prst="rect">
            <a:avLst/>
          </a:prstGeom>
        </p:spPr>
      </p:pic>
      <p:sp>
        <p:nvSpPr>
          <p:cNvPr id="8" name="TextBox 7">
            <a:extLst>
              <a:ext uri="{FF2B5EF4-FFF2-40B4-BE49-F238E27FC236}">
                <a16:creationId xmlns:a16="http://schemas.microsoft.com/office/drawing/2014/main" id="{9B91B654-8748-CFC0-3AEF-03FAE57FC650}"/>
              </a:ext>
            </a:extLst>
          </p:cNvPr>
          <p:cNvSpPr txBox="1"/>
          <p:nvPr/>
        </p:nvSpPr>
        <p:spPr>
          <a:xfrm>
            <a:off x="126871" y="0"/>
            <a:ext cx="7570884" cy="5970865"/>
          </a:xfrm>
          <a:prstGeom prst="rect">
            <a:avLst/>
          </a:prstGeom>
          <a:noFill/>
        </p:spPr>
        <p:txBody>
          <a:bodyPr wrap="square">
            <a:spAutoFit/>
          </a:bodyPr>
          <a:lstStyle/>
          <a:p>
            <a:pPr algn="l"/>
            <a:br>
              <a:rPr lang="en-US" b="0" i="0" dirty="0">
                <a:solidFill>
                  <a:srgbClr val="374151"/>
                </a:solidFill>
                <a:effectLst/>
                <a:latin typeface="Söhne"/>
              </a:rPr>
            </a:br>
            <a:r>
              <a:rPr lang="en-US" sz="4000" b="1" i="0" dirty="0">
                <a:solidFill>
                  <a:srgbClr val="374151"/>
                </a:solidFill>
                <a:effectLst/>
                <a:latin typeface="Söhne"/>
              </a:rPr>
              <a:t>Mean Squared Error (MSE)</a:t>
            </a:r>
          </a:p>
          <a:p>
            <a:pPr algn="l"/>
            <a:r>
              <a:rPr lang="en-US" b="0" i="0" dirty="0">
                <a:solidFill>
                  <a:srgbClr val="374151"/>
                </a:solidFill>
                <a:effectLst/>
                <a:latin typeface="Söhne"/>
              </a:rPr>
              <a:t>is another commonly used metric in regression analysis to measure the average of the squared differences between predicted values and actual values in a set of observations. It is especially sensitive to large errors due to the squaring operation, which makes it more influenced by outliers compared to Mean Absolute Error (MAE).</a:t>
            </a:r>
          </a:p>
          <a:p>
            <a:pPr algn="l"/>
            <a:r>
              <a:rPr lang="en-US" b="0" i="0" dirty="0">
                <a:solidFill>
                  <a:srgbClr val="374151"/>
                </a:solidFill>
                <a:effectLst/>
                <a:latin typeface="Söhne"/>
              </a:rPr>
              <a:t>The formula for Mean Squared Error is:</a:t>
            </a:r>
          </a:p>
          <a:p>
            <a:pPr algn="l"/>
            <a:r>
              <a:rPr lang="en-US" b="0" i="0" dirty="0">
                <a:solidFill>
                  <a:srgbClr val="374151"/>
                </a:solidFill>
                <a:effectLst/>
                <a:latin typeface="Söhne"/>
              </a:rPr>
              <a:t>Where:</a:t>
            </a:r>
          </a:p>
          <a:p>
            <a:pPr algn="l">
              <a:buFont typeface="Arial" panose="020B0604020202020204" pitchFamily="34" charset="0"/>
              <a:buChar char="•"/>
            </a:pPr>
            <a:r>
              <a:rPr lang="en-US" b="0" i="1" dirty="0">
                <a:solidFill>
                  <a:srgbClr val="374151"/>
                </a:solidFill>
                <a:effectLst/>
                <a:latin typeface="KaTeX_Math"/>
              </a:rPr>
              <a:t>n</a:t>
            </a:r>
            <a:r>
              <a:rPr lang="en-US" b="0" i="0" dirty="0">
                <a:solidFill>
                  <a:srgbClr val="374151"/>
                </a:solidFill>
                <a:effectLst/>
                <a:latin typeface="Söhne"/>
              </a:rPr>
              <a:t> is the number of observations in the data set.</a:t>
            </a:r>
          </a:p>
          <a:p>
            <a:pPr algn="l">
              <a:buFont typeface="Arial" panose="020B0604020202020204" pitchFamily="34" charset="0"/>
              <a:buChar char="•"/>
            </a:pPr>
            <a:r>
              <a:rPr lang="en-US" b="0" i="1" dirty="0">
                <a:solidFill>
                  <a:srgbClr val="374151"/>
                </a:solidFill>
                <a:effectLst/>
                <a:latin typeface="KaTeX_Math"/>
              </a:rPr>
              <a:t>  </a:t>
            </a:r>
            <a:r>
              <a:rPr lang="en-US" b="0" i="1" dirty="0" err="1">
                <a:solidFill>
                  <a:srgbClr val="374151"/>
                </a:solidFill>
                <a:effectLst/>
                <a:latin typeface="KaTeX_Math"/>
              </a:rPr>
              <a:t>yi</a:t>
            </a:r>
            <a:r>
              <a:rPr lang="en-US" b="0" i="0" dirty="0">
                <a:solidFill>
                  <a:srgbClr val="374151"/>
                </a:solidFill>
                <a:effectLst/>
                <a:latin typeface="KaTeX_Main"/>
              </a:rPr>
              <a:t>​</a:t>
            </a:r>
            <a:r>
              <a:rPr lang="en-US" b="0" i="0" dirty="0">
                <a:solidFill>
                  <a:srgbClr val="374151"/>
                </a:solidFill>
                <a:effectLst/>
                <a:latin typeface="Söhne"/>
              </a:rPr>
              <a:t> is the actual or observed value for the </a:t>
            </a:r>
            <a:r>
              <a:rPr lang="en-US" b="0" i="0" dirty="0" err="1">
                <a:solidFill>
                  <a:srgbClr val="374151"/>
                </a:solidFill>
                <a:effectLst/>
                <a:latin typeface="Söhne"/>
              </a:rPr>
              <a:t>i-th</a:t>
            </a:r>
            <a:r>
              <a:rPr lang="en-US" b="0" i="0" dirty="0">
                <a:solidFill>
                  <a:srgbClr val="374151"/>
                </a:solidFill>
                <a:effectLst/>
                <a:latin typeface="Söhne"/>
              </a:rPr>
              <a:t> observation.</a:t>
            </a:r>
          </a:p>
          <a:p>
            <a:pPr algn="l">
              <a:buFont typeface="Arial" panose="020B0604020202020204" pitchFamily="34" charset="0"/>
              <a:buChar char="•"/>
            </a:pPr>
            <a:r>
              <a:rPr lang="en-US" b="0" i="0" dirty="0">
                <a:solidFill>
                  <a:srgbClr val="374151"/>
                </a:solidFill>
                <a:effectLst/>
                <a:latin typeface="KaTeX_Main"/>
              </a:rPr>
              <a:t> ^</a:t>
            </a:r>
            <a:r>
              <a:rPr lang="en-US" b="0" i="1" dirty="0">
                <a:solidFill>
                  <a:srgbClr val="374151"/>
                </a:solidFill>
                <a:effectLst/>
                <a:latin typeface="KaTeX_Math"/>
              </a:rPr>
              <a:t>y</a:t>
            </a:r>
            <a:r>
              <a:rPr lang="en-US" b="0" i="0" dirty="0">
                <a:solidFill>
                  <a:srgbClr val="374151"/>
                </a:solidFill>
                <a:effectLst/>
                <a:latin typeface="KaTeX_Main"/>
              </a:rPr>
              <a:t>^​</a:t>
            </a:r>
            <a:r>
              <a:rPr lang="en-US" b="0" i="1" dirty="0" err="1">
                <a:solidFill>
                  <a:srgbClr val="374151"/>
                </a:solidFill>
                <a:effectLst/>
                <a:latin typeface="KaTeX_Math"/>
              </a:rPr>
              <a:t>i</a:t>
            </a:r>
            <a:r>
              <a:rPr lang="en-US" b="0" i="0" dirty="0">
                <a:solidFill>
                  <a:srgbClr val="374151"/>
                </a:solidFill>
                <a:effectLst/>
                <a:latin typeface="KaTeX_Main"/>
              </a:rPr>
              <a:t>​</a:t>
            </a:r>
            <a:r>
              <a:rPr lang="en-US" b="0" i="0" dirty="0">
                <a:solidFill>
                  <a:srgbClr val="374151"/>
                </a:solidFill>
                <a:effectLst/>
                <a:latin typeface="Söhne"/>
              </a:rPr>
              <a:t> is the predicted value for the </a:t>
            </a:r>
            <a:r>
              <a:rPr lang="en-US" b="0" i="0" dirty="0" err="1">
                <a:solidFill>
                  <a:srgbClr val="374151"/>
                </a:solidFill>
                <a:effectLst/>
                <a:latin typeface="Söhne"/>
              </a:rPr>
              <a:t>i-th</a:t>
            </a:r>
            <a:r>
              <a:rPr lang="en-US" b="0" i="0" dirty="0">
                <a:solidFill>
                  <a:srgbClr val="374151"/>
                </a:solidFill>
                <a:effectLst/>
                <a:latin typeface="Söhne"/>
              </a:rPr>
              <a:t> observation.</a:t>
            </a:r>
          </a:p>
          <a:p>
            <a:pPr algn="l"/>
            <a:r>
              <a:rPr lang="en-US" b="0" i="0" dirty="0">
                <a:solidFill>
                  <a:srgbClr val="374151"/>
                </a:solidFill>
                <a:effectLst/>
                <a:latin typeface="Söhne"/>
              </a:rPr>
              <a:t>In simpler terms, you calculate the squared difference between each predicted and actual value, sum up these squared differences, and then take the average. The result is the mean squared error, which provides a measure of the average magnitude of squared errors between predictions and actual values.</a:t>
            </a:r>
          </a:p>
          <a:p>
            <a:pPr algn="l"/>
            <a:r>
              <a:rPr lang="en-US" b="0" i="0" dirty="0">
                <a:solidFill>
                  <a:srgbClr val="374151"/>
                </a:solidFill>
                <a:effectLst/>
                <a:latin typeface="Söhne"/>
              </a:rPr>
              <a:t>MSE is commonly used in the training of regression models, and when comparing models, a lower MSE indicates better performance. However, one drawback of MSE is that the values are not in the same unit as the original data, making interpretation less intuitive.</a:t>
            </a:r>
          </a:p>
        </p:txBody>
      </p:sp>
      <p:pic>
        <p:nvPicPr>
          <p:cNvPr id="10" name="Picture 9">
            <a:extLst>
              <a:ext uri="{FF2B5EF4-FFF2-40B4-BE49-F238E27FC236}">
                <a16:creationId xmlns:a16="http://schemas.microsoft.com/office/drawing/2014/main" id="{FCC13EBB-2F43-6833-102E-3A7596404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498" y="2346165"/>
            <a:ext cx="2652857" cy="411516"/>
          </a:xfrm>
          <a:prstGeom prst="rect">
            <a:avLst/>
          </a:prstGeom>
        </p:spPr>
      </p:pic>
    </p:spTree>
    <p:extLst>
      <p:ext uri="{BB962C8B-B14F-4D97-AF65-F5344CB8AC3E}">
        <p14:creationId xmlns:p14="http://schemas.microsoft.com/office/powerpoint/2010/main" val="146776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4ED569-1E7C-B8F3-F469-062457561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342" y="2239346"/>
            <a:ext cx="5535123" cy="2677887"/>
          </a:xfrm>
          <a:prstGeom prst="rect">
            <a:avLst/>
          </a:prstGeom>
        </p:spPr>
      </p:pic>
      <p:sp>
        <p:nvSpPr>
          <p:cNvPr id="4" name="TextBox 3">
            <a:extLst>
              <a:ext uri="{FF2B5EF4-FFF2-40B4-BE49-F238E27FC236}">
                <a16:creationId xmlns:a16="http://schemas.microsoft.com/office/drawing/2014/main" id="{3D59DD49-C117-1A6A-ACCB-8AEF59B18328}"/>
              </a:ext>
            </a:extLst>
          </p:cNvPr>
          <p:cNvSpPr txBox="1"/>
          <p:nvPr/>
        </p:nvSpPr>
        <p:spPr>
          <a:xfrm>
            <a:off x="821094" y="429208"/>
            <a:ext cx="6746033" cy="584775"/>
          </a:xfrm>
          <a:prstGeom prst="rect">
            <a:avLst/>
          </a:prstGeom>
          <a:noFill/>
        </p:spPr>
        <p:txBody>
          <a:bodyPr wrap="square" rtlCol="0">
            <a:spAutoFit/>
          </a:bodyPr>
          <a:lstStyle/>
          <a:p>
            <a:r>
              <a:rPr lang="en-IN" sz="3200" b="1" dirty="0"/>
              <a:t>Root Mean Squared Error</a:t>
            </a:r>
          </a:p>
        </p:txBody>
      </p:sp>
      <p:pic>
        <p:nvPicPr>
          <p:cNvPr id="6" name="Picture 5">
            <a:extLst>
              <a:ext uri="{FF2B5EF4-FFF2-40B4-BE49-F238E27FC236}">
                <a16:creationId xmlns:a16="http://schemas.microsoft.com/office/drawing/2014/main" id="{349ADCF9-D9CA-5B51-779B-63E1C49B2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27" y="1192389"/>
            <a:ext cx="5944115" cy="5525652"/>
          </a:xfrm>
          <a:prstGeom prst="rect">
            <a:avLst/>
          </a:prstGeom>
        </p:spPr>
      </p:pic>
    </p:spTree>
    <p:extLst>
      <p:ext uri="{BB962C8B-B14F-4D97-AF65-F5344CB8AC3E}">
        <p14:creationId xmlns:p14="http://schemas.microsoft.com/office/powerpoint/2010/main" val="164215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C2463F-5B17-7719-D485-FBACF7616C4E}"/>
              </a:ext>
            </a:extLst>
          </p:cNvPr>
          <p:cNvSpPr txBox="1"/>
          <p:nvPr/>
        </p:nvSpPr>
        <p:spPr>
          <a:xfrm>
            <a:off x="3434589" y="102802"/>
            <a:ext cx="6096000" cy="584775"/>
          </a:xfrm>
          <a:prstGeom prst="rect">
            <a:avLst/>
          </a:prstGeom>
          <a:noFill/>
        </p:spPr>
        <p:txBody>
          <a:bodyPr wrap="square">
            <a:spAutoFit/>
          </a:bodyPr>
          <a:lstStyle/>
          <a:p>
            <a:r>
              <a:rPr lang="en-IN" sz="3200" b="1" dirty="0">
                <a:solidFill>
                  <a:srgbClr val="0F0F0F"/>
                </a:solidFill>
                <a:latin typeface="Söhne"/>
              </a:rPr>
              <a:t>S</a:t>
            </a:r>
            <a:r>
              <a:rPr lang="en-IN" sz="3200" b="1" i="0" dirty="0">
                <a:solidFill>
                  <a:srgbClr val="0F0F0F"/>
                </a:solidFill>
                <a:effectLst/>
                <a:latin typeface="Söhne"/>
              </a:rPr>
              <a:t>alary </a:t>
            </a:r>
            <a:r>
              <a:rPr lang="en-IN" sz="3200" b="1" dirty="0">
                <a:solidFill>
                  <a:srgbClr val="0F0F0F"/>
                </a:solidFill>
                <a:latin typeface="Söhne"/>
              </a:rPr>
              <a:t>P</a:t>
            </a:r>
            <a:r>
              <a:rPr lang="en-IN" sz="3200" b="1" i="0" dirty="0">
                <a:solidFill>
                  <a:srgbClr val="0F0F0F"/>
                </a:solidFill>
                <a:effectLst/>
                <a:latin typeface="Söhne"/>
              </a:rPr>
              <a:t>redicti</a:t>
            </a:r>
            <a:r>
              <a:rPr lang="en-IN" sz="3200" b="1" dirty="0">
                <a:solidFill>
                  <a:srgbClr val="0F0F0F"/>
                </a:solidFill>
                <a:latin typeface="Söhne"/>
              </a:rPr>
              <a:t>o</a:t>
            </a:r>
            <a:r>
              <a:rPr lang="en-IN" sz="3200" b="1" i="0" dirty="0">
                <a:solidFill>
                  <a:srgbClr val="0F0F0F"/>
                </a:solidFill>
                <a:effectLst/>
                <a:latin typeface="Söhne"/>
              </a:rPr>
              <a:t>n </a:t>
            </a:r>
            <a:r>
              <a:rPr lang="en-IN" sz="3200" b="1" dirty="0">
                <a:solidFill>
                  <a:srgbClr val="0F0F0F"/>
                </a:solidFill>
                <a:latin typeface="Söhne"/>
              </a:rPr>
              <a:t>O</a:t>
            </a:r>
            <a:r>
              <a:rPr lang="en-IN" sz="3200" b="1" i="0" dirty="0">
                <a:solidFill>
                  <a:srgbClr val="0F0F0F"/>
                </a:solidFill>
                <a:effectLst/>
                <a:latin typeface="Söhne"/>
              </a:rPr>
              <a:t>bjectives  </a:t>
            </a:r>
            <a:endParaRPr lang="en-IN" sz="3200" b="1" dirty="0"/>
          </a:p>
        </p:txBody>
      </p:sp>
      <p:sp>
        <p:nvSpPr>
          <p:cNvPr id="5" name="TextBox 4">
            <a:extLst>
              <a:ext uri="{FF2B5EF4-FFF2-40B4-BE49-F238E27FC236}">
                <a16:creationId xmlns:a16="http://schemas.microsoft.com/office/drawing/2014/main" id="{E4FA2BD7-7CCE-C392-C9A4-AF6BC12B4B88}"/>
              </a:ext>
            </a:extLst>
          </p:cNvPr>
          <p:cNvSpPr txBox="1"/>
          <p:nvPr/>
        </p:nvSpPr>
        <p:spPr>
          <a:xfrm>
            <a:off x="256672" y="768532"/>
            <a:ext cx="11758863" cy="1015663"/>
          </a:xfrm>
          <a:prstGeom prst="rect">
            <a:avLst/>
          </a:prstGeom>
          <a:noFill/>
        </p:spPr>
        <p:txBody>
          <a:bodyPr wrap="square">
            <a:spAutoFit/>
          </a:bodyPr>
          <a:lstStyle/>
          <a:p>
            <a:r>
              <a:rPr lang="en-US" sz="2000" b="1" i="0" dirty="0">
                <a:solidFill>
                  <a:srgbClr val="374151"/>
                </a:solidFill>
                <a:effectLst/>
                <a:latin typeface="Söhne"/>
              </a:rPr>
              <a:t>Predicting salaries is a common objective in various fields, and it involves using data and statistical methods to estimate or forecast the expected salary for individuals or groups. The objectives of salary prediction can vary depending on the context, but some common goals include</a:t>
            </a:r>
            <a:r>
              <a:rPr lang="en-US" b="0" i="0" dirty="0">
                <a:solidFill>
                  <a:srgbClr val="374151"/>
                </a:solidFill>
                <a:effectLst/>
                <a:latin typeface="Söhne"/>
              </a:rPr>
              <a:t>:</a:t>
            </a:r>
            <a:endParaRPr lang="en-IN" dirty="0"/>
          </a:p>
        </p:txBody>
      </p:sp>
      <p:sp>
        <p:nvSpPr>
          <p:cNvPr id="7" name="TextBox 6">
            <a:extLst>
              <a:ext uri="{FF2B5EF4-FFF2-40B4-BE49-F238E27FC236}">
                <a16:creationId xmlns:a16="http://schemas.microsoft.com/office/drawing/2014/main" id="{9DEB0F09-3917-5A10-8E55-415BFED802C3}"/>
              </a:ext>
            </a:extLst>
          </p:cNvPr>
          <p:cNvSpPr txBox="1"/>
          <p:nvPr/>
        </p:nvSpPr>
        <p:spPr>
          <a:xfrm>
            <a:off x="256673" y="1946105"/>
            <a:ext cx="11758862" cy="2585323"/>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Recruitment and Talent Acquisition:</a:t>
            </a:r>
          </a:p>
          <a:p>
            <a:pPr marL="742950" lvl="1" indent="-285750" algn="l">
              <a:buFont typeface="+mj-lt"/>
              <a:buAutoNum type="arabicPeriod"/>
            </a:pPr>
            <a:r>
              <a:rPr lang="en-US" b="1" i="0" dirty="0">
                <a:solidFill>
                  <a:srgbClr val="374151"/>
                </a:solidFill>
                <a:effectLst/>
                <a:latin typeface="Söhne"/>
              </a:rPr>
              <a:t>Identify competitive salary ranges for different job positions to attract and retain top talent.</a:t>
            </a:r>
          </a:p>
          <a:p>
            <a:pPr marL="742950" lvl="1" indent="-285750" algn="l">
              <a:buFont typeface="+mj-lt"/>
              <a:buAutoNum type="arabicPeriod"/>
            </a:pPr>
            <a:r>
              <a:rPr lang="en-US" b="1" i="0" dirty="0">
                <a:solidFill>
                  <a:srgbClr val="374151"/>
                </a:solidFill>
                <a:effectLst/>
                <a:latin typeface="Söhne"/>
              </a:rPr>
              <a:t>Ensure fairness and equity in compensation across various roles within the organization.</a:t>
            </a:r>
          </a:p>
          <a:p>
            <a:pPr algn="l">
              <a:buFont typeface="+mj-lt"/>
              <a:buAutoNum type="arabicPeriod"/>
            </a:pPr>
            <a:r>
              <a:rPr lang="en-US" b="1" i="0" dirty="0">
                <a:solidFill>
                  <a:srgbClr val="374151"/>
                </a:solidFill>
                <a:effectLst/>
                <a:latin typeface="Söhne"/>
              </a:rPr>
              <a:t>Employee Retention:</a:t>
            </a:r>
          </a:p>
          <a:p>
            <a:pPr marL="742950" lvl="1" indent="-285750" algn="l">
              <a:buFont typeface="+mj-lt"/>
              <a:buAutoNum type="arabicPeriod"/>
            </a:pPr>
            <a:r>
              <a:rPr lang="en-US" b="1" i="0" dirty="0">
                <a:solidFill>
                  <a:srgbClr val="374151"/>
                </a:solidFill>
                <a:effectLst/>
                <a:latin typeface="Söhne"/>
              </a:rPr>
              <a:t>Understand salary expectations and needs of current employees to prevent turnover.</a:t>
            </a:r>
          </a:p>
          <a:p>
            <a:pPr marL="742950" lvl="1" indent="-285750" algn="l">
              <a:buFont typeface="+mj-lt"/>
              <a:buAutoNum type="arabicPeriod"/>
            </a:pPr>
            <a:r>
              <a:rPr lang="en-US" b="1" i="0" dirty="0">
                <a:solidFill>
                  <a:srgbClr val="374151"/>
                </a:solidFill>
                <a:effectLst/>
                <a:latin typeface="Söhne"/>
              </a:rPr>
              <a:t>Adjust compensation strategies to retain high-performing employees.</a:t>
            </a:r>
          </a:p>
          <a:p>
            <a:pPr algn="l">
              <a:buFont typeface="+mj-lt"/>
              <a:buAutoNum type="arabicPeriod"/>
            </a:pPr>
            <a:r>
              <a:rPr lang="en-US" b="1" i="0" dirty="0">
                <a:solidFill>
                  <a:srgbClr val="374151"/>
                </a:solidFill>
                <a:effectLst/>
                <a:latin typeface="Söhne"/>
              </a:rPr>
              <a:t>Budgeting and Resource Planning:</a:t>
            </a:r>
          </a:p>
          <a:p>
            <a:pPr marL="742950" lvl="1" indent="-285750" algn="l">
              <a:buFont typeface="+mj-lt"/>
              <a:buAutoNum type="arabicPeriod"/>
            </a:pPr>
            <a:r>
              <a:rPr lang="en-US" b="1" i="0" dirty="0">
                <a:solidFill>
                  <a:srgbClr val="374151"/>
                </a:solidFill>
                <a:effectLst/>
                <a:latin typeface="Söhne"/>
              </a:rPr>
              <a:t>Assist in budgeting by providing accurate estimates of salary expenses.</a:t>
            </a:r>
          </a:p>
          <a:p>
            <a:pPr marL="742950" lvl="1" indent="-285750" algn="l">
              <a:buFont typeface="+mj-lt"/>
              <a:buAutoNum type="arabicPeriod"/>
            </a:pPr>
            <a:r>
              <a:rPr lang="en-US" b="1" i="0" dirty="0">
                <a:solidFill>
                  <a:srgbClr val="374151"/>
                </a:solidFill>
                <a:effectLst/>
                <a:latin typeface="Söhne"/>
              </a:rPr>
              <a:t>Aid in resource planning by forecasting future compensation costs based on growth and hiring plans</a:t>
            </a:r>
            <a:r>
              <a:rPr lang="en-US" b="0" i="0" dirty="0">
                <a:solidFill>
                  <a:srgbClr val="374151"/>
                </a:solidFill>
                <a:effectLst/>
                <a:latin typeface="Söhne"/>
              </a:rPr>
              <a:t>.</a:t>
            </a:r>
          </a:p>
        </p:txBody>
      </p:sp>
      <p:sp>
        <p:nvSpPr>
          <p:cNvPr id="10" name="TextBox 9">
            <a:extLst>
              <a:ext uri="{FF2B5EF4-FFF2-40B4-BE49-F238E27FC236}">
                <a16:creationId xmlns:a16="http://schemas.microsoft.com/office/drawing/2014/main" id="{70FE0BFC-EE38-F5D9-8B92-B21C45ADA55C}"/>
              </a:ext>
            </a:extLst>
          </p:cNvPr>
          <p:cNvSpPr txBox="1"/>
          <p:nvPr/>
        </p:nvSpPr>
        <p:spPr>
          <a:xfrm>
            <a:off x="259173" y="4498831"/>
            <a:ext cx="11676153" cy="1754326"/>
          </a:xfrm>
          <a:prstGeom prst="rect">
            <a:avLst/>
          </a:prstGeom>
          <a:noFill/>
        </p:spPr>
        <p:txBody>
          <a:bodyPr wrap="square">
            <a:spAutoFit/>
          </a:bodyPr>
          <a:lstStyle/>
          <a:p>
            <a:pPr algn="l"/>
            <a:r>
              <a:rPr lang="en-US" b="1" i="0" dirty="0">
                <a:solidFill>
                  <a:srgbClr val="374151"/>
                </a:solidFill>
                <a:effectLst/>
                <a:latin typeface="Söhne"/>
              </a:rPr>
              <a:t>4.Market Competitiveness: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Benchmark the organization's salaries against industry standards and competitors to ensure competitiveness.</a:t>
            </a:r>
          </a:p>
          <a:p>
            <a:pPr marL="742950" lvl="1" indent="-285750" algn="l">
              <a:buFont typeface="+mj-lt"/>
              <a:buAutoNum type="arabicPeriod"/>
            </a:pPr>
            <a:r>
              <a:rPr lang="en-US" b="0" i="0" dirty="0">
                <a:solidFill>
                  <a:srgbClr val="374151"/>
                </a:solidFill>
                <a:effectLst/>
                <a:latin typeface="Söhne"/>
              </a:rPr>
              <a:t>Stay informed about market trends to adjust compensation strategies accordingly.</a:t>
            </a:r>
          </a:p>
          <a:p>
            <a:pPr algn="l"/>
            <a:r>
              <a:rPr lang="en-US" b="1" i="0" dirty="0">
                <a:solidFill>
                  <a:srgbClr val="374151"/>
                </a:solidFill>
                <a:effectLst/>
                <a:latin typeface="Söhne"/>
              </a:rPr>
              <a:t>5. Personalized Compensation Packages: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Tailor compensation packages based on individual skills, experience, and performance.</a:t>
            </a:r>
          </a:p>
          <a:p>
            <a:pPr marL="742950" lvl="1" indent="-285750" algn="l">
              <a:buFont typeface="+mj-lt"/>
              <a:buAutoNum type="arabicPeriod"/>
            </a:pPr>
            <a:r>
              <a:rPr lang="en-US" b="0" i="0" dirty="0">
                <a:solidFill>
                  <a:srgbClr val="374151"/>
                </a:solidFill>
                <a:effectLst/>
                <a:latin typeface="Söhne"/>
              </a:rPr>
              <a:t>Consider factors such as education, certifications, and geographic location in predicting salary.</a:t>
            </a:r>
          </a:p>
        </p:txBody>
      </p:sp>
    </p:spTree>
    <p:extLst>
      <p:ext uri="{BB962C8B-B14F-4D97-AF65-F5344CB8AC3E}">
        <p14:creationId xmlns:p14="http://schemas.microsoft.com/office/powerpoint/2010/main" val="2840293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80DD0-3346-4060-9A50-0D093BF78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32" y="0"/>
            <a:ext cx="5631668" cy="1670482"/>
          </a:xfrm>
          <a:prstGeom prst="rect">
            <a:avLst/>
          </a:prstGeom>
        </p:spPr>
      </p:pic>
      <p:pic>
        <p:nvPicPr>
          <p:cNvPr id="5" name="Picture 4">
            <a:extLst>
              <a:ext uri="{FF2B5EF4-FFF2-40B4-BE49-F238E27FC236}">
                <a16:creationId xmlns:a16="http://schemas.microsoft.com/office/drawing/2014/main" id="{4EF423FA-5CEF-05F3-E9F5-F78AB78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23" y="5206480"/>
            <a:ext cx="2844609" cy="1066892"/>
          </a:xfrm>
          <a:prstGeom prst="rect">
            <a:avLst/>
          </a:prstGeom>
        </p:spPr>
      </p:pic>
      <p:pic>
        <p:nvPicPr>
          <p:cNvPr id="7" name="Picture 6">
            <a:extLst>
              <a:ext uri="{FF2B5EF4-FFF2-40B4-BE49-F238E27FC236}">
                <a16:creationId xmlns:a16="http://schemas.microsoft.com/office/drawing/2014/main" id="{47C02980-CF24-8412-7CD5-7A6ECFF6E2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210" y="1530524"/>
            <a:ext cx="6245620" cy="4945224"/>
          </a:xfrm>
          <a:prstGeom prst="rect">
            <a:avLst/>
          </a:prstGeom>
        </p:spPr>
      </p:pic>
      <p:pic>
        <p:nvPicPr>
          <p:cNvPr id="9" name="Picture 8">
            <a:extLst>
              <a:ext uri="{FF2B5EF4-FFF2-40B4-BE49-F238E27FC236}">
                <a16:creationId xmlns:a16="http://schemas.microsoft.com/office/drawing/2014/main" id="{B8CEB6B4-1933-2A7C-2139-FCDCFF135E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8123" y="207868"/>
            <a:ext cx="5631667" cy="4457437"/>
          </a:xfrm>
          <a:prstGeom prst="rect">
            <a:avLst/>
          </a:prstGeom>
        </p:spPr>
      </p:pic>
    </p:spTree>
    <p:extLst>
      <p:ext uri="{BB962C8B-B14F-4D97-AF65-F5344CB8AC3E}">
        <p14:creationId xmlns:p14="http://schemas.microsoft.com/office/powerpoint/2010/main" val="163833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E844CD-D017-8498-1CE3-B6ED59D3C6F6}"/>
              </a:ext>
            </a:extLst>
          </p:cNvPr>
          <p:cNvSpPr txBox="1"/>
          <p:nvPr/>
        </p:nvSpPr>
        <p:spPr>
          <a:xfrm>
            <a:off x="373225" y="1259632"/>
            <a:ext cx="11728579" cy="923330"/>
          </a:xfrm>
          <a:prstGeom prst="rect">
            <a:avLst/>
          </a:prstGeom>
          <a:noFill/>
        </p:spPr>
        <p:txBody>
          <a:bodyPr wrap="square" rtlCol="0">
            <a:spAutoFit/>
          </a:bodyPr>
          <a:lstStyle/>
          <a:p>
            <a:r>
              <a:rPr lang="en-US" b="0" i="0" dirty="0">
                <a:solidFill>
                  <a:srgbClr val="374151"/>
                </a:solidFill>
                <a:effectLst/>
                <a:latin typeface="Söhne"/>
              </a:rPr>
              <a:t>In machine learning and data science, evaluation involves assessing the performance of models and algorithms. Metrics like accuracy, precision, recall, F1 score, Mean Absolute Error (MAE), Mean Squared Error (MSE), and others are commonly used for model evaluation.</a:t>
            </a:r>
            <a:endParaRPr lang="en-IN" dirty="0"/>
          </a:p>
        </p:txBody>
      </p:sp>
      <p:sp>
        <p:nvSpPr>
          <p:cNvPr id="3" name="TextBox 2">
            <a:extLst>
              <a:ext uri="{FF2B5EF4-FFF2-40B4-BE49-F238E27FC236}">
                <a16:creationId xmlns:a16="http://schemas.microsoft.com/office/drawing/2014/main" id="{165C7628-CA58-CF37-819C-97DE9174F24C}"/>
              </a:ext>
            </a:extLst>
          </p:cNvPr>
          <p:cNvSpPr txBox="1"/>
          <p:nvPr/>
        </p:nvSpPr>
        <p:spPr>
          <a:xfrm>
            <a:off x="970384" y="279918"/>
            <a:ext cx="3965510" cy="769441"/>
          </a:xfrm>
          <a:prstGeom prst="rect">
            <a:avLst/>
          </a:prstGeom>
          <a:noFill/>
        </p:spPr>
        <p:txBody>
          <a:bodyPr wrap="square" rtlCol="0">
            <a:spAutoFit/>
          </a:bodyPr>
          <a:lstStyle/>
          <a:p>
            <a:r>
              <a:rPr lang="en-IN" sz="4400" dirty="0"/>
              <a:t>EVALUATION</a:t>
            </a:r>
          </a:p>
        </p:txBody>
      </p:sp>
      <p:pic>
        <p:nvPicPr>
          <p:cNvPr id="5" name="Picture 4">
            <a:extLst>
              <a:ext uri="{FF2B5EF4-FFF2-40B4-BE49-F238E27FC236}">
                <a16:creationId xmlns:a16="http://schemas.microsoft.com/office/drawing/2014/main" id="{CB53DCC1-4C30-4A0F-48A9-1909E23E9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08" y="2393234"/>
            <a:ext cx="7695906" cy="1944307"/>
          </a:xfrm>
          <a:prstGeom prst="rect">
            <a:avLst/>
          </a:prstGeom>
        </p:spPr>
      </p:pic>
      <p:pic>
        <p:nvPicPr>
          <p:cNvPr id="7" name="Picture 6">
            <a:extLst>
              <a:ext uri="{FF2B5EF4-FFF2-40B4-BE49-F238E27FC236}">
                <a16:creationId xmlns:a16="http://schemas.microsoft.com/office/drawing/2014/main" id="{6B434E7C-B067-32BE-E1CB-4A5A592F2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73" y="4337542"/>
            <a:ext cx="7373684" cy="2305854"/>
          </a:xfrm>
          <a:prstGeom prst="rect">
            <a:avLst/>
          </a:prstGeom>
        </p:spPr>
      </p:pic>
    </p:spTree>
    <p:extLst>
      <p:ext uri="{BB962C8B-B14F-4D97-AF65-F5344CB8AC3E}">
        <p14:creationId xmlns:p14="http://schemas.microsoft.com/office/powerpoint/2010/main" val="3560977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402AA9-66F5-29BE-024B-E622E881DCE7}"/>
              </a:ext>
            </a:extLst>
          </p:cNvPr>
          <p:cNvSpPr txBox="1"/>
          <p:nvPr/>
        </p:nvSpPr>
        <p:spPr>
          <a:xfrm>
            <a:off x="494523" y="374503"/>
            <a:ext cx="9078685" cy="461665"/>
          </a:xfrm>
          <a:prstGeom prst="rect">
            <a:avLst/>
          </a:prstGeom>
          <a:noFill/>
        </p:spPr>
        <p:txBody>
          <a:bodyPr wrap="square" rtlCol="0">
            <a:spAutoFit/>
          </a:bodyPr>
          <a:lstStyle/>
          <a:p>
            <a:pPr marL="342900" indent="-342900">
              <a:buAutoNum type="arabicPeriod"/>
            </a:pPr>
            <a:r>
              <a:rPr lang="en-IN" sz="2400" b="1" dirty="0"/>
              <a:t>DECISION  TREE  REGRESSION  MODEL                        </a:t>
            </a:r>
          </a:p>
        </p:txBody>
      </p:sp>
      <p:sp>
        <p:nvSpPr>
          <p:cNvPr id="3" name="TextBox 2">
            <a:extLst>
              <a:ext uri="{FF2B5EF4-FFF2-40B4-BE49-F238E27FC236}">
                <a16:creationId xmlns:a16="http://schemas.microsoft.com/office/drawing/2014/main" id="{0E1F4DC1-2A3A-843D-48C2-FAEF05B9818E}"/>
              </a:ext>
            </a:extLst>
          </p:cNvPr>
          <p:cNvSpPr txBox="1"/>
          <p:nvPr/>
        </p:nvSpPr>
        <p:spPr>
          <a:xfrm>
            <a:off x="679579" y="1316303"/>
            <a:ext cx="8341567" cy="1477328"/>
          </a:xfrm>
          <a:prstGeom prst="rect">
            <a:avLst/>
          </a:prstGeom>
          <a:noFill/>
        </p:spPr>
        <p:txBody>
          <a:bodyPr wrap="square" rtlCol="0">
            <a:spAutoFit/>
          </a:bodyPr>
          <a:lstStyle/>
          <a:p>
            <a:r>
              <a:rPr lang="en-IN" dirty="0"/>
              <a:t>ACCURACY OF MODEL IS =   97.26%</a:t>
            </a:r>
          </a:p>
          <a:p>
            <a:endParaRPr lang="en-IN" dirty="0"/>
          </a:p>
          <a:p>
            <a:r>
              <a:rPr lang="en-IN" dirty="0"/>
              <a:t>MEAN SQUARED ERROR(MSE)=  249579251.05</a:t>
            </a:r>
          </a:p>
          <a:p>
            <a:endParaRPr lang="en-IN" dirty="0"/>
          </a:p>
          <a:p>
            <a:r>
              <a:rPr lang="en-IN" dirty="0"/>
              <a:t>ROOT SQUARED ERROR(RMSE) =  15798.077</a:t>
            </a:r>
          </a:p>
        </p:txBody>
      </p:sp>
      <p:sp>
        <p:nvSpPr>
          <p:cNvPr id="4" name="TextBox 3">
            <a:extLst>
              <a:ext uri="{FF2B5EF4-FFF2-40B4-BE49-F238E27FC236}">
                <a16:creationId xmlns:a16="http://schemas.microsoft.com/office/drawing/2014/main" id="{69E887A5-D897-788B-D13C-97A4FC5B49A7}"/>
              </a:ext>
            </a:extLst>
          </p:cNvPr>
          <p:cNvSpPr txBox="1"/>
          <p:nvPr/>
        </p:nvSpPr>
        <p:spPr>
          <a:xfrm>
            <a:off x="384111" y="3292236"/>
            <a:ext cx="7595118" cy="523220"/>
          </a:xfrm>
          <a:prstGeom prst="rect">
            <a:avLst/>
          </a:prstGeom>
          <a:noFill/>
        </p:spPr>
        <p:txBody>
          <a:bodyPr wrap="square" rtlCol="0">
            <a:spAutoFit/>
          </a:bodyPr>
          <a:lstStyle/>
          <a:p>
            <a:r>
              <a:rPr lang="en-IN" dirty="0"/>
              <a:t>2. </a:t>
            </a:r>
            <a:r>
              <a:rPr lang="en-IN" sz="2800" b="1" dirty="0"/>
              <a:t>RANDOM FOREST REGRESSOR </a:t>
            </a:r>
          </a:p>
        </p:txBody>
      </p:sp>
      <p:sp>
        <p:nvSpPr>
          <p:cNvPr id="5" name="TextBox 4">
            <a:extLst>
              <a:ext uri="{FF2B5EF4-FFF2-40B4-BE49-F238E27FC236}">
                <a16:creationId xmlns:a16="http://schemas.microsoft.com/office/drawing/2014/main" id="{6162800D-EC55-00F2-6457-ADBE6B8ADB3D}"/>
              </a:ext>
            </a:extLst>
          </p:cNvPr>
          <p:cNvSpPr txBox="1"/>
          <p:nvPr/>
        </p:nvSpPr>
        <p:spPr>
          <a:xfrm>
            <a:off x="679579" y="4455434"/>
            <a:ext cx="4554893" cy="2031325"/>
          </a:xfrm>
          <a:prstGeom prst="rect">
            <a:avLst/>
          </a:prstGeom>
          <a:noFill/>
        </p:spPr>
        <p:txBody>
          <a:bodyPr wrap="square" rtlCol="0">
            <a:spAutoFit/>
          </a:bodyPr>
          <a:lstStyle/>
          <a:p>
            <a:r>
              <a:rPr lang="en-IN" dirty="0"/>
              <a:t>ACCURACY OF MODEL IS = 98.98%</a:t>
            </a:r>
          </a:p>
          <a:p>
            <a:endParaRPr lang="en-IN" dirty="0"/>
          </a:p>
          <a:p>
            <a:r>
              <a:rPr lang="en-IN" dirty="0"/>
              <a:t>MEAN SQUARED ERROR(MSE)=  167950412.34</a:t>
            </a:r>
          </a:p>
          <a:p>
            <a:endParaRPr lang="en-IN" dirty="0"/>
          </a:p>
          <a:p>
            <a:r>
              <a:rPr lang="en-IN" dirty="0"/>
              <a:t>ROOT SQUARED ERROR(RMSE) =  12959.56</a:t>
            </a:r>
          </a:p>
          <a:p>
            <a:endParaRPr lang="en-IN" dirty="0"/>
          </a:p>
          <a:p>
            <a:r>
              <a:rPr lang="en-IN" dirty="0"/>
              <a:t>MEAN ABSOLUTE ERROR (MAE) = 9358.25</a:t>
            </a:r>
          </a:p>
        </p:txBody>
      </p:sp>
      <p:pic>
        <p:nvPicPr>
          <p:cNvPr id="7" name="Picture 6">
            <a:extLst>
              <a:ext uri="{FF2B5EF4-FFF2-40B4-BE49-F238E27FC236}">
                <a16:creationId xmlns:a16="http://schemas.microsoft.com/office/drawing/2014/main" id="{00D8B5A5-541D-1594-38BE-164E32FAA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8340"/>
            <a:ext cx="5418290" cy="5641504"/>
          </a:xfrm>
          <a:prstGeom prst="rect">
            <a:avLst/>
          </a:prstGeom>
        </p:spPr>
      </p:pic>
      <p:sp>
        <p:nvSpPr>
          <p:cNvPr id="8" name="TextBox 7">
            <a:extLst>
              <a:ext uri="{FF2B5EF4-FFF2-40B4-BE49-F238E27FC236}">
                <a16:creationId xmlns:a16="http://schemas.microsoft.com/office/drawing/2014/main" id="{268BFEE1-65C3-0767-FB77-44E5166C6CEB}"/>
              </a:ext>
            </a:extLst>
          </p:cNvPr>
          <p:cNvSpPr txBox="1"/>
          <p:nvPr/>
        </p:nvSpPr>
        <p:spPr>
          <a:xfrm>
            <a:off x="7081935" y="6000647"/>
            <a:ext cx="4831703" cy="369332"/>
          </a:xfrm>
          <a:prstGeom prst="rect">
            <a:avLst/>
          </a:prstGeom>
          <a:noFill/>
        </p:spPr>
        <p:txBody>
          <a:bodyPr wrap="square" rtlCol="0">
            <a:spAutoFit/>
          </a:bodyPr>
          <a:lstStyle/>
          <a:p>
            <a:r>
              <a:rPr lang="en-IN" dirty="0"/>
              <a:t>RANDOM FOREST VISUALIZATION</a:t>
            </a:r>
          </a:p>
        </p:txBody>
      </p:sp>
    </p:spTree>
    <p:extLst>
      <p:ext uri="{BB962C8B-B14F-4D97-AF65-F5344CB8AC3E}">
        <p14:creationId xmlns:p14="http://schemas.microsoft.com/office/powerpoint/2010/main" val="1498835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3F804-8F7A-4625-7FE5-9455E48A9A69}"/>
              </a:ext>
            </a:extLst>
          </p:cNvPr>
          <p:cNvSpPr txBox="1"/>
          <p:nvPr/>
        </p:nvSpPr>
        <p:spPr>
          <a:xfrm>
            <a:off x="0" y="121150"/>
            <a:ext cx="8416212" cy="646331"/>
          </a:xfrm>
          <a:prstGeom prst="rect">
            <a:avLst/>
          </a:prstGeom>
          <a:noFill/>
        </p:spPr>
        <p:txBody>
          <a:bodyPr wrap="square" rtlCol="0">
            <a:spAutoFit/>
          </a:bodyPr>
          <a:lstStyle/>
          <a:p>
            <a:r>
              <a:rPr lang="en-IN" dirty="0"/>
              <a:t> </a:t>
            </a:r>
            <a:r>
              <a:rPr lang="en-IN" sz="3600" b="1" dirty="0"/>
              <a:t>GRADIENT BOOSTING MODEL </a:t>
            </a:r>
          </a:p>
        </p:txBody>
      </p:sp>
      <p:sp>
        <p:nvSpPr>
          <p:cNvPr id="3" name="TextBox 2">
            <a:extLst>
              <a:ext uri="{FF2B5EF4-FFF2-40B4-BE49-F238E27FC236}">
                <a16:creationId xmlns:a16="http://schemas.microsoft.com/office/drawing/2014/main" id="{72DF0454-9A25-E74A-CB37-C87B77AF32B4}"/>
              </a:ext>
            </a:extLst>
          </p:cNvPr>
          <p:cNvSpPr txBox="1"/>
          <p:nvPr/>
        </p:nvSpPr>
        <p:spPr>
          <a:xfrm>
            <a:off x="270588" y="809971"/>
            <a:ext cx="5915608" cy="369332"/>
          </a:xfrm>
          <a:prstGeom prst="rect">
            <a:avLst/>
          </a:prstGeom>
          <a:noFill/>
        </p:spPr>
        <p:txBody>
          <a:bodyPr wrap="square" rtlCol="0">
            <a:spAutoFit/>
          </a:bodyPr>
          <a:lstStyle/>
          <a:p>
            <a:r>
              <a:rPr lang="en-IN" dirty="0"/>
              <a:t>ACCURACY SCORE  = 90.92</a:t>
            </a:r>
          </a:p>
        </p:txBody>
      </p:sp>
      <p:sp>
        <p:nvSpPr>
          <p:cNvPr id="4" name="TextBox 3">
            <a:extLst>
              <a:ext uri="{FF2B5EF4-FFF2-40B4-BE49-F238E27FC236}">
                <a16:creationId xmlns:a16="http://schemas.microsoft.com/office/drawing/2014/main" id="{9D0315AE-AD5B-08AB-B9FC-81FD33ED2264}"/>
              </a:ext>
            </a:extLst>
          </p:cNvPr>
          <p:cNvSpPr txBox="1"/>
          <p:nvPr/>
        </p:nvSpPr>
        <p:spPr>
          <a:xfrm>
            <a:off x="0" y="1288885"/>
            <a:ext cx="6475445" cy="584775"/>
          </a:xfrm>
          <a:prstGeom prst="rect">
            <a:avLst/>
          </a:prstGeom>
          <a:noFill/>
        </p:spPr>
        <p:txBody>
          <a:bodyPr wrap="square" rtlCol="0">
            <a:spAutoFit/>
          </a:bodyPr>
          <a:lstStyle/>
          <a:p>
            <a:r>
              <a:rPr lang="en-IN" sz="3200" b="1" dirty="0"/>
              <a:t>NEURAL NETWORK REGRESSION</a:t>
            </a:r>
          </a:p>
        </p:txBody>
      </p:sp>
      <p:sp>
        <p:nvSpPr>
          <p:cNvPr id="5" name="TextBox 4">
            <a:extLst>
              <a:ext uri="{FF2B5EF4-FFF2-40B4-BE49-F238E27FC236}">
                <a16:creationId xmlns:a16="http://schemas.microsoft.com/office/drawing/2014/main" id="{F04CD9F4-886A-30E3-4254-559C84234228}"/>
              </a:ext>
            </a:extLst>
          </p:cNvPr>
          <p:cNvSpPr txBox="1"/>
          <p:nvPr/>
        </p:nvSpPr>
        <p:spPr>
          <a:xfrm>
            <a:off x="83976" y="2055938"/>
            <a:ext cx="5047861" cy="369332"/>
          </a:xfrm>
          <a:prstGeom prst="rect">
            <a:avLst/>
          </a:prstGeom>
          <a:noFill/>
        </p:spPr>
        <p:txBody>
          <a:bodyPr wrap="square" rtlCol="0">
            <a:spAutoFit/>
          </a:bodyPr>
          <a:lstStyle/>
          <a:p>
            <a:r>
              <a:rPr lang="en-IN" dirty="0"/>
              <a:t>MEAN SQUARED ERROR =  85355382428.425304</a:t>
            </a:r>
          </a:p>
        </p:txBody>
      </p:sp>
      <p:pic>
        <p:nvPicPr>
          <p:cNvPr id="7" name="Picture 6">
            <a:extLst>
              <a:ext uri="{FF2B5EF4-FFF2-40B4-BE49-F238E27FC236}">
                <a16:creationId xmlns:a16="http://schemas.microsoft.com/office/drawing/2014/main" id="{FB165338-9E34-9358-694B-7B9F06861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869" y="2055938"/>
            <a:ext cx="6475444" cy="4802062"/>
          </a:xfrm>
          <a:prstGeom prst="rect">
            <a:avLst/>
          </a:prstGeom>
        </p:spPr>
      </p:pic>
    </p:spTree>
    <p:extLst>
      <p:ext uri="{BB962C8B-B14F-4D97-AF65-F5344CB8AC3E}">
        <p14:creationId xmlns:p14="http://schemas.microsoft.com/office/powerpoint/2010/main" val="377182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01A1F1-0932-446B-57AB-5251394074DC}"/>
              </a:ext>
            </a:extLst>
          </p:cNvPr>
          <p:cNvSpPr txBox="1"/>
          <p:nvPr/>
        </p:nvSpPr>
        <p:spPr>
          <a:xfrm>
            <a:off x="2491273" y="457200"/>
            <a:ext cx="5952931" cy="707886"/>
          </a:xfrm>
          <a:prstGeom prst="rect">
            <a:avLst/>
          </a:prstGeom>
          <a:noFill/>
        </p:spPr>
        <p:txBody>
          <a:bodyPr wrap="square" rtlCol="0">
            <a:spAutoFit/>
          </a:bodyPr>
          <a:lstStyle/>
          <a:p>
            <a:r>
              <a:rPr lang="en-IN" sz="4000" dirty="0"/>
              <a:t>RESULTS AND CONCLUSION</a:t>
            </a:r>
          </a:p>
        </p:txBody>
      </p:sp>
      <p:sp>
        <p:nvSpPr>
          <p:cNvPr id="3" name="TextBox 2">
            <a:extLst>
              <a:ext uri="{FF2B5EF4-FFF2-40B4-BE49-F238E27FC236}">
                <a16:creationId xmlns:a16="http://schemas.microsoft.com/office/drawing/2014/main" id="{49B179F9-512C-4A0B-24A2-80611AC8E032}"/>
              </a:ext>
            </a:extLst>
          </p:cNvPr>
          <p:cNvSpPr txBox="1"/>
          <p:nvPr/>
        </p:nvSpPr>
        <p:spPr>
          <a:xfrm>
            <a:off x="1258078" y="2733096"/>
            <a:ext cx="10254342" cy="1015663"/>
          </a:xfrm>
          <a:prstGeom prst="rect">
            <a:avLst/>
          </a:prstGeom>
          <a:noFill/>
        </p:spPr>
        <p:txBody>
          <a:bodyPr wrap="square" rtlCol="0">
            <a:spAutoFit/>
          </a:bodyPr>
          <a:lstStyle/>
          <a:p>
            <a:r>
              <a:rPr lang="en-IN" dirty="0"/>
              <a:t>The best salary prediction model is </a:t>
            </a:r>
            <a:r>
              <a:rPr lang="en-IN" sz="2400" b="1" dirty="0"/>
              <a:t>RANDOM FOREST REGRESSOR </a:t>
            </a:r>
            <a:r>
              <a:rPr lang="en-IN" dirty="0"/>
              <a:t>with highest accuracy score </a:t>
            </a:r>
            <a:r>
              <a:rPr lang="en-IN" sz="3600" b="1" dirty="0"/>
              <a:t>98.88%</a:t>
            </a:r>
          </a:p>
        </p:txBody>
      </p:sp>
    </p:spTree>
    <p:extLst>
      <p:ext uri="{BB962C8B-B14F-4D97-AF65-F5344CB8AC3E}">
        <p14:creationId xmlns:p14="http://schemas.microsoft.com/office/powerpoint/2010/main" val="2241269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A4692D-610A-9DB0-36AD-A5927056F35E}"/>
              </a:ext>
            </a:extLst>
          </p:cNvPr>
          <p:cNvSpPr/>
          <p:nvPr/>
        </p:nvSpPr>
        <p:spPr>
          <a:xfrm>
            <a:off x="2989482" y="2771592"/>
            <a:ext cx="5146811"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 </a:t>
            </a:r>
          </a:p>
        </p:txBody>
      </p:sp>
    </p:spTree>
    <p:extLst>
      <p:ext uri="{BB962C8B-B14F-4D97-AF65-F5344CB8AC3E}">
        <p14:creationId xmlns:p14="http://schemas.microsoft.com/office/powerpoint/2010/main" val="633086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543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117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163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73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C8E86-F26A-84C2-D072-E2D22AFBD001}"/>
              </a:ext>
            </a:extLst>
          </p:cNvPr>
          <p:cNvSpPr txBox="1"/>
          <p:nvPr/>
        </p:nvSpPr>
        <p:spPr>
          <a:xfrm>
            <a:off x="504081" y="889843"/>
            <a:ext cx="11523689" cy="5909310"/>
          </a:xfrm>
          <a:prstGeom prst="rect">
            <a:avLst/>
          </a:prstGeom>
          <a:noFill/>
        </p:spPr>
        <p:txBody>
          <a:bodyPr wrap="square">
            <a:spAutoFit/>
          </a:bodyPr>
          <a:lstStyle/>
          <a:p>
            <a:pPr algn="l"/>
            <a:r>
              <a:rPr lang="en-US" b="1" i="0" dirty="0">
                <a:solidFill>
                  <a:srgbClr val="374151"/>
                </a:solidFill>
                <a:latin typeface="Arial" panose="020B0604020202020204" pitchFamily="34" charset="0"/>
                <a:cs typeface="Arial" panose="020B0604020202020204" pitchFamily="34" charset="0"/>
              </a:rPr>
              <a:t>6.Performance Management:</a:t>
            </a:r>
          </a:p>
          <a:p>
            <a:pPr marL="742950" lvl="1" indent="-285750" algn="l">
              <a:buFont typeface="+mj-lt"/>
              <a:buAutoNum type="arabicPeriod"/>
            </a:pPr>
            <a:r>
              <a:rPr lang="en-US" b="1" i="0" dirty="0">
                <a:solidFill>
                  <a:srgbClr val="374151"/>
                </a:solidFill>
                <a:latin typeface="Arial" panose="020B0604020202020204" pitchFamily="34" charset="0"/>
                <a:cs typeface="Arial" panose="020B0604020202020204" pitchFamily="34" charset="0"/>
              </a:rPr>
              <a:t>Link salary predictions to performance evaluations to reward high-performing individuals.</a:t>
            </a:r>
          </a:p>
          <a:p>
            <a:pPr marL="742950" lvl="1" indent="-285750" algn="l">
              <a:buFont typeface="+mj-lt"/>
              <a:buAutoNum type="arabicPeriod"/>
            </a:pPr>
            <a:r>
              <a:rPr lang="en-US" b="1" i="0" dirty="0">
                <a:solidFill>
                  <a:srgbClr val="374151"/>
                </a:solidFill>
                <a:latin typeface="Arial" panose="020B0604020202020204" pitchFamily="34" charset="0"/>
                <a:cs typeface="Arial" panose="020B0604020202020204" pitchFamily="34" charset="0"/>
              </a:rPr>
              <a:t>Provide insights into how performance metrics correlate with compensation.</a:t>
            </a:r>
          </a:p>
          <a:p>
            <a:pPr algn="l"/>
            <a:r>
              <a:rPr lang="en-US" b="1" i="0" dirty="0">
                <a:solidFill>
                  <a:srgbClr val="374151"/>
                </a:solidFill>
                <a:latin typeface="Arial" panose="020B0604020202020204" pitchFamily="34" charset="0"/>
                <a:cs typeface="Arial" panose="020B0604020202020204" pitchFamily="34" charset="0"/>
              </a:rPr>
              <a:t>7.Data-Driven Decision Making:</a:t>
            </a:r>
          </a:p>
          <a:p>
            <a:pPr marL="742950" lvl="1" indent="-285750" algn="l">
              <a:buFont typeface="+mj-lt"/>
              <a:buAutoNum type="arabicPeriod"/>
            </a:pPr>
            <a:r>
              <a:rPr lang="en-US" b="1" i="0" dirty="0">
                <a:solidFill>
                  <a:srgbClr val="374151"/>
                </a:solidFill>
                <a:latin typeface="Arial" panose="020B0604020202020204" pitchFamily="34" charset="0"/>
                <a:cs typeface="Arial" panose="020B0604020202020204" pitchFamily="34" charset="0"/>
              </a:rPr>
              <a:t>Utilize historical salary data and analytics to make informed decisions about compensation strategies.</a:t>
            </a:r>
          </a:p>
          <a:p>
            <a:pPr marL="742950" lvl="1" indent="-285750" algn="l">
              <a:buFont typeface="+mj-lt"/>
              <a:buAutoNum type="arabicPeriod"/>
            </a:pPr>
            <a:r>
              <a:rPr lang="en-US" b="1" i="0" dirty="0">
                <a:solidFill>
                  <a:srgbClr val="374151"/>
                </a:solidFill>
                <a:latin typeface="Arial" panose="020B0604020202020204" pitchFamily="34" charset="0"/>
                <a:cs typeface="Arial" panose="020B0604020202020204" pitchFamily="34" charset="0"/>
              </a:rPr>
              <a:t>Continuously refine and optimize compensation models based on real-time data.</a:t>
            </a:r>
          </a:p>
          <a:p>
            <a:pPr algn="l"/>
            <a:r>
              <a:rPr lang="en-US" b="1" i="0" dirty="0">
                <a:solidFill>
                  <a:srgbClr val="374151"/>
                </a:solidFill>
                <a:latin typeface="Arial" panose="020B0604020202020204" pitchFamily="34" charset="0"/>
                <a:cs typeface="Arial" panose="020B0604020202020204" pitchFamily="34" charset="0"/>
              </a:rPr>
              <a:t>8.Compliance and Fairness:</a:t>
            </a:r>
          </a:p>
          <a:p>
            <a:pPr marL="742950" lvl="1" indent="-285750" algn="l">
              <a:buFont typeface="+mj-lt"/>
              <a:buAutoNum type="arabicPeriod"/>
            </a:pPr>
            <a:r>
              <a:rPr lang="en-US" b="1" i="0" dirty="0">
                <a:solidFill>
                  <a:srgbClr val="374151"/>
                </a:solidFill>
                <a:latin typeface="Arial" panose="020B0604020202020204" pitchFamily="34" charset="0"/>
                <a:cs typeface="Arial" panose="020B0604020202020204" pitchFamily="34" charset="0"/>
              </a:rPr>
              <a:t>Ensure that salary predictions comply with legal and regulatory requirements.</a:t>
            </a:r>
          </a:p>
          <a:p>
            <a:pPr marL="742950" lvl="1" indent="-285750" algn="l">
              <a:buFont typeface="+mj-lt"/>
              <a:buAutoNum type="arabicPeriod"/>
            </a:pPr>
            <a:r>
              <a:rPr lang="en-US" b="1" i="0" dirty="0">
                <a:solidFill>
                  <a:srgbClr val="374151"/>
                </a:solidFill>
                <a:latin typeface="Arial" panose="020B0604020202020204" pitchFamily="34" charset="0"/>
                <a:cs typeface="Arial" panose="020B0604020202020204" pitchFamily="34" charset="0"/>
              </a:rPr>
              <a:t>Identify and rectify any biases in the salary prediction models to promote fairness.</a:t>
            </a:r>
          </a:p>
          <a:p>
            <a:pPr algn="l"/>
            <a:r>
              <a:rPr lang="en-US" b="1" i="0" dirty="0">
                <a:solidFill>
                  <a:srgbClr val="374151"/>
                </a:solidFill>
                <a:latin typeface="Arial" panose="020B0604020202020204" pitchFamily="34" charset="0"/>
                <a:cs typeface="Arial" panose="020B0604020202020204" pitchFamily="34" charset="0"/>
              </a:rPr>
              <a:t>9.Employee Satisfaction and Morale:</a:t>
            </a:r>
          </a:p>
          <a:p>
            <a:pPr marL="742950" lvl="1" indent="-285750" algn="l">
              <a:buFont typeface="+mj-lt"/>
              <a:buAutoNum type="arabicPeriod"/>
            </a:pPr>
            <a:r>
              <a:rPr lang="en-US" b="1" i="0" dirty="0">
                <a:solidFill>
                  <a:srgbClr val="374151"/>
                </a:solidFill>
                <a:latin typeface="Arial" panose="020B0604020202020204" pitchFamily="34" charset="0"/>
                <a:cs typeface="Arial" panose="020B0604020202020204" pitchFamily="34" charset="0"/>
              </a:rPr>
              <a:t>Consider the impact of salary predictions on overall employee satisfaction and morale.</a:t>
            </a:r>
          </a:p>
          <a:p>
            <a:pPr marL="742950" lvl="1" indent="-285750" algn="l">
              <a:buFont typeface="+mj-lt"/>
              <a:buAutoNum type="arabicPeriod"/>
            </a:pPr>
            <a:r>
              <a:rPr lang="en-US" b="1" i="0" dirty="0">
                <a:solidFill>
                  <a:srgbClr val="374151"/>
                </a:solidFill>
                <a:latin typeface="Arial" panose="020B0604020202020204" pitchFamily="34" charset="0"/>
                <a:cs typeface="Arial" panose="020B0604020202020204" pitchFamily="34" charset="0"/>
              </a:rPr>
              <a:t>Strive to maintain a positive and motivating work environment through fair compensation practices.</a:t>
            </a:r>
          </a:p>
          <a:p>
            <a:pPr algn="l"/>
            <a:r>
              <a:rPr lang="en-US" b="1" i="0" dirty="0">
                <a:solidFill>
                  <a:srgbClr val="374151"/>
                </a:solidFill>
                <a:latin typeface="Arial" panose="020B0604020202020204" pitchFamily="34" charset="0"/>
                <a:cs typeface="Arial" panose="020B0604020202020204" pitchFamily="34" charset="0"/>
              </a:rPr>
              <a:t>10.Continuous Improvement:</a:t>
            </a:r>
          </a:p>
          <a:p>
            <a:pPr marL="742950" lvl="1" indent="-285750" algn="l">
              <a:buFont typeface="+mj-lt"/>
              <a:buAutoNum type="arabicPeriod"/>
            </a:pPr>
            <a:r>
              <a:rPr lang="en-US" b="1" i="0" dirty="0">
                <a:solidFill>
                  <a:srgbClr val="374151"/>
                </a:solidFill>
                <a:latin typeface="Arial" panose="020B0604020202020204" pitchFamily="34" charset="0"/>
                <a:cs typeface="Arial" panose="020B0604020202020204" pitchFamily="34" charset="0"/>
              </a:rPr>
              <a:t>Regularly review and update salary prediction models to adapt to changing market conditions.</a:t>
            </a:r>
          </a:p>
          <a:p>
            <a:pPr marL="742950" lvl="1" indent="-285750" algn="l">
              <a:buFont typeface="+mj-lt"/>
              <a:buAutoNum type="arabicPeriod"/>
            </a:pPr>
            <a:r>
              <a:rPr lang="en-US" b="1" i="0" dirty="0">
                <a:solidFill>
                  <a:srgbClr val="374151"/>
                </a:solidFill>
                <a:latin typeface="Arial" panose="020B0604020202020204" pitchFamily="34" charset="0"/>
                <a:cs typeface="Arial" panose="020B0604020202020204" pitchFamily="34" charset="0"/>
              </a:rPr>
              <a:t>Seek feedback from employees to enhance the accuracy and relevance of salary predictions.</a:t>
            </a:r>
          </a:p>
          <a:p>
            <a:pPr algn="l"/>
            <a:r>
              <a:rPr lang="en-US" b="1" i="0" dirty="0">
                <a:solidFill>
                  <a:srgbClr val="374151"/>
                </a:solidFill>
                <a:latin typeface="Arial" panose="020B0604020202020204" pitchFamily="34" charset="0"/>
                <a:cs typeface="Arial" panose="020B0604020202020204" pitchFamily="34" charset="0"/>
              </a:rPr>
              <a:t>Achieving these objectives often involves the use of machine learning models, statistical analysis, and ongoing collaboration between HR professionals, data scientists, and organizational leaders. It's essential to balance quantitative data with qualitative insights to make well-informed decisions that benefit both the organization and its employees.</a:t>
            </a:r>
          </a:p>
        </p:txBody>
      </p:sp>
    </p:spTree>
    <p:extLst>
      <p:ext uri="{BB962C8B-B14F-4D97-AF65-F5344CB8AC3E}">
        <p14:creationId xmlns:p14="http://schemas.microsoft.com/office/powerpoint/2010/main" val="439769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713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218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547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501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89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057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02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C681EE65-0AFB-6C27-400D-FC8AFDB4EE2F}"/>
              </a:ext>
            </a:extLst>
          </p:cNvPr>
          <p:cNvSpPr>
            <a:spLocks noChangeArrowheads="1"/>
          </p:cNvSpPr>
          <p:nvPr/>
        </p:nvSpPr>
        <p:spPr bwMode="auto">
          <a:xfrm>
            <a:off x="2789549" y="187299"/>
            <a:ext cx="66129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Arial MT"/>
              </a:rPr>
              <a:t>2.</a:t>
            </a:r>
            <a:r>
              <a:rPr kumimoji="0" lang="en-US" altLang="en-US" sz="3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3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Data Collection and Preprocessing</a:t>
            </a:r>
            <a:r>
              <a:rPr kumimoji="0" lang="en-US" altLang="en-US" sz="10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BBB3B0C-5FA4-E526-EDF0-D5D153B36BC4}"/>
              </a:ext>
            </a:extLst>
          </p:cNvPr>
          <p:cNvSpPr txBox="1"/>
          <p:nvPr/>
        </p:nvSpPr>
        <p:spPr>
          <a:xfrm>
            <a:off x="615820" y="1430856"/>
            <a:ext cx="9470036" cy="369332"/>
          </a:xfrm>
          <a:prstGeom prst="rect">
            <a:avLst/>
          </a:prstGeom>
          <a:noFill/>
        </p:spPr>
        <p:txBody>
          <a:bodyPr wrap="square">
            <a:spAutoFit/>
          </a:bodyPr>
          <a:lstStyle/>
          <a:p>
            <a:r>
              <a:rPr lang="en-IN" dirty="0"/>
              <a:t>https://www.kaggle.com/datasets/rkiattisak/salaly-prediction-for-beginer/</a:t>
            </a:r>
          </a:p>
        </p:txBody>
      </p:sp>
      <p:sp>
        <p:nvSpPr>
          <p:cNvPr id="11" name="TextBox 10">
            <a:extLst>
              <a:ext uri="{FF2B5EF4-FFF2-40B4-BE49-F238E27FC236}">
                <a16:creationId xmlns:a16="http://schemas.microsoft.com/office/drawing/2014/main" id="{7D41FF4A-E57B-74F7-0636-70D36A3BC0EA}"/>
              </a:ext>
            </a:extLst>
          </p:cNvPr>
          <p:cNvSpPr txBox="1"/>
          <p:nvPr/>
        </p:nvSpPr>
        <p:spPr>
          <a:xfrm>
            <a:off x="615820" y="970384"/>
            <a:ext cx="8332237" cy="369332"/>
          </a:xfrm>
          <a:prstGeom prst="rect">
            <a:avLst/>
          </a:prstGeom>
          <a:noFill/>
        </p:spPr>
        <p:txBody>
          <a:bodyPr wrap="square" rtlCol="0">
            <a:spAutoFit/>
          </a:bodyPr>
          <a:lstStyle/>
          <a:p>
            <a:r>
              <a:rPr lang="en-IN" dirty="0"/>
              <a:t>Data   is collected by using website Kaggle.</a:t>
            </a:r>
          </a:p>
        </p:txBody>
      </p:sp>
      <p:sp>
        <p:nvSpPr>
          <p:cNvPr id="13" name="TextBox 12">
            <a:extLst>
              <a:ext uri="{FF2B5EF4-FFF2-40B4-BE49-F238E27FC236}">
                <a16:creationId xmlns:a16="http://schemas.microsoft.com/office/drawing/2014/main" id="{2E5E7936-FFD7-8E9B-4ADF-9E872A88DEB5}"/>
              </a:ext>
            </a:extLst>
          </p:cNvPr>
          <p:cNvSpPr txBox="1"/>
          <p:nvPr/>
        </p:nvSpPr>
        <p:spPr>
          <a:xfrm>
            <a:off x="2460609" y="2106795"/>
            <a:ext cx="5420468" cy="369332"/>
          </a:xfrm>
          <a:prstGeom prst="rect">
            <a:avLst/>
          </a:prstGeom>
          <a:noFill/>
        </p:spPr>
        <p:txBody>
          <a:bodyPr wrap="square">
            <a:spAutoFit/>
          </a:bodyPr>
          <a:lstStyle/>
          <a:p>
            <a:pPr algn="l"/>
            <a:r>
              <a:rPr lang="en-US" b="1" i="0" dirty="0">
                <a:solidFill>
                  <a:srgbClr val="000000"/>
                </a:solidFill>
                <a:effectLst/>
                <a:latin typeface="Helvetica Neue"/>
              </a:rPr>
              <a:t>Number of Rows and Columns-  375 ,7</a:t>
            </a:r>
          </a:p>
        </p:txBody>
      </p:sp>
      <p:sp>
        <p:nvSpPr>
          <p:cNvPr id="16" name="TextBox 15">
            <a:extLst>
              <a:ext uri="{FF2B5EF4-FFF2-40B4-BE49-F238E27FC236}">
                <a16:creationId xmlns:a16="http://schemas.microsoft.com/office/drawing/2014/main" id="{CC202A54-3FBA-878B-E973-742E4CACDD61}"/>
              </a:ext>
            </a:extLst>
          </p:cNvPr>
          <p:cNvSpPr txBox="1"/>
          <p:nvPr/>
        </p:nvSpPr>
        <p:spPr>
          <a:xfrm>
            <a:off x="2460609" y="2827176"/>
            <a:ext cx="4854591" cy="5078313"/>
          </a:xfrm>
          <a:prstGeom prst="rect">
            <a:avLst/>
          </a:prstGeom>
          <a:noFill/>
        </p:spPr>
        <p:txBody>
          <a:bodyPr wrap="square" rtlCol="0">
            <a:spAutoFit/>
          </a:bodyPr>
          <a:lstStyle/>
          <a:p>
            <a:r>
              <a:rPr lang="en-IN" dirty="0"/>
              <a:t>After clean data </a:t>
            </a:r>
          </a:p>
          <a:p>
            <a:r>
              <a:rPr lang="en-US" b="1" i="0" dirty="0">
                <a:solidFill>
                  <a:srgbClr val="000000"/>
                </a:solidFill>
                <a:effectLst/>
                <a:latin typeface="Helvetica Neue"/>
              </a:rPr>
              <a:t>Number of Rows and Columns-  324 ,7</a:t>
            </a:r>
          </a:p>
          <a:p>
            <a:endParaRPr lang="en-US" b="1" dirty="0">
              <a:solidFill>
                <a:srgbClr val="000000"/>
              </a:solidFill>
              <a:latin typeface="Helvetica Neue"/>
            </a:endParaRPr>
          </a:p>
          <a:p>
            <a:r>
              <a:rPr lang="en-IN" b="1" i="0" dirty="0">
                <a:solidFill>
                  <a:srgbClr val="000000"/>
                </a:solidFill>
                <a:effectLst/>
                <a:latin typeface="Helvetica Neue"/>
              </a:rPr>
              <a:t>List of columns, data types:</a:t>
            </a:r>
          </a:p>
          <a:p>
            <a:endParaRPr lang="en-IN" b="1" i="0" dirty="0">
              <a:solidFill>
                <a:srgbClr val="000000"/>
              </a:solidFill>
              <a:effectLst/>
              <a:latin typeface="Helvetica Neue"/>
            </a:endParaRPr>
          </a:p>
          <a:p>
            <a:r>
              <a:rPr lang="en-IN" i="0" dirty="0">
                <a:solidFill>
                  <a:srgbClr val="000000"/>
                </a:solidFill>
                <a:effectLst/>
                <a:latin typeface="Helvetica Neue"/>
              </a:rPr>
              <a:t> Age   </a:t>
            </a:r>
            <a:r>
              <a:rPr lang="en-IN" dirty="0">
                <a:solidFill>
                  <a:srgbClr val="000000"/>
                </a:solidFill>
                <a:latin typeface="Helvetica Neue"/>
              </a:rPr>
              <a:t>                                float</a:t>
            </a:r>
          </a:p>
          <a:p>
            <a:r>
              <a:rPr lang="en-IN" dirty="0">
                <a:solidFill>
                  <a:srgbClr val="000000"/>
                </a:solidFill>
                <a:latin typeface="Helvetica Neue"/>
              </a:rPr>
              <a:t>Gender                              object</a:t>
            </a:r>
          </a:p>
          <a:p>
            <a:r>
              <a:rPr lang="en-IN" i="0" dirty="0" err="1">
                <a:solidFill>
                  <a:srgbClr val="000000"/>
                </a:solidFill>
                <a:effectLst/>
                <a:latin typeface="Helvetica Neue"/>
              </a:rPr>
              <a:t>Education</a:t>
            </a:r>
            <a:r>
              <a:rPr lang="en-IN" dirty="0" err="1">
                <a:solidFill>
                  <a:srgbClr val="000000"/>
                </a:solidFill>
                <a:latin typeface="Helvetica Neue"/>
              </a:rPr>
              <a:t>_Level</a:t>
            </a:r>
            <a:r>
              <a:rPr lang="en-IN" dirty="0">
                <a:solidFill>
                  <a:srgbClr val="000000"/>
                </a:solidFill>
                <a:latin typeface="Helvetica Neue"/>
              </a:rPr>
              <a:t>                 object</a:t>
            </a:r>
          </a:p>
          <a:p>
            <a:r>
              <a:rPr lang="en-IN" dirty="0" err="1">
                <a:solidFill>
                  <a:srgbClr val="000000"/>
                </a:solidFill>
                <a:latin typeface="Helvetica Neue"/>
              </a:rPr>
              <a:t>Job_Title</a:t>
            </a:r>
            <a:r>
              <a:rPr lang="en-IN" dirty="0">
                <a:solidFill>
                  <a:srgbClr val="000000"/>
                </a:solidFill>
                <a:latin typeface="Helvetica Neue"/>
              </a:rPr>
              <a:t>                            object</a:t>
            </a:r>
          </a:p>
          <a:p>
            <a:r>
              <a:rPr lang="en-IN" i="0" dirty="0" err="1">
                <a:solidFill>
                  <a:srgbClr val="000000"/>
                </a:solidFill>
                <a:effectLst/>
                <a:latin typeface="Helvetica Neue"/>
              </a:rPr>
              <a:t>Experience_years</a:t>
            </a:r>
            <a:r>
              <a:rPr lang="en-IN" i="0" dirty="0">
                <a:solidFill>
                  <a:srgbClr val="000000"/>
                </a:solidFill>
                <a:effectLst/>
                <a:latin typeface="Helvetica Neue"/>
              </a:rPr>
              <a:t>              float</a:t>
            </a:r>
          </a:p>
          <a:p>
            <a:r>
              <a:rPr lang="en-IN" dirty="0">
                <a:solidFill>
                  <a:srgbClr val="000000"/>
                </a:solidFill>
                <a:latin typeface="Helvetica Neue"/>
              </a:rPr>
              <a:t>Salary                                float</a:t>
            </a:r>
          </a:p>
          <a:p>
            <a:r>
              <a:rPr lang="en-IN" i="0" dirty="0">
                <a:solidFill>
                  <a:srgbClr val="000000"/>
                </a:solidFill>
                <a:effectLst/>
                <a:latin typeface="Helvetica Neue"/>
              </a:rPr>
              <a:t>Location                             object</a:t>
            </a:r>
          </a:p>
          <a:p>
            <a:endParaRPr lang="en-IN" dirty="0">
              <a:solidFill>
                <a:srgbClr val="000000"/>
              </a:solidFill>
              <a:latin typeface="Helvetica Neue"/>
            </a:endParaRPr>
          </a:p>
          <a:p>
            <a:r>
              <a:rPr lang="en-IN" dirty="0">
                <a:solidFill>
                  <a:srgbClr val="000000"/>
                </a:solidFill>
                <a:latin typeface="Helvetica Neue"/>
              </a:rPr>
              <a:t>Data type is :     object</a:t>
            </a:r>
            <a:endParaRPr lang="en-IN" i="0" dirty="0">
              <a:solidFill>
                <a:srgbClr val="000000"/>
              </a:solidFill>
              <a:effectLst/>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US" b="1" i="0" dirty="0">
              <a:solidFill>
                <a:srgbClr val="000000"/>
              </a:solidFill>
              <a:effectLst/>
              <a:latin typeface="Helvetica Neue"/>
            </a:endParaRPr>
          </a:p>
          <a:p>
            <a:endParaRPr lang="en-IN" dirty="0"/>
          </a:p>
        </p:txBody>
      </p:sp>
      <p:sp>
        <p:nvSpPr>
          <p:cNvPr id="17" name="Rectangle 4">
            <a:extLst>
              <a:ext uri="{FF2B5EF4-FFF2-40B4-BE49-F238E27FC236}">
                <a16:creationId xmlns:a16="http://schemas.microsoft.com/office/drawing/2014/main" id="{4F93BED0-AACE-BE26-CFF7-4681D6AD8C30}"/>
              </a:ext>
            </a:extLst>
          </p:cNvPr>
          <p:cNvSpPr>
            <a:spLocks noChangeArrowheads="1"/>
          </p:cNvSpPr>
          <p:nvPr/>
        </p:nvSpPr>
        <p:spPr bwMode="auto">
          <a:xfrm>
            <a:off x="-737119" y="32265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33B55ED7-9064-0E58-6B9D-78BC1970B95D}"/>
              </a:ext>
            </a:extLst>
          </p:cNvPr>
          <p:cNvSpPr>
            <a:spLocks noChangeArrowheads="1"/>
          </p:cNvSpPr>
          <p:nvPr/>
        </p:nvSpPr>
        <p:spPr bwMode="auto">
          <a:xfrm>
            <a:off x="152400" y="2425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EDEF2166-771D-6802-2932-1CD1874964D8}"/>
              </a:ext>
            </a:extLst>
          </p:cNvPr>
          <p:cNvSpPr txBox="1"/>
          <p:nvPr/>
        </p:nvSpPr>
        <p:spPr>
          <a:xfrm>
            <a:off x="2481943" y="2476127"/>
            <a:ext cx="6466114" cy="369332"/>
          </a:xfrm>
          <a:prstGeom prst="rect">
            <a:avLst/>
          </a:prstGeom>
          <a:noFill/>
        </p:spPr>
        <p:txBody>
          <a:bodyPr wrap="square">
            <a:spAutoFit/>
          </a:bodyPr>
          <a:lstStyle/>
          <a:p>
            <a:r>
              <a:rPr lang="en-US" b="1" dirty="0">
                <a:solidFill>
                  <a:srgbClr val="000000"/>
                </a:solidFill>
                <a:latin typeface="Helvetica Neue"/>
              </a:rPr>
              <a:t>Duplicates values:  50 ,7</a:t>
            </a:r>
          </a:p>
        </p:txBody>
      </p:sp>
      <p:sp>
        <p:nvSpPr>
          <p:cNvPr id="22" name="Rectangle 7">
            <a:extLst>
              <a:ext uri="{FF2B5EF4-FFF2-40B4-BE49-F238E27FC236}">
                <a16:creationId xmlns:a16="http://schemas.microsoft.com/office/drawing/2014/main" id="{8CE9B53C-032D-3B66-5861-5836E4F7D68F}"/>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8">
            <a:extLst>
              <a:ext uri="{FF2B5EF4-FFF2-40B4-BE49-F238E27FC236}">
                <a16:creationId xmlns:a16="http://schemas.microsoft.com/office/drawing/2014/main" id="{89FF2F93-92EA-2C75-A9EB-77FB2EAFE06F}"/>
              </a:ext>
            </a:extLst>
          </p:cNvPr>
          <p:cNvSpPr>
            <a:spLocks noChangeArrowheads="1"/>
          </p:cNvSpPr>
          <p:nvPr/>
        </p:nvSpPr>
        <p:spPr bwMode="auto">
          <a:xfrm>
            <a:off x="152400" y="3194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9">
            <a:extLst>
              <a:ext uri="{FF2B5EF4-FFF2-40B4-BE49-F238E27FC236}">
                <a16:creationId xmlns:a16="http://schemas.microsoft.com/office/drawing/2014/main" id="{BE725590-B340-7546-4657-6835F2EE3BAB}"/>
              </a:ext>
            </a:extLst>
          </p:cNvPr>
          <p:cNvSpPr>
            <a:spLocks noChangeArrowheads="1"/>
          </p:cNvSpPr>
          <p:nvPr/>
        </p:nvSpPr>
        <p:spPr bwMode="auto">
          <a:xfrm>
            <a:off x="304800" y="4718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546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0D023-66CB-BEA9-ADA3-8FE4B7050DAB}"/>
              </a:ext>
            </a:extLst>
          </p:cNvPr>
          <p:cNvSpPr txBox="1"/>
          <p:nvPr/>
        </p:nvSpPr>
        <p:spPr>
          <a:xfrm>
            <a:off x="429208" y="177282"/>
            <a:ext cx="11523306" cy="1292662"/>
          </a:xfrm>
          <a:prstGeom prst="rect">
            <a:avLst/>
          </a:prstGeom>
          <a:noFill/>
        </p:spPr>
        <p:txBody>
          <a:bodyPr wrap="square" rtlCol="0">
            <a:spAutoFit/>
          </a:bodyPr>
          <a:lstStyle/>
          <a:p>
            <a:r>
              <a:rPr lang="en-IN" sz="2400" b="1" dirty="0"/>
              <a:t>PREPROCESS:</a:t>
            </a:r>
          </a:p>
          <a:p>
            <a:endParaRPr lang="en-IN" dirty="0"/>
          </a:p>
          <a:p>
            <a:r>
              <a:rPr lang="en-IN" dirty="0"/>
              <a:t>Missing Values is 1 in all columns excepting only “location ‘’ </a:t>
            </a:r>
            <a:r>
              <a:rPr lang="en-IN" dirty="0" err="1"/>
              <a:t>coloumn</a:t>
            </a:r>
            <a:r>
              <a:rPr lang="en-IN" dirty="0"/>
              <a:t>.</a:t>
            </a:r>
          </a:p>
          <a:p>
            <a:endParaRPr lang="en-IN" dirty="0"/>
          </a:p>
        </p:txBody>
      </p:sp>
      <p:pic>
        <p:nvPicPr>
          <p:cNvPr id="6" name="Picture 5">
            <a:extLst>
              <a:ext uri="{FF2B5EF4-FFF2-40B4-BE49-F238E27FC236}">
                <a16:creationId xmlns:a16="http://schemas.microsoft.com/office/drawing/2014/main" id="{A806DCFF-8BA2-7C75-F558-C48D88DA4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86" y="1152454"/>
            <a:ext cx="5745978" cy="2537680"/>
          </a:xfrm>
          <a:prstGeom prst="rect">
            <a:avLst/>
          </a:prstGeom>
        </p:spPr>
      </p:pic>
      <p:pic>
        <p:nvPicPr>
          <p:cNvPr id="8" name="Picture 7">
            <a:extLst>
              <a:ext uri="{FF2B5EF4-FFF2-40B4-BE49-F238E27FC236}">
                <a16:creationId xmlns:a16="http://schemas.microsoft.com/office/drawing/2014/main" id="{B1AAE698-998D-213F-FF6C-0D0843283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24" y="4450579"/>
            <a:ext cx="4793395" cy="800169"/>
          </a:xfrm>
          <a:prstGeom prst="rect">
            <a:avLst/>
          </a:prstGeom>
        </p:spPr>
      </p:pic>
      <p:pic>
        <p:nvPicPr>
          <p:cNvPr id="10" name="Picture 9">
            <a:extLst>
              <a:ext uri="{FF2B5EF4-FFF2-40B4-BE49-F238E27FC236}">
                <a16:creationId xmlns:a16="http://schemas.microsoft.com/office/drawing/2014/main" id="{AE2DDDE8-8231-3A48-CF80-C80AEDF8E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233" y="1646586"/>
            <a:ext cx="4385643" cy="4334336"/>
          </a:xfrm>
          <a:prstGeom prst="rect">
            <a:avLst/>
          </a:prstGeom>
        </p:spPr>
      </p:pic>
    </p:spTree>
    <p:extLst>
      <p:ext uri="{BB962C8B-B14F-4D97-AF65-F5344CB8AC3E}">
        <p14:creationId xmlns:p14="http://schemas.microsoft.com/office/powerpoint/2010/main" val="107756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D2E43B-7A93-9294-170D-3A268FB30D7F}"/>
              </a:ext>
            </a:extLst>
          </p:cNvPr>
          <p:cNvSpPr txBox="1"/>
          <p:nvPr/>
        </p:nvSpPr>
        <p:spPr>
          <a:xfrm>
            <a:off x="382556" y="1301867"/>
            <a:ext cx="3013788" cy="523220"/>
          </a:xfrm>
          <a:prstGeom prst="rect">
            <a:avLst/>
          </a:prstGeom>
          <a:noFill/>
        </p:spPr>
        <p:txBody>
          <a:bodyPr wrap="square" rtlCol="0">
            <a:spAutoFit/>
          </a:bodyPr>
          <a:lstStyle/>
          <a:p>
            <a:r>
              <a:rPr lang="en-IN" sz="2800" b="1" dirty="0"/>
              <a:t>Outlier Detection</a:t>
            </a:r>
            <a:r>
              <a:rPr lang="en-IN" dirty="0"/>
              <a:t>:</a:t>
            </a:r>
          </a:p>
        </p:txBody>
      </p:sp>
      <p:sp>
        <p:nvSpPr>
          <p:cNvPr id="3" name="TextBox 2">
            <a:extLst>
              <a:ext uri="{FF2B5EF4-FFF2-40B4-BE49-F238E27FC236}">
                <a16:creationId xmlns:a16="http://schemas.microsoft.com/office/drawing/2014/main" id="{0AF719D3-F029-C296-8C19-80D263D1DFBF}"/>
              </a:ext>
            </a:extLst>
          </p:cNvPr>
          <p:cNvSpPr txBox="1"/>
          <p:nvPr/>
        </p:nvSpPr>
        <p:spPr>
          <a:xfrm>
            <a:off x="382556" y="2025142"/>
            <a:ext cx="3592285" cy="923330"/>
          </a:xfrm>
          <a:prstGeom prst="rect">
            <a:avLst/>
          </a:prstGeom>
          <a:noFill/>
        </p:spPr>
        <p:txBody>
          <a:bodyPr wrap="square" rtlCol="0">
            <a:spAutoFit/>
          </a:bodyPr>
          <a:lstStyle/>
          <a:p>
            <a:r>
              <a:rPr lang="en-IN" dirty="0"/>
              <a:t>IN THIS DATASET ,THERE IS NO ANY DETECTED OUTLIERS FROM ALL, FOR FEW EXAMPLE IS HERE :</a:t>
            </a:r>
          </a:p>
        </p:txBody>
      </p:sp>
      <p:pic>
        <p:nvPicPr>
          <p:cNvPr id="5" name="Picture 4">
            <a:extLst>
              <a:ext uri="{FF2B5EF4-FFF2-40B4-BE49-F238E27FC236}">
                <a16:creationId xmlns:a16="http://schemas.microsoft.com/office/drawing/2014/main" id="{EA86DABA-8565-DFE6-560F-D40393C00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55" y="2948472"/>
            <a:ext cx="5182049" cy="3825551"/>
          </a:xfrm>
          <a:prstGeom prst="rect">
            <a:avLst/>
          </a:prstGeom>
        </p:spPr>
      </p:pic>
      <p:pic>
        <p:nvPicPr>
          <p:cNvPr id="7" name="Picture 6">
            <a:extLst>
              <a:ext uri="{FF2B5EF4-FFF2-40B4-BE49-F238E27FC236}">
                <a16:creationId xmlns:a16="http://schemas.microsoft.com/office/drawing/2014/main" id="{1EE893CB-7D44-E1DA-4891-3FD4D7952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706" y="1450711"/>
            <a:ext cx="5281118" cy="4564776"/>
          </a:xfrm>
          <a:prstGeom prst="rect">
            <a:avLst/>
          </a:prstGeom>
        </p:spPr>
      </p:pic>
      <p:sp>
        <p:nvSpPr>
          <p:cNvPr id="8" name="TextBox 7">
            <a:extLst>
              <a:ext uri="{FF2B5EF4-FFF2-40B4-BE49-F238E27FC236}">
                <a16:creationId xmlns:a16="http://schemas.microsoft.com/office/drawing/2014/main" id="{32BF13AC-62D0-5903-14CD-0FA660D0151D}"/>
              </a:ext>
            </a:extLst>
          </p:cNvPr>
          <p:cNvSpPr txBox="1"/>
          <p:nvPr/>
        </p:nvSpPr>
        <p:spPr>
          <a:xfrm>
            <a:off x="5526838" y="5934670"/>
            <a:ext cx="5473955" cy="923330"/>
          </a:xfrm>
          <a:prstGeom prst="rect">
            <a:avLst/>
          </a:prstGeom>
          <a:noFill/>
        </p:spPr>
        <p:txBody>
          <a:bodyPr wrap="square" rtlCol="0">
            <a:spAutoFit/>
          </a:bodyPr>
          <a:lstStyle/>
          <a:p>
            <a:r>
              <a:rPr lang="en-IN" dirty="0"/>
              <a:t>Outlier is assumption by using Box Plot </a:t>
            </a:r>
          </a:p>
          <a:p>
            <a:r>
              <a:rPr lang="en-IN" dirty="0"/>
              <a:t>Here two column name Salary and Age are </a:t>
            </a:r>
            <a:r>
              <a:rPr lang="en-IN" dirty="0" err="1"/>
              <a:t>ploted</a:t>
            </a:r>
            <a:r>
              <a:rPr lang="en-IN" dirty="0"/>
              <a:t>  where no any outliers.</a:t>
            </a:r>
          </a:p>
        </p:txBody>
      </p:sp>
      <p:sp>
        <p:nvSpPr>
          <p:cNvPr id="11" name="TextBox 10">
            <a:extLst>
              <a:ext uri="{FF2B5EF4-FFF2-40B4-BE49-F238E27FC236}">
                <a16:creationId xmlns:a16="http://schemas.microsoft.com/office/drawing/2014/main" id="{CBE43A64-C8BD-BA82-FE0A-0FBD0BAED8C7}"/>
              </a:ext>
            </a:extLst>
          </p:cNvPr>
          <p:cNvSpPr txBox="1"/>
          <p:nvPr/>
        </p:nvSpPr>
        <p:spPr>
          <a:xfrm>
            <a:off x="3041780" y="121717"/>
            <a:ext cx="6316825" cy="584775"/>
          </a:xfrm>
          <a:prstGeom prst="rect">
            <a:avLst/>
          </a:prstGeom>
          <a:noFill/>
        </p:spPr>
        <p:txBody>
          <a:bodyPr wrap="square" rtlCol="0">
            <a:spAutoFit/>
          </a:bodyPr>
          <a:lstStyle/>
          <a:p>
            <a:r>
              <a:rPr lang="en-IN" dirty="0"/>
              <a:t>3. </a:t>
            </a:r>
            <a:r>
              <a:rPr lang="en-IN" sz="3200" b="1" dirty="0"/>
              <a:t>EXPLORATORY DATA ANALYSIS</a:t>
            </a:r>
          </a:p>
        </p:txBody>
      </p:sp>
    </p:spTree>
    <p:extLst>
      <p:ext uri="{BB962C8B-B14F-4D97-AF65-F5344CB8AC3E}">
        <p14:creationId xmlns:p14="http://schemas.microsoft.com/office/powerpoint/2010/main" val="134575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54243D-F10F-4163-9F09-343C4BEBF03A}"/>
              </a:ext>
            </a:extLst>
          </p:cNvPr>
          <p:cNvSpPr txBox="1"/>
          <p:nvPr/>
        </p:nvSpPr>
        <p:spPr>
          <a:xfrm>
            <a:off x="559837" y="298580"/>
            <a:ext cx="10739534" cy="646331"/>
          </a:xfrm>
          <a:prstGeom prst="rect">
            <a:avLst/>
          </a:prstGeom>
          <a:noFill/>
        </p:spPr>
        <p:txBody>
          <a:bodyPr wrap="square" rtlCol="0">
            <a:spAutoFit/>
          </a:bodyPr>
          <a:lstStyle/>
          <a:p>
            <a:r>
              <a:rPr lang="en-IN" sz="3600" dirty="0"/>
              <a:t>Feature Engineering:  </a:t>
            </a:r>
          </a:p>
        </p:txBody>
      </p:sp>
      <p:sp>
        <p:nvSpPr>
          <p:cNvPr id="5" name="TextBox 4">
            <a:extLst>
              <a:ext uri="{FF2B5EF4-FFF2-40B4-BE49-F238E27FC236}">
                <a16:creationId xmlns:a16="http://schemas.microsoft.com/office/drawing/2014/main" id="{1FE5500F-0256-6439-F1B6-97B1DAAB737B}"/>
              </a:ext>
            </a:extLst>
          </p:cNvPr>
          <p:cNvSpPr txBox="1"/>
          <p:nvPr/>
        </p:nvSpPr>
        <p:spPr>
          <a:xfrm>
            <a:off x="251926" y="944911"/>
            <a:ext cx="11355355" cy="1200329"/>
          </a:xfrm>
          <a:prstGeom prst="rect">
            <a:avLst/>
          </a:prstGeom>
          <a:noFill/>
        </p:spPr>
        <p:txBody>
          <a:bodyPr wrap="square" rtlCol="0">
            <a:spAutoFit/>
          </a:bodyPr>
          <a:lstStyle/>
          <a:p>
            <a:r>
              <a:rPr lang="en-IN" dirty="0"/>
              <a:t>Feature engineering is a process where all categorical values or column need to  be convert into numerical values where machine learning algorithms can better performance ,it involves creating new features ,selecting  relevant ones and optimizing their representation to improve the performance of a model. Effective feature engineering can significantly impact the accuracy and efficiency of machine learning models.</a:t>
            </a:r>
          </a:p>
        </p:txBody>
      </p:sp>
      <p:sp>
        <p:nvSpPr>
          <p:cNvPr id="6" name="TextBox 5">
            <a:extLst>
              <a:ext uri="{FF2B5EF4-FFF2-40B4-BE49-F238E27FC236}">
                <a16:creationId xmlns:a16="http://schemas.microsoft.com/office/drawing/2014/main" id="{9177DDA4-7EE0-CC72-40B8-A20BBEC6EA80}"/>
              </a:ext>
            </a:extLst>
          </p:cNvPr>
          <p:cNvSpPr txBox="1"/>
          <p:nvPr/>
        </p:nvSpPr>
        <p:spPr>
          <a:xfrm>
            <a:off x="307910" y="2411835"/>
            <a:ext cx="5075853" cy="3693319"/>
          </a:xfrm>
          <a:prstGeom prst="rect">
            <a:avLst/>
          </a:prstGeom>
          <a:noFill/>
        </p:spPr>
        <p:txBody>
          <a:bodyPr wrap="square" rtlCol="0">
            <a:spAutoFit/>
          </a:bodyPr>
          <a:lstStyle/>
          <a:p>
            <a:r>
              <a:rPr lang="en-IN" dirty="0"/>
              <a:t>Label Encoding :</a:t>
            </a:r>
          </a:p>
          <a:p>
            <a:endParaRPr lang="en-IN" dirty="0"/>
          </a:p>
          <a:p>
            <a:r>
              <a:rPr lang="en-IN" dirty="0"/>
              <a:t>Label Encoder convert all categorical variables into Numerical variables ,here four variables are categorical </a:t>
            </a:r>
          </a:p>
          <a:p>
            <a:endParaRPr lang="en-IN" dirty="0"/>
          </a:p>
          <a:p>
            <a:r>
              <a:rPr lang="en-IN" dirty="0"/>
              <a:t>   Before                                    After</a:t>
            </a:r>
          </a:p>
          <a:p>
            <a:r>
              <a:rPr lang="en-IN" dirty="0"/>
              <a:t>                               </a:t>
            </a:r>
          </a:p>
          <a:p>
            <a:r>
              <a:rPr lang="en-IN" dirty="0"/>
              <a:t>Gender                       ----------   </a:t>
            </a:r>
            <a:r>
              <a:rPr lang="en-IN" dirty="0" err="1"/>
              <a:t>Gender_Encode</a:t>
            </a:r>
            <a:endParaRPr lang="en-IN" dirty="0"/>
          </a:p>
          <a:p>
            <a:r>
              <a:rPr lang="en-IN" dirty="0" err="1"/>
              <a:t>Education_Level</a:t>
            </a:r>
            <a:r>
              <a:rPr lang="en-IN" dirty="0"/>
              <a:t>      ----------- </a:t>
            </a:r>
            <a:r>
              <a:rPr lang="en-IN" dirty="0" err="1"/>
              <a:t>Education_Encode</a:t>
            </a:r>
            <a:endParaRPr lang="en-IN" dirty="0"/>
          </a:p>
          <a:p>
            <a:r>
              <a:rPr lang="en-IN" dirty="0" err="1"/>
              <a:t>Job_Title</a:t>
            </a:r>
            <a:r>
              <a:rPr lang="en-IN" dirty="0"/>
              <a:t>                    ----------  </a:t>
            </a:r>
            <a:r>
              <a:rPr lang="en-IN" dirty="0" err="1"/>
              <a:t>Job_Title</a:t>
            </a:r>
            <a:endParaRPr lang="en-IN" dirty="0"/>
          </a:p>
          <a:p>
            <a:r>
              <a:rPr lang="en-IN" dirty="0"/>
              <a:t>Location                    ----------- </a:t>
            </a:r>
            <a:r>
              <a:rPr lang="en-IN" dirty="0" err="1"/>
              <a:t>Location_Encode</a:t>
            </a:r>
            <a:endParaRPr lang="en-IN" dirty="0"/>
          </a:p>
          <a:p>
            <a:endParaRPr lang="en-IN" dirty="0"/>
          </a:p>
        </p:txBody>
      </p:sp>
      <p:pic>
        <p:nvPicPr>
          <p:cNvPr id="8" name="Picture 7">
            <a:extLst>
              <a:ext uri="{FF2B5EF4-FFF2-40B4-BE49-F238E27FC236}">
                <a16:creationId xmlns:a16="http://schemas.microsoft.com/office/drawing/2014/main" id="{B739D2B1-DC54-EC78-CEDD-751E5311B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839" y="2007993"/>
            <a:ext cx="6584251" cy="2126164"/>
          </a:xfrm>
          <a:prstGeom prst="rect">
            <a:avLst/>
          </a:prstGeom>
        </p:spPr>
      </p:pic>
      <p:pic>
        <p:nvPicPr>
          <p:cNvPr id="10" name="Picture 9">
            <a:extLst>
              <a:ext uri="{FF2B5EF4-FFF2-40B4-BE49-F238E27FC236}">
                <a16:creationId xmlns:a16="http://schemas.microsoft.com/office/drawing/2014/main" id="{BCED54A2-0AF0-686A-1F58-E71E8D2B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0" y="4134157"/>
            <a:ext cx="6985520" cy="2367642"/>
          </a:xfrm>
          <a:prstGeom prst="rect">
            <a:avLst/>
          </a:prstGeom>
        </p:spPr>
      </p:pic>
    </p:spTree>
    <p:extLst>
      <p:ext uri="{BB962C8B-B14F-4D97-AF65-F5344CB8AC3E}">
        <p14:creationId xmlns:p14="http://schemas.microsoft.com/office/powerpoint/2010/main" val="65266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A1754-8797-6AD9-51A4-2C5138222F83}"/>
              </a:ext>
            </a:extLst>
          </p:cNvPr>
          <p:cNvSpPr txBox="1"/>
          <p:nvPr/>
        </p:nvSpPr>
        <p:spPr>
          <a:xfrm>
            <a:off x="242596" y="58946"/>
            <a:ext cx="11280710" cy="4647426"/>
          </a:xfrm>
          <a:prstGeom prst="rect">
            <a:avLst/>
          </a:prstGeom>
          <a:noFill/>
        </p:spPr>
        <p:txBody>
          <a:bodyPr wrap="square" rtlCol="0">
            <a:spAutoFit/>
          </a:bodyPr>
          <a:lstStyle/>
          <a:p>
            <a:r>
              <a:rPr lang="en-IN" sz="3200" b="1" dirty="0"/>
              <a:t>Feature Scale or  Normalization:</a:t>
            </a:r>
          </a:p>
          <a:p>
            <a:endParaRPr lang="en-IN" dirty="0"/>
          </a:p>
          <a:p>
            <a:r>
              <a:rPr lang="en-IN" dirty="0"/>
              <a:t>In this process all numerical variables need to be between in a specific range or scale ,Scaler is two </a:t>
            </a:r>
            <a:r>
              <a:rPr lang="en-IN" dirty="0" err="1"/>
              <a:t>type:Two</a:t>
            </a:r>
            <a:r>
              <a:rPr lang="en-IN" dirty="0"/>
              <a:t> variables as AGE and </a:t>
            </a:r>
            <a:r>
              <a:rPr lang="en-IN" dirty="0" err="1"/>
              <a:t>Experience_years</a:t>
            </a:r>
            <a:r>
              <a:rPr lang="en-IN" dirty="0"/>
              <a:t> have broad numerical values so need to be scale else can dominant another variables</a:t>
            </a:r>
          </a:p>
          <a:p>
            <a:pPr marL="342900" indent="-342900">
              <a:buAutoNum type="arabicPeriod"/>
            </a:pPr>
            <a:r>
              <a:rPr lang="en-IN" sz="2000" b="1" dirty="0"/>
              <a:t>Standard Scaler (z- score): </a:t>
            </a:r>
            <a:r>
              <a:rPr lang="en-IN" dirty="0"/>
              <a:t>It does scale down all numerical variables where no one can be dominant on </a:t>
            </a:r>
            <a:r>
              <a:rPr lang="en-IN" dirty="0" err="1"/>
              <a:t>eachother</a:t>
            </a:r>
            <a:r>
              <a:rPr lang="en-IN" dirty="0"/>
              <a:t>, it follows ranges between (-9 to 9),(-3 to 3),(+12 to -12 {if data is highly spread }),Mostly used in Machine Learning</a:t>
            </a:r>
          </a:p>
          <a:p>
            <a:pPr marL="342900" indent="-342900">
              <a:buAutoNum type="arabicPeriod"/>
            </a:pPr>
            <a:endParaRPr lang="en-IN" dirty="0"/>
          </a:p>
          <a:p>
            <a:r>
              <a:rPr lang="en-IN" dirty="0"/>
              <a:t>         Standard scaler formula= X-Min/std(x)</a:t>
            </a:r>
          </a:p>
          <a:p>
            <a:r>
              <a:rPr lang="en-IN" dirty="0"/>
              <a:t>2</a:t>
            </a:r>
            <a:r>
              <a:rPr lang="en-IN" sz="2000" b="1" dirty="0"/>
              <a:t>.Normalization( min-max scaler):</a:t>
            </a:r>
            <a:r>
              <a:rPr lang="en-IN" sz="2000" dirty="0"/>
              <a:t> Min- max scaler does Normalization extremely scale down between range( 0 to 1),Mostly used in Deep Learning </a:t>
            </a:r>
          </a:p>
          <a:p>
            <a:r>
              <a:rPr lang="en-IN" sz="2000" b="1" dirty="0"/>
              <a:t>                           N</a:t>
            </a:r>
            <a:r>
              <a:rPr lang="en-IN" sz="2000" dirty="0"/>
              <a:t>ormalization= Min-Max=X-Min(X)/Max(X)-Min(X)</a:t>
            </a:r>
            <a:endParaRPr lang="en-IN" sz="2000" b="1" dirty="0"/>
          </a:p>
          <a:p>
            <a:endParaRPr lang="en-IN" sz="2000" b="1" dirty="0"/>
          </a:p>
          <a:p>
            <a:endParaRPr lang="en-IN" sz="2000" b="1" dirty="0"/>
          </a:p>
          <a:p>
            <a:pPr marL="342900" indent="-342900">
              <a:buAutoNum type="arabicPeriod"/>
            </a:pPr>
            <a:endParaRPr lang="en-IN" dirty="0"/>
          </a:p>
        </p:txBody>
      </p:sp>
      <p:pic>
        <p:nvPicPr>
          <p:cNvPr id="5" name="Picture 4">
            <a:extLst>
              <a:ext uri="{FF2B5EF4-FFF2-40B4-BE49-F238E27FC236}">
                <a16:creationId xmlns:a16="http://schemas.microsoft.com/office/drawing/2014/main" id="{D52EC949-4D26-6961-82A1-12D6FF71D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3" y="3500965"/>
            <a:ext cx="4450466" cy="1640201"/>
          </a:xfrm>
          <a:prstGeom prst="rect">
            <a:avLst/>
          </a:prstGeom>
        </p:spPr>
      </p:pic>
      <p:pic>
        <p:nvPicPr>
          <p:cNvPr id="9" name="Picture 8">
            <a:extLst>
              <a:ext uri="{FF2B5EF4-FFF2-40B4-BE49-F238E27FC236}">
                <a16:creationId xmlns:a16="http://schemas.microsoft.com/office/drawing/2014/main" id="{9C379A33-1338-02D0-BC7D-6593F6772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3" y="4866709"/>
            <a:ext cx="7064352" cy="1636728"/>
          </a:xfrm>
          <a:prstGeom prst="rect">
            <a:avLst/>
          </a:prstGeom>
        </p:spPr>
      </p:pic>
      <p:pic>
        <p:nvPicPr>
          <p:cNvPr id="13" name="Picture 12">
            <a:extLst>
              <a:ext uri="{FF2B5EF4-FFF2-40B4-BE49-F238E27FC236}">
                <a16:creationId xmlns:a16="http://schemas.microsoft.com/office/drawing/2014/main" id="{983D189E-2A0F-73ED-6CE3-1C0DC2C48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380" y="3155014"/>
            <a:ext cx="3124471" cy="2530059"/>
          </a:xfrm>
          <a:prstGeom prst="rect">
            <a:avLst/>
          </a:prstGeom>
        </p:spPr>
      </p:pic>
      <p:sp>
        <p:nvSpPr>
          <p:cNvPr id="14" name="TextBox 13">
            <a:extLst>
              <a:ext uri="{FF2B5EF4-FFF2-40B4-BE49-F238E27FC236}">
                <a16:creationId xmlns:a16="http://schemas.microsoft.com/office/drawing/2014/main" id="{A98ECAFB-7AF5-89D3-10DA-B22152BEBDA1}"/>
              </a:ext>
            </a:extLst>
          </p:cNvPr>
          <p:cNvSpPr txBox="1"/>
          <p:nvPr/>
        </p:nvSpPr>
        <p:spPr>
          <a:xfrm>
            <a:off x="8322906" y="5934269"/>
            <a:ext cx="3404001" cy="646331"/>
          </a:xfrm>
          <a:prstGeom prst="rect">
            <a:avLst/>
          </a:prstGeom>
          <a:noFill/>
        </p:spPr>
        <p:txBody>
          <a:bodyPr wrap="square" rtlCol="0">
            <a:spAutoFit/>
          </a:bodyPr>
          <a:lstStyle/>
          <a:p>
            <a:r>
              <a:rPr lang="en-IN" dirty="0"/>
              <a:t>Age and </a:t>
            </a:r>
            <a:r>
              <a:rPr lang="en-IN" dirty="0" err="1"/>
              <a:t>Experience_years</a:t>
            </a:r>
            <a:r>
              <a:rPr lang="en-IN" dirty="0"/>
              <a:t> after scaling</a:t>
            </a:r>
          </a:p>
        </p:txBody>
      </p:sp>
    </p:spTree>
    <p:extLst>
      <p:ext uri="{BB962C8B-B14F-4D97-AF65-F5344CB8AC3E}">
        <p14:creationId xmlns:p14="http://schemas.microsoft.com/office/powerpoint/2010/main" val="127142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352B95-0F4B-5EF9-1F6A-4E635471D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69" y="0"/>
            <a:ext cx="4679085" cy="3909399"/>
          </a:xfrm>
          <a:prstGeom prst="rect">
            <a:avLst/>
          </a:prstGeom>
        </p:spPr>
      </p:pic>
      <p:pic>
        <p:nvPicPr>
          <p:cNvPr id="7" name="Picture 6">
            <a:extLst>
              <a:ext uri="{FF2B5EF4-FFF2-40B4-BE49-F238E27FC236}">
                <a16:creationId xmlns:a16="http://schemas.microsoft.com/office/drawing/2014/main" id="{5B4AFD83-9198-47A9-B183-4D6A56200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347" y="50903"/>
            <a:ext cx="6043184" cy="2392887"/>
          </a:xfrm>
          <a:prstGeom prst="rect">
            <a:avLst/>
          </a:prstGeom>
        </p:spPr>
      </p:pic>
      <p:pic>
        <p:nvPicPr>
          <p:cNvPr id="9" name="Picture 8">
            <a:extLst>
              <a:ext uri="{FF2B5EF4-FFF2-40B4-BE49-F238E27FC236}">
                <a16:creationId xmlns:a16="http://schemas.microsoft.com/office/drawing/2014/main" id="{31680E38-C012-7B32-1231-BDEAA9996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367" y="2452290"/>
            <a:ext cx="6302286" cy="4694327"/>
          </a:xfrm>
          <a:prstGeom prst="rect">
            <a:avLst/>
          </a:prstGeom>
        </p:spPr>
      </p:pic>
      <p:sp>
        <p:nvSpPr>
          <p:cNvPr id="10" name="TextBox 9">
            <a:extLst>
              <a:ext uri="{FF2B5EF4-FFF2-40B4-BE49-F238E27FC236}">
                <a16:creationId xmlns:a16="http://schemas.microsoft.com/office/drawing/2014/main" id="{C5CCC20C-BD31-F642-EFFB-49F09F429E1C}"/>
              </a:ext>
            </a:extLst>
          </p:cNvPr>
          <p:cNvSpPr txBox="1"/>
          <p:nvPr/>
        </p:nvSpPr>
        <p:spPr>
          <a:xfrm>
            <a:off x="615820" y="5057192"/>
            <a:ext cx="2799183" cy="646331"/>
          </a:xfrm>
          <a:prstGeom prst="rect">
            <a:avLst/>
          </a:prstGeom>
          <a:noFill/>
        </p:spPr>
        <p:txBody>
          <a:bodyPr wrap="square" rtlCol="0">
            <a:spAutoFit/>
          </a:bodyPr>
          <a:lstStyle/>
          <a:p>
            <a:r>
              <a:rPr lang="en-IN" dirty="0"/>
              <a:t>All Variables are Highly correlated to each other</a:t>
            </a:r>
          </a:p>
        </p:txBody>
      </p:sp>
    </p:spTree>
    <p:extLst>
      <p:ext uri="{BB962C8B-B14F-4D97-AF65-F5344CB8AC3E}">
        <p14:creationId xmlns:p14="http://schemas.microsoft.com/office/powerpoint/2010/main" val="4148282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1520</Words>
  <Application>Microsoft Office PowerPoint</Application>
  <PresentationFormat>Widescreen</PresentationFormat>
  <Paragraphs>153</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 MT</vt:lpstr>
      <vt:lpstr>Calibri</vt:lpstr>
      <vt:lpstr>Calibri Light</vt:lpstr>
      <vt:lpstr>Helvetica Neue</vt:lpstr>
      <vt:lpstr>KaTeX_Main</vt:lpstr>
      <vt:lpstr>KaTeX_Math</vt:lpstr>
      <vt:lpstr>Söhne</vt:lpstr>
      <vt:lpstr>Times New Roman</vt:lpstr>
      <vt:lpstr>Office Theme</vt:lpstr>
      <vt:lpstr>PROJECT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-RESEARCH</dc:title>
  <dc:creator>Reena Prajapati</dc:creator>
  <cp:lastModifiedBy>Reena Prajapati</cp:lastModifiedBy>
  <cp:revision>2</cp:revision>
  <dcterms:created xsi:type="dcterms:W3CDTF">2023-12-10T15:57:52Z</dcterms:created>
  <dcterms:modified xsi:type="dcterms:W3CDTF">2023-12-11T09:29:04Z</dcterms:modified>
</cp:coreProperties>
</file>