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AA07C3-E133-40C3-A20B-E8DF5FB1C560}"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AF99E-15E1-4FAF-935A-EF7B14DE3078}" type="slidenum">
              <a:rPr lang="en-IN" smtClean="0"/>
              <a:t>‹#›</a:t>
            </a:fld>
            <a:endParaRPr lang="en-IN"/>
          </a:p>
        </p:txBody>
      </p:sp>
    </p:spTree>
    <p:extLst>
      <p:ext uri="{BB962C8B-B14F-4D97-AF65-F5344CB8AC3E}">
        <p14:creationId xmlns:p14="http://schemas.microsoft.com/office/powerpoint/2010/main" val="252567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AA07C3-E133-40C3-A20B-E8DF5FB1C560}"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AF99E-15E1-4FAF-935A-EF7B14DE3078}" type="slidenum">
              <a:rPr lang="en-IN" smtClean="0"/>
              <a:t>‹#›</a:t>
            </a:fld>
            <a:endParaRPr lang="en-IN"/>
          </a:p>
        </p:txBody>
      </p:sp>
    </p:spTree>
    <p:extLst>
      <p:ext uri="{BB962C8B-B14F-4D97-AF65-F5344CB8AC3E}">
        <p14:creationId xmlns:p14="http://schemas.microsoft.com/office/powerpoint/2010/main" val="14562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AA07C3-E133-40C3-A20B-E8DF5FB1C560}"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AF99E-15E1-4FAF-935A-EF7B14DE3078}" type="slidenum">
              <a:rPr lang="en-IN" smtClean="0"/>
              <a:t>‹#›</a:t>
            </a:fld>
            <a:endParaRPr lang="en-IN"/>
          </a:p>
        </p:txBody>
      </p:sp>
    </p:spTree>
    <p:extLst>
      <p:ext uri="{BB962C8B-B14F-4D97-AF65-F5344CB8AC3E}">
        <p14:creationId xmlns:p14="http://schemas.microsoft.com/office/powerpoint/2010/main" val="12483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AA07C3-E133-40C3-A20B-E8DF5FB1C560}"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AF99E-15E1-4FAF-935A-EF7B14DE3078}" type="slidenum">
              <a:rPr lang="en-IN" smtClean="0"/>
              <a:t>‹#›</a:t>
            </a:fld>
            <a:endParaRPr lang="en-IN"/>
          </a:p>
        </p:txBody>
      </p:sp>
    </p:spTree>
    <p:extLst>
      <p:ext uri="{BB962C8B-B14F-4D97-AF65-F5344CB8AC3E}">
        <p14:creationId xmlns:p14="http://schemas.microsoft.com/office/powerpoint/2010/main" val="361873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AA07C3-E133-40C3-A20B-E8DF5FB1C560}" type="datetimeFigureOut">
              <a:rPr lang="en-IN" smtClean="0"/>
              <a:t>28-08-2022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0AF99E-15E1-4FAF-935A-EF7B14DE3078}" type="slidenum">
              <a:rPr lang="en-IN" smtClean="0"/>
              <a:t>‹#›</a:t>
            </a:fld>
            <a:endParaRPr lang="en-IN"/>
          </a:p>
        </p:txBody>
      </p:sp>
    </p:spTree>
    <p:extLst>
      <p:ext uri="{BB962C8B-B14F-4D97-AF65-F5344CB8AC3E}">
        <p14:creationId xmlns:p14="http://schemas.microsoft.com/office/powerpoint/2010/main" val="211392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AA07C3-E133-40C3-A20B-E8DF5FB1C560}"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AF99E-15E1-4FAF-935A-EF7B14DE3078}" type="slidenum">
              <a:rPr lang="en-IN" smtClean="0"/>
              <a:t>‹#›</a:t>
            </a:fld>
            <a:endParaRPr lang="en-IN"/>
          </a:p>
        </p:txBody>
      </p:sp>
    </p:spTree>
    <p:extLst>
      <p:ext uri="{BB962C8B-B14F-4D97-AF65-F5344CB8AC3E}">
        <p14:creationId xmlns:p14="http://schemas.microsoft.com/office/powerpoint/2010/main" val="94567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AA07C3-E133-40C3-A20B-E8DF5FB1C560}" type="datetimeFigureOut">
              <a:rPr lang="en-IN" smtClean="0"/>
              <a:t>28-08-2022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0AF99E-15E1-4FAF-935A-EF7B14DE3078}" type="slidenum">
              <a:rPr lang="en-IN" smtClean="0"/>
              <a:t>‹#›</a:t>
            </a:fld>
            <a:endParaRPr lang="en-IN"/>
          </a:p>
        </p:txBody>
      </p:sp>
    </p:spTree>
    <p:extLst>
      <p:ext uri="{BB962C8B-B14F-4D97-AF65-F5344CB8AC3E}">
        <p14:creationId xmlns:p14="http://schemas.microsoft.com/office/powerpoint/2010/main" val="4021769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AA07C3-E133-40C3-A20B-E8DF5FB1C560}" type="datetimeFigureOut">
              <a:rPr lang="en-IN" smtClean="0"/>
              <a:t>28-08-2022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0AF99E-15E1-4FAF-935A-EF7B14DE3078}" type="slidenum">
              <a:rPr lang="en-IN" smtClean="0"/>
              <a:t>‹#›</a:t>
            </a:fld>
            <a:endParaRPr lang="en-IN"/>
          </a:p>
        </p:txBody>
      </p:sp>
    </p:spTree>
    <p:extLst>
      <p:ext uri="{BB962C8B-B14F-4D97-AF65-F5344CB8AC3E}">
        <p14:creationId xmlns:p14="http://schemas.microsoft.com/office/powerpoint/2010/main" val="146258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AA07C3-E133-40C3-A20B-E8DF5FB1C560}" type="datetimeFigureOut">
              <a:rPr lang="en-IN" smtClean="0"/>
              <a:t>28-08-2022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0AF99E-15E1-4FAF-935A-EF7B14DE3078}" type="slidenum">
              <a:rPr lang="en-IN" smtClean="0"/>
              <a:t>‹#›</a:t>
            </a:fld>
            <a:endParaRPr lang="en-IN"/>
          </a:p>
        </p:txBody>
      </p:sp>
    </p:spTree>
    <p:extLst>
      <p:ext uri="{BB962C8B-B14F-4D97-AF65-F5344CB8AC3E}">
        <p14:creationId xmlns:p14="http://schemas.microsoft.com/office/powerpoint/2010/main" val="339344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AA07C3-E133-40C3-A20B-E8DF5FB1C560}"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AF99E-15E1-4FAF-935A-EF7B14DE3078}" type="slidenum">
              <a:rPr lang="en-IN" smtClean="0"/>
              <a:t>‹#›</a:t>
            </a:fld>
            <a:endParaRPr lang="en-IN"/>
          </a:p>
        </p:txBody>
      </p:sp>
    </p:spTree>
    <p:extLst>
      <p:ext uri="{BB962C8B-B14F-4D97-AF65-F5344CB8AC3E}">
        <p14:creationId xmlns:p14="http://schemas.microsoft.com/office/powerpoint/2010/main" val="334281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AA07C3-E133-40C3-A20B-E8DF5FB1C560}" type="datetimeFigureOut">
              <a:rPr lang="en-IN" smtClean="0"/>
              <a:t>28-08-2022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0AF99E-15E1-4FAF-935A-EF7B14DE3078}" type="slidenum">
              <a:rPr lang="en-IN" smtClean="0"/>
              <a:t>‹#›</a:t>
            </a:fld>
            <a:endParaRPr lang="en-IN"/>
          </a:p>
        </p:txBody>
      </p:sp>
    </p:spTree>
    <p:extLst>
      <p:ext uri="{BB962C8B-B14F-4D97-AF65-F5344CB8AC3E}">
        <p14:creationId xmlns:p14="http://schemas.microsoft.com/office/powerpoint/2010/main" val="908732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A07C3-E133-40C3-A20B-E8DF5FB1C560}" type="datetimeFigureOut">
              <a:rPr lang="en-IN" smtClean="0"/>
              <a:t>28-08-2022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AF99E-15E1-4FAF-935A-EF7B14DE3078}" type="slidenum">
              <a:rPr lang="en-IN" smtClean="0"/>
              <a:t>‹#›</a:t>
            </a:fld>
            <a:endParaRPr lang="en-IN"/>
          </a:p>
        </p:txBody>
      </p:sp>
    </p:spTree>
    <p:extLst>
      <p:ext uri="{BB962C8B-B14F-4D97-AF65-F5344CB8AC3E}">
        <p14:creationId xmlns:p14="http://schemas.microsoft.com/office/powerpoint/2010/main" val="2874302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u="sng" dirty="0">
                <a:ln w="9525">
                  <a:solidFill>
                    <a:schemeClr val="bg1"/>
                  </a:solidFill>
                  <a:prstDash val="solid"/>
                </a:ln>
                <a:solidFill>
                  <a:schemeClr val="accent4">
                    <a:lumMod val="75000"/>
                  </a:schemeClr>
                </a:solidFill>
                <a:effectLst>
                  <a:outerShdw blurRad="12700" dist="38100" dir="2700000" algn="tl" rotWithShape="0">
                    <a:schemeClr val="bg1">
                      <a:lumMod val="50000"/>
                    </a:schemeClr>
                  </a:outerShdw>
                </a:effectLst>
              </a:rPr>
              <a:t>Rating Prediction Project</a:t>
            </a:r>
            <a:endParaRPr lang="en-IN" dirty="0"/>
          </a:p>
        </p:txBody>
      </p:sp>
      <p:sp>
        <p:nvSpPr>
          <p:cNvPr id="3" name="Subtitle 2"/>
          <p:cNvSpPr>
            <a:spLocks noGrp="1"/>
          </p:cNvSpPr>
          <p:nvPr>
            <p:ph type="subTitle" idx="1"/>
          </p:nvPr>
        </p:nvSpPr>
        <p:spPr/>
        <p:txBody>
          <a:bodyPr/>
          <a:lstStyle/>
          <a:p>
            <a:r>
              <a:rPr lang="en-IN" dirty="0" smtClean="0"/>
              <a:t>                              Presented by:</a:t>
            </a:r>
          </a:p>
          <a:p>
            <a:r>
              <a:rPr lang="en-IN" dirty="0" smtClean="0"/>
              <a:t>                       </a:t>
            </a:r>
            <a:r>
              <a:rPr lang="en-IN" dirty="0" err="1" smtClean="0"/>
              <a:t>Reena</a:t>
            </a:r>
            <a:endParaRPr lang="en-IN" dirty="0"/>
          </a:p>
        </p:txBody>
      </p:sp>
    </p:spTree>
    <p:extLst>
      <p:ext uri="{BB962C8B-B14F-4D97-AF65-F5344CB8AC3E}">
        <p14:creationId xmlns:p14="http://schemas.microsoft.com/office/powerpoint/2010/main" val="2883323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Visualization:</a:t>
            </a:r>
            <a:endParaRPr lang="en-IN" dirty="0"/>
          </a:p>
        </p:txBody>
      </p:sp>
      <p:sp>
        <p:nvSpPr>
          <p:cNvPr id="3" name="Content Placeholder 2"/>
          <p:cNvSpPr>
            <a:spLocks noGrp="1"/>
          </p:cNvSpPr>
          <p:nvPr>
            <p:ph sz="half" idx="1"/>
          </p:nvPr>
        </p:nvSpPr>
        <p:spPr>
          <a:xfrm>
            <a:off x="457200" y="1600200"/>
            <a:ext cx="330612" cy="3065835"/>
          </a:xfrm>
        </p:spPr>
        <p:txBody>
          <a:bodyPr/>
          <a:lstStyle/>
          <a:p>
            <a:endParaRPr lang="en-IN" dirty="0"/>
          </a:p>
        </p:txBody>
      </p:sp>
      <p:sp>
        <p:nvSpPr>
          <p:cNvPr id="4" name="Content Placeholder 3"/>
          <p:cNvSpPr>
            <a:spLocks noGrp="1"/>
          </p:cNvSpPr>
          <p:nvPr>
            <p:ph sz="half" idx="2"/>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3168352" cy="420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700807"/>
            <a:ext cx="2880320" cy="4349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9318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half" idx="1"/>
          </p:nvPr>
        </p:nvSpPr>
        <p:spPr/>
        <p:txBody>
          <a:bodyPr/>
          <a:lstStyle/>
          <a:p>
            <a:endParaRPr lang="en-IN" dirty="0"/>
          </a:p>
        </p:txBody>
      </p:sp>
      <p:sp>
        <p:nvSpPr>
          <p:cNvPr id="4" name="Content Placeholder 3"/>
          <p:cNvSpPr>
            <a:spLocks noGrp="1"/>
          </p:cNvSpPr>
          <p:nvPr>
            <p:ph sz="half" idx="2"/>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3632076" cy="459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703" y="908720"/>
            <a:ext cx="3955033"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985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visualization</a:t>
            </a:r>
            <a:endParaRPr lang="en-IN" dirty="0">
              <a:solidFill>
                <a:srgbClr val="FF0000"/>
              </a:solidFill>
            </a:endParaRPr>
          </a:p>
        </p:txBody>
      </p:sp>
      <p:sp>
        <p:nvSpPr>
          <p:cNvPr id="3" name="Content Placeholder 2"/>
          <p:cNvSpPr>
            <a:spLocks noGrp="1"/>
          </p:cNvSpPr>
          <p:nvPr>
            <p:ph sz="half" idx="1"/>
          </p:nvPr>
        </p:nvSpPr>
        <p:spPr/>
        <p:txBody>
          <a:bodyPr/>
          <a:lstStyle/>
          <a:p>
            <a:endParaRPr lang="en-IN" dirty="0"/>
          </a:p>
        </p:txBody>
      </p:sp>
      <p:sp>
        <p:nvSpPr>
          <p:cNvPr id="4" name="Content Placeholder 3"/>
          <p:cNvSpPr>
            <a:spLocks noGrp="1"/>
          </p:cNvSpPr>
          <p:nvPr>
            <p:ph sz="half" idx="2"/>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313310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974" y="1840632"/>
            <a:ext cx="4038476"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2347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Analysis</a:t>
            </a:r>
            <a:endParaRPr lang="en-IN" dirty="0"/>
          </a:p>
        </p:txBody>
      </p:sp>
      <p:sp>
        <p:nvSpPr>
          <p:cNvPr id="3" name="Content Placeholder 2"/>
          <p:cNvSpPr>
            <a:spLocks noGrp="1"/>
          </p:cNvSpPr>
          <p:nvPr>
            <p:ph sz="half" idx="1"/>
          </p:nvPr>
        </p:nvSpPr>
        <p:spPr>
          <a:xfrm>
            <a:off x="457200" y="1600200"/>
            <a:ext cx="7499176" cy="4525963"/>
          </a:xfrm>
        </p:spPr>
        <p:txBody>
          <a:bodyPr>
            <a:normAutofit fontScale="62500" lnSpcReduction="20000"/>
          </a:bodyPr>
          <a:lstStyle/>
          <a:p>
            <a:pPr lvl="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multiclassification</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of ratings, we can do good amount of data exploration and derive some interesting features using the review text column available. </a:t>
            </a:r>
            <a:endParaRPr lang="en-IN" dirty="0" smtClean="0">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Just make the reviews more appropriate so that we’ll get less word to process and get more accuracy. </a:t>
            </a:r>
          </a:p>
          <a:p>
            <a:pPr lvl="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Reviews small and more appropriate as much as it was possible.</a:t>
            </a:r>
          </a:p>
          <a:p>
            <a:pPr lvl="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After getting a cleaned data used TF-IDF </a:t>
            </a:r>
            <a:r>
              <a:rPr lang="en-IN" dirty="0" err="1" smtClean="0">
                <a:effectLst/>
                <a:latin typeface="Century" panose="02040604050505020304" pitchFamily="18" charset="0"/>
                <a:ea typeface="Calibri" panose="020F0502020204030204" pitchFamily="34" charset="0"/>
                <a:cs typeface="Calibri" panose="020F0502020204030204" pitchFamily="34" charset="0"/>
              </a:rPr>
              <a:t>vectorizer</a:t>
            </a:r>
            <a:r>
              <a:rPr lang="en-IN" dirty="0" smtClean="0">
                <a:effectLst/>
                <a:latin typeface="Century" panose="02040604050505020304" pitchFamily="18" charset="0"/>
                <a:ea typeface="Calibri" panose="020F0502020204030204" pitchFamily="34" charset="0"/>
                <a:cs typeface="Calibri" panose="020F0502020204030204" pitchFamily="34" charset="0"/>
              </a:rPr>
              <a:t>. It’ll help to transform the text data to feature vector which can be used as input in our modelling. It is a common algorithm to transform text into numbers. It measures the originality of a word by comparing the frequency of appearance of a word in a document with the number of documents the words appear in.</a:t>
            </a:r>
          </a:p>
          <a:p>
            <a:pPr lvl="0">
              <a:lnSpc>
                <a:spcPct val="107000"/>
              </a:lnSpc>
              <a:buFont typeface="Wingdings" panose="05000000000000000000" pitchFamily="2" charset="2"/>
              <a:buChar char=""/>
            </a:pPr>
            <a:r>
              <a:rPr lang="en-US" dirty="0" smtClean="0">
                <a:latin typeface="Century" panose="02040604050505020304" pitchFamily="18" charset="0"/>
              </a:rPr>
              <a:t>Balanced the data using SMOTE mechanism.</a:t>
            </a:r>
          </a:p>
          <a:p>
            <a:pPr lvl="0">
              <a:lnSpc>
                <a:spcPct val="107000"/>
              </a:lnSpc>
              <a:buFont typeface="Wingdings" panose="05000000000000000000" pitchFamily="2" charset="2"/>
              <a:buChar char=""/>
            </a:pP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endParaRPr lang="en-IN" dirty="0"/>
          </a:p>
        </p:txBody>
      </p:sp>
      <p:sp>
        <p:nvSpPr>
          <p:cNvPr id="4" name="Content Placeholder 3"/>
          <p:cNvSpPr>
            <a:spLocks noGrp="1"/>
          </p:cNvSpPr>
          <p:nvPr>
            <p:ph sz="half" idx="2"/>
          </p:nvPr>
        </p:nvSpPr>
        <p:spPr/>
        <p:txBody>
          <a:bodyPr>
            <a:normAutofit fontScale="62500" lnSpcReduction="20000"/>
          </a:bodyPr>
          <a:lstStyle/>
          <a:p>
            <a:endParaRPr lang="en-IN"/>
          </a:p>
        </p:txBody>
      </p:sp>
    </p:spTree>
    <p:extLst>
      <p:ext uri="{BB962C8B-B14F-4D97-AF65-F5344CB8AC3E}">
        <p14:creationId xmlns:p14="http://schemas.microsoft.com/office/powerpoint/2010/main" val="1131005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Model Building:</a:t>
            </a:r>
            <a:endParaRPr lang="en-IN" dirty="0"/>
          </a:p>
        </p:txBody>
      </p:sp>
      <p:sp>
        <p:nvSpPr>
          <p:cNvPr id="3" name="Content Placeholder 2"/>
          <p:cNvSpPr>
            <a:spLocks noGrp="1"/>
          </p:cNvSpPr>
          <p:nvPr>
            <p:ph idx="1"/>
          </p:nvPr>
        </p:nvSpPr>
        <p:spPr/>
        <p:txBody>
          <a:bodyPr>
            <a:normAutofit fontScale="55000" lnSpcReduction="20000"/>
          </a:bodyPr>
          <a:lstStyle/>
          <a:p>
            <a:pPr>
              <a:lnSpc>
                <a:spcPct val="107000"/>
              </a:lnSpc>
              <a:spcAft>
                <a:spcPts val="800"/>
              </a:spcAft>
            </a:pPr>
            <a:r>
              <a:rPr lang="en-IN" dirty="0" smtClean="0">
                <a:effectLst/>
                <a:latin typeface="Century" panose="02040604050505020304" pitchFamily="18" charset="0"/>
                <a:ea typeface="Calibri" panose="020F0502020204030204" pitchFamily="34" charset="0"/>
                <a:cs typeface="Times New Roman" panose="02020603050405020304" pitchFamily="18" charset="0"/>
              </a:rPr>
              <a:t>In this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nlp</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based project we need to predict ratings which are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multiclassifiers</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I have converted the text into vectors using TFIDF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vectorizer</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and separated our feature and labels then build the model using One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Vs</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Rest Classifier.  Among all the algorithms which I have used for this purpose I have chosen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SGDClassifier</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as best suitable algorithm for our final model as it is performing well compared to other algorithms while evaluating with different metrics I have used following algorithms and evaluated them</a:t>
            </a:r>
          </a:p>
          <a:p>
            <a:pPr lvl="0">
              <a:lnSpc>
                <a:spcPct val="107000"/>
              </a:lnSpc>
              <a:spcBef>
                <a:spcPts val="300"/>
              </a:spcBef>
              <a:spcAft>
                <a:spcPts val="300"/>
              </a:spcAft>
              <a:buFont typeface="Wingdings" panose="05000000000000000000" pitchFamily="2" charset="2"/>
              <a:buChar char=""/>
            </a:pP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LinearSVC</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a:t>
            </a:r>
          </a:p>
          <a:p>
            <a:pPr lvl="0">
              <a:lnSpc>
                <a:spcPct val="107000"/>
              </a:lnSpc>
              <a:spcBef>
                <a:spcPts val="300"/>
              </a:spcBef>
              <a:spcAft>
                <a:spcPts val="300"/>
              </a:spcAft>
              <a:buFont typeface="Wingdings" panose="05000000000000000000" pitchFamily="2" charset="2"/>
              <a:buChar char=""/>
            </a:pP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LogisticRegression</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a:t>
            </a:r>
          </a:p>
          <a:p>
            <a:pPr lvl="0">
              <a:lnSpc>
                <a:spcPct val="107000"/>
              </a:lnSpc>
              <a:spcBef>
                <a:spcPts val="300"/>
              </a:spcBef>
              <a:spcAft>
                <a:spcPts val="300"/>
              </a:spcAft>
              <a:buFont typeface="Wingdings" panose="05000000000000000000" pitchFamily="2" charset="2"/>
              <a:buChar char=""/>
            </a:pPr>
            <a:r>
              <a:rPr lang="en-IN" dirty="0" err="1" smtClean="0">
                <a:latin typeface="Century" panose="02040604050505020304" pitchFamily="18" charset="0"/>
                <a:ea typeface="Calibri" panose="020F0502020204030204" pitchFamily="34" charset="0"/>
                <a:cs typeface="Times New Roman" panose="02020603050405020304" pitchFamily="18" charset="0"/>
              </a:rPr>
              <a:t>DecisionTreeClassifier</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a:t>
            </a:r>
          </a:p>
          <a:p>
            <a:pPr lvl="0">
              <a:lnSpc>
                <a:spcPct val="107000"/>
              </a:lnSpc>
              <a:spcBef>
                <a:spcPts val="300"/>
              </a:spcBef>
              <a:spcAft>
                <a:spcPts val="300"/>
              </a:spcAft>
              <a:buFont typeface="Wingdings" panose="05000000000000000000" pitchFamily="2" charset="2"/>
              <a:buChar char=""/>
            </a:pPr>
            <a:r>
              <a:rPr lang="en-IN" dirty="0" err="1" smtClean="0">
                <a:latin typeface="Century" panose="02040604050505020304" pitchFamily="18" charset="0"/>
                <a:ea typeface="Calibri" panose="020F0502020204030204" pitchFamily="34" charset="0"/>
                <a:cs typeface="Times New Roman" panose="02020603050405020304" pitchFamily="18" charset="0"/>
              </a:rPr>
              <a:t>RandomForest</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Classifier</a:t>
            </a:r>
            <a:endParaRPr lang="en-IN" dirty="0" smtClean="0">
              <a:effectLst/>
              <a:latin typeface="Century" panose="02040604050505020304" pitchFamily="18" charset="0"/>
              <a:ea typeface="Calibri" panose="020F0502020204030204" pitchFamily="34" charset="0"/>
              <a:cs typeface="Times New Roman" panose="02020603050405020304" pitchFamily="18" charset="0"/>
            </a:endParaRPr>
          </a:p>
          <a:p>
            <a:pPr lvl="0">
              <a:lnSpc>
                <a:spcPct val="107000"/>
              </a:lnSpc>
              <a:spcBef>
                <a:spcPts val="300"/>
              </a:spcBef>
              <a:spcAft>
                <a:spcPts val="300"/>
              </a:spcAft>
              <a:buFont typeface="Wingdings" panose="05000000000000000000" pitchFamily="2" charset="2"/>
              <a:buChar char=""/>
            </a:pPr>
            <a:r>
              <a:rPr lang="en-IN" dirty="0" err="1" smtClean="0">
                <a:latin typeface="Century" panose="02040604050505020304" pitchFamily="18" charset="0"/>
                <a:ea typeface="Calibri" panose="020F0502020204030204" pitchFamily="34" charset="0"/>
                <a:cs typeface="Times New Roman" panose="02020603050405020304" pitchFamily="18" charset="0"/>
              </a:rPr>
              <a:t>XGBClassifier</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a:t>
            </a:r>
          </a:p>
          <a:p>
            <a:pPr lvl="0">
              <a:lnSpc>
                <a:spcPct val="107000"/>
              </a:lnSpc>
              <a:spcBef>
                <a:spcPts val="300"/>
              </a:spcBef>
              <a:spcAft>
                <a:spcPts val="300"/>
              </a:spcAft>
              <a:buFont typeface="Wingdings" panose="05000000000000000000" pitchFamily="2" charset="2"/>
              <a:buChar char=""/>
            </a:pP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SGDClassifier</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a:t>
            </a:r>
          </a:p>
          <a:p>
            <a:pPr>
              <a:lnSpc>
                <a:spcPct val="107000"/>
              </a:lnSpc>
              <a:spcBef>
                <a:spcPts val="300"/>
              </a:spcBef>
              <a:spcAft>
                <a:spcPts val="300"/>
              </a:spcAft>
            </a:pPr>
            <a:r>
              <a:rPr lang="en-IN" dirty="0" smtClean="0">
                <a:effectLst/>
                <a:latin typeface="Century" panose="02040604050505020304" pitchFamily="18" charset="0"/>
                <a:ea typeface="Calibri" panose="020F0502020204030204" pitchFamily="34" charset="0"/>
                <a:cs typeface="Times New Roman" panose="02020603050405020304" pitchFamily="18" charset="0"/>
              </a:rPr>
              <a:t>From all of these above models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SGDClassifier</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was giving me good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performan</a:t>
            </a:r>
            <a:endParaRPr lang="en-IN" dirty="0"/>
          </a:p>
        </p:txBody>
      </p:sp>
    </p:spTree>
    <p:extLst>
      <p:ext uri="{BB962C8B-B14F-4D97-AF65-F5344CB8AC3E}">
        <p14:creationId xmlns:p14="http://schemas.microsoft.com/office/powerpoint/2010/main" val="776054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model</a:t>
            </a:r>
            <a:endParaRPr lang="en-IN" dirty="0"/>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1812925"/>
            <a:ext cx="6827837" cy="32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4722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900" y="1366838"/>
            <a:ext cx="4900613" cy="412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9793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 y="2054225"/>
            <a:ext cx="8623300"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312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Limitations of this work and scope for the future work :</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As we know the content of text in reviews is totally depends on the reviewer and they may rate differently which is totally depends on that particular person. So it is difficult to predict ratings based on the reviews with higher accuracies. Still we can improve our accuracy by fetching more data and by doing extensive </a:t>
            </a:r>
            <a:r>
              <a:rPr lang="en-IN" dirty="0" err="1"/>
              <a:t>hyperparameter</a:t>
            </a:r>
            <a:r>
              <a:rPr lang="en-IN" dirty="0"/>
              <a:t> tuning.</a:t>
            </a:r>
          </a:p>
          <a:p>
            <a:endParaRPr lang="en-IN" dirty="0"/>
          </a:p>
        </p:txBody>
      </p:sp>
    </p:spTree>
    <p:extLst>
      <p:ext uri="{BB962C8B-B14F-4D97-AF65-F5344CB8AC3E}">
        <p14:creationId xmlns:p14="http://schemas.microsoft.com/office/powerpoint/2010/main" val="3156153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Agenda:</a:t>
            </a:r>
            <a:r>
              <a:rPr lang="en-US"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r>
            <a:br>
              <a:rPr lang="en-US"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IN" dirty="0"/>
          </a:p>
        </p:txBody>
      </p:sp>
      <p:sp>
        <p:nvSpPr>
          <p:cNvPr id="3" name="Content Placeholder 2"/>
          <p:cNvSpPr>
            <a:spLocks noGrp="1"/>
          </p:cNvSpPr>
          <p:nvPr>
            <p:ph idx="1"/>
          </p:nvPr>
        </p:nvSpPr>
        <p:spPr/>
        <p:txBody>
          <a:bodyPr>
            <a:normAutofit fontScale="70000" lnSpcReduction="20000"/>
          </a:bodyPr>
          <a:lstStyle/>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What is Rating Prediction?</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Importance of Rating Prediction Project.</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Data Analysis and Model Building Flow Chart.</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Hyper Parameter </a:t>
            </a:r>
            <a:r>
              <a:rPr lang="en-US" dirty="0" err="1" smtClean="0">
                <a:solidFill>
                  <a:schemeClr val="tx1"/>
                </a:solidFill>
                <a:latin typeface="Century" panose="02040604050505020304" pitchFamily="18" charset="0"/>
              </a:rPr>
              <a:t>Tunning</a:t>
            </a:r>
            <a:r>
              <a:rPr lang="en-US" dirty="0" smtClean="0">
                <a:solidFill>
                  <a:schemeClr val="tx1"/>
                </a:solidFill>
                <a:latin typeface="Century" panose="02040604050505020304" pitchFamily="18" charset="0"/>
              </a:rPr>
              <a:t>.</a:t>
            </a:r>
          </a:p>
          <a:p>
            <a:pPr>
              <a:spcBef>
                <a:spcPts val="300"/>
              </a:spcBef>
              <a:spcAft>
                <a:spcPts val="300"/>
              </a:spcAft>
              <a:buFont typeface="Wingdings" panose="05000000000000000000" pitchFamily="2" charset="2"/>
              <a:buChar char="Ø"/>
            </a:pPr>
            <a:r>
              <a:rPr lang="en-US" dirty="0" smtClean="0">
                <a:solidFill>
                  <a:schemeClr val="tx1"/>
                </a:solidFill>
                <a:latin typeface="Century" panose="02040604050505020304" pitchFamily="18" charset="0"/>
              </a:rPr>
              <a:t>Conclusion.</a:t>
            </a:r>
          </a:p>
          <a:p>
            <a:endParaRPr lang="en-IN" dirty="0"/>
          </a:p>
        </p:txBody>
      </p:sp>
    </p:spTree>
    <p:extLst>
      <p:ext uri="{BB962C8B-B14F-4D97-AF65-F5344CB8AC3E}">
        <p14:creationId xmlns:p14="http://schemas.microsoft.com/office/powerpoint/2010/main" val="2832186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OVERVIEW</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400" dirty="0" smtClean="0">
                <a:solidFill>
                  <a:schemeClr val="tx1"/>
                </a:solidFill>
                <a:latin typeface="Century" panose="02040604050505020304" pitchFamily="18" charset="0"/>
              </a:rPr>
              <a:t>In this particular presentation we will be looking on:</a:t>
            </a:r>
          </a:p>
          <a:p>
            <a:pPr lvl="1"/>
            <a:r>
              <a:rPr lang="en-US" dirty="0" smtClean="0">
                <a:solidFill>
                  <a:schemeClr val="tx1"/>
                </a:solidFill>
                <a:latin typeface="Century" panose="02040604050505020304" pitchFamily="18" charset="0"/>
              </a:rPr>
              <a:t>How to analyze the dataset of </a:t>
            </a:r>
            <a:r>
              <a:rPr lang="en-US" sz="2400" dirty="0" smtClean="0">
                <a:solidFill>
                  <a:schemeClr val="tx1"/>
                </a:solidFill>
                <a:latin typeface="Century" panose="02040604050505020304" pitchFamily="18" charset="0"/>
              </a:rPr>
              <a:t>Rating Prediction Project</a:t>
            </a:r>
            <a:r>
              <a:rPr lang="en-US" dirty="0" smtClean="0">
                <a:solidFill>
                  <a:schemeClr val="tx1"/>
                </a:solidFill>
                <a:latin typeface="Century" panose="02040604050505020304" pitchFamily="18" charset="0"/>
              </a:rPr>
              <a:t>.</a:t>
            </a:r>
          </a:p>
          <a:p>
            <a:pPr lvl="1"/>
            <a:r>
              <a:rPr lang="en-US" dirty="0" smtClean="0">
                <a:solidFill>
                  <a:schemeClr val="tx1"/>
                </a:solidFill>
                <a:latin typeface="Century" panose="02040604050505020304" pitchFamily="18" charset="0"/>
              </a:rPr>
              <a:t>What are the EDA steps in cleaning the dataset.</a:t>
            </a:r>
          </a:p>
          <a:p>
            <a:pPr lvl="1"/>
            <a:r>
              <a:rPr lang="en-US" dirty="0" smtClean="0">
                <a:solidFill>
                  <a:schemeClr val="tx1"/>
                </a:solidFill>
                <a:latin typeface="Century" panose="02040604050505020304" pitchFamily="18" charset="0"/>
              </a:rPr>
              <a:t>Overall analysis on the problem.</a:t>
            </a:r>
          </a:p>
          <a:p>
            <a:pPr lvl="1"/>
            <a:r>
              <a:rPr lang="en-US" dirty="0" smtClean="0">
                <a:solidFill>
                  <a:schemeClr val="tx1"/>
                </a:solidFill>
                <a:latin typeface="Century" panose="02040604050505020304" pitchFamily="18" charset="0"/>
              </a:rPr>
              <a:t>Model building from the cleaned dataset.</a:t>
            </a:r>
          </a:p>
          <a:p>
            <a:pPr lvl="1"/>
            <a:r>
              <a:rPr lang="en-US" dirty="0" smtClean="0">
                <a:solidFill>
                  <a:schemeClr val="tx1"/>
                </a:solidFill>
                <a:latin typeface="Century" panose="02040604050505020304" pitchFamily="18" charset="0"/>
              </a:rPr>
              <a:t>Saving the best model</a:t>
            </a:r>
            <a:endParaRPr lang="en-IN" dirty="0"/>
          </a:p>
        </p:txBody>
      </p:sp>
    </p:spTree>
    <p:extLst>
      <p:ext uri="{BB962C8B-B14F-4D97-AF65-F5344CB8AC3E}">
        <p14:creationId xmlns:p14="http://schemas.microsoft.com/office/powerpoint/2010/main" val="1429793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2696"/>
            <a:ext cx="8229600" cy="1143000"/>
          </a:xfrm>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Statement:</a:t>
            </a:r>
            <a:endParaRPr lang="en-IN" dirty="0"/>
          </a:p>
        </p:txBody>
      </p:sp>
      <p:sp>
        <p:nvSpPr>
          <p:cNvPr id="3" name="Content Placeholder 2"/>
          <p:cNvSpPr>
            <a:spLocks noGrp="1"/>
          </p:cNvSpPr>
          <p:nvPr>
            <p:ph idx="1"/>
          </p:nvPr>
        </p:nvSpPr>
        <p:spPr/>
        <p:txBody>
          <a:bodyPr>
            <a:normAutofit fontScale="85000" lnSpcReduction="20000"/>
          </a:bodyPr>
          <a:lstStyle/>
          <a:p>
            <a:r>
              <a:rPr lang="en-US" i="0" dirty="0" smtClean="0">
                <a:effectLst/>
                <a:latin typeface="Century" panose="020406040505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smtClean="0">
              <a:latin typeface="Century" panose="02040604050505020304" pitchFamily="18" charset="0"/>
            </a:endParaRPr>
          </a:p>
          <a:p>
            <a:endParaRPr lang="en-IN" dirty="0"/>
          </a:p>
        </p:txBody>
      </p:sp>
    </p:spTree>
    <p:extLst>
      <p:ext uri="{BB962C8B-B14F-4D97-AF65-F5344CB8AC3E}">
        <p14:creationId xmlns:p14="http://schemas.microsoft.com/office/powerpoint/2010/main" val="352158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Problem Understanding:</a:t>
            </a:r>
            <a:endParaRPr lang="en-IN" dirty="0"/>
          </a:p>
        </p:txBody>
      </p:sp>
      <p:sp>
        <p:nvSpPr>
          <p:cNvPr id="3" name="Content Placeholder 2"/>
          <p:cNvSpPr>
            <a:spLocks noGrp="1"/>
          </p:cNvSpPr>
          <p:nvPr>
            <p:ph sz="half" idx="1"/>
          </p:nvPr>
        </p:nvSpPr>
        <p:spPr/>
        <p:txBody>
          <a:bodyPr>
            <a:normAutofit fontScale="62500" lnSpcReduction="20000"/>
          </a:bodyPr>
          <a:lstStyle/>
          <a:p>
            <a:r>
              <a:rPr lang="en-IN" dirty="0" smtClean="0">
                <a:effectLst/>
                <a:latin typeface="Century" panose="02040604050505020304" pitchFamily="18" charset="0"/>
                <a:ea typeface="Calibri" panose="020F0502020204030204" pitchFamily="34" charset="0"/>
                <a:cs typeface="Times New Roman" panose="02020603050405020304" pitchFamily="18" charset="0"/>
              </a:rPr>
              <a:t>Rating prediction is a well-known recommendation task aiming to predict a user’s rating for those items which were not rated yet by her. Predictions are computed from users’ explicit feedback, i.e. their ratings provided on some items in the past. Another type of feedback are user reviews provided on items which implicitly express users’ opinions on items. Recent studies indicate that opinions inferred from users’ reviews on items are strong predictors of user’s implicit feedback or even ratings and thus, should be utilized in computation.</a:t>
            </a:r>
          </a:p>
          <a:p>
            <a:endParaRPr lang="en-IN" dirty="0"/>
          </a:p>
        </p:txBody>
      </p:sp>
      <p:pic>
        <p:nvPicPr>
          <p:cNvPr id="5" name="Content Placeholder 7">
            <a:extLst>
              <a:ext uri="{FF2B5EF4-FFF2-40B4-BE49-F238E27FC236}">
                <a16:creationId xmlns="" xmlns:a16="http://schemas.microsoft.com/office/drawing/2014/main" xmlns:lc="http://schemas.openxmlformats.org/drawingml/2006/lockedCanvas" id="{41185A26-5298-4AB3-880D-ECF92F3B91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hidden">
          <a:xfrm>
            <a:off x="4648200" y="2109224"/>
            <a:ext cx="4038600" cy="3507915"/>
          </a:xfrm>
          <a:prstGeom prst="rect">
            <a:avLst/>
          </a:prstGeom>
        </p:spPr>
      </p:pic>
    </p:spTree>
    <p:extLst>
      <p:ext uri="{BB962C8B-B14F-4D97-AF65-F5344CB8AC3E}">
        <p14:creationId xmlns:p14="http://schemas.microsoft.com/office/powerpoint/2010/main" val="23063528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What is RATING PREDICTION?</a:t>
            </a:r>
            <a:endParaRPr lang="en-IN" dirty="0"/>
          </a:p>
        </p:txBody>
      </p:sp>
      <p:sp>
        <p:nvSpPr>
          <p:cNvPr id="3" name="Content Placeholder 2"/>
          <p:cNvSpPr>
            <a:spLocks noGrp="1"/>
          </p:cNvSpPr>
          <p:nvPr>
            <p:ph idx="1"/>
          </p:nvPr>
        </p:nvSpPr>
        <p:spPr/>
        <p:txBody>
          <a:bodyPr/>
          <a:lstStyle/>
          <a:p>
            <a:r>
              <a:rPr lang="en-US" b="0" i="0" dirty="0" smtClean="0">
                <a:solidFill>
                  <a:srgbClr val="202124"/>
                </a:solidFill>
                <a:effectLst/>
                <a:latin typeface="Century" panose="02040604050505020304" pitchFamily="18" charset="0"/>
              </a:rPr>
              <a:t>Rating prediction is a </a:t>
            </a:r>
            <a:r>
              <a:rPr lang="en-US" b="1" i="0" dirty="0" smtClean="0">
                <a:solidFill>
                  <a:srgbClr val="202124"/>
                </a:solidFill>
                <a:effectLst/>
                <a:latin typeface="Century" panose="02040604050505020304" pitchFamily="18" charset="0"/>
              </a:rPr>
              <a:t>well-known recommendation task aiming to predict a user's rating for those items which were not rated yet by her</a:t>
            </a:r>
            <a:r>
              <a:rPr lang="en-US" b="0" i="0" dirty="0" smtClean="0">
                <a:solidFill>
                  <a:srgbClr val="202124"/>
                </a:solidFill>
                <a:effectLst/>
                <a:latin typeface="Century" panose="02040604050505020304" pitchFamily="18" charset="0"/>
              </a:rPr>
              <a:t>. Predictions are computed from users' explicit feedback, i.e. their ratings provided on some items in the past.</a:t>
            </a:r>
          </a:p>
          <a:p>
            <a:pPr marL="0" indent="0">
              <a:buNone/>
            </a:pPr>
            <a:endParaRPr lang="en-IN" dirty="0" smtClean="0">
              <a:latin typeface="Century" panose="02040604050505020304" pitchFamily="18" charset="0"/>
            </a:endParaRPr>
          </a:p>
          <a:p>
            <a:endParaRPr lang="en-IN" dirty="0"/>
          </a:p>
        </p:txBody>
      </p:sp>
    </p:spTree>
    <p:extLst>
      <p:ext uri="{BB962C8B-B14F-4D97-AF65-F5344CB8AC3E}">
        <p14:creationId xmlns:p14="http://schemas.microsoft.com/office/powerpoint/2010/main" val="2125811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Importance of Comment Classifier.</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effectLst/>
                <a:latin typeface="Century" panose="02040604050505020304" pitchFamily="18" charset="0"/>
                <a:ea typeface="Calibri" panose="020F0502020204030204" pitchFamily="34" charset="0"/>
                <a:cs typeface="Times New Roman" panose="02020603050405020304"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survey, 70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percent</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of customers say that they use rating filters to filter out low rated items in their searches. The ability to successfully decide whether a review will be helpful to other customers and thus give the product more exposure is vital to companies that support these reviews, companies like Google, Amazon and Yelp!. 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smtClean="0">
              <a:latin typeface="Century" panose="02040604050505020304" pitchFamily="18" charset="0"/>
            </a:endParaRPr>
          </a:p>
          <a:p>
            <a:endParaRPr lang="en-IN" dirty="0"/>
          </a:p>
        </p:txBody>
      </p:sp>
    </p:spTree>
    <p:extLst>
      <p:ext uri="{BB962C8B-B14F-4D97-AF65-F5344CB8AC3E}">
        <p14:creationId xmlns:p14="http://schemas.microsoft.com/office/powerpoint/2010/main" val="350221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4A4EFDA-CD3E-4712-8840-3555D1C9F802}"/>
              </a:ext>
            </a:extLst>
          </p:cNvPr>
          <p:cNvSpPr txBox="1"/>
          <p:nvPr/>
        </p:nvSpPr>
        <p:spPr>
          <a:xfrm>
            <a:off x="0" y="-243407"/>
            <a:ext cx="5862349" cy="1354217"/>
          </a:xfrm>
          <a:prstGeom prst="rect">
            <a:avLst/>
          </a:prstGeom>
          <a:noFill/>
        </p:spPr>
        <p:txBody>
          <a:bodyPr wrap="square" rtlCol="0">
            <a:spAutoFit/>
          </a:bodyPr>
          <a:lstStyle/>
          <a:p>
            <a:pPr algn="ctr"/>
            <a:r>
              <a:rPr lang="en-US"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rPr>
              <a:t>Data Analysis and Model Building Flowchart</a:t>
            </a:r>
            <a:endParaRPr lang="en-IN" sz="3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mj-lt"/>
            </a:endParaRPr>
          </a:p>
          <a:p>
            <a:endParaRPr lang="en-IN" dirty="0"/>
          </a:p>
        </p:txBody>
      </p:sp>
      <p:sp>
        <p:nvSpPr>
          <p:cNvPr id="9" name="Flowchart: Alternate Process 8">
            <a:extLst>
              <a:ext uri="{FF2B5EF4-FFF2-40B4-BE49-F238E27FC236}">
                <a16:creationId xmlns="" xmlns:a16="http://schemas.microsoft.com/office/drawing/2014/main" id="{65C1B98E-16C4-4728-A2C6-A060D7599AD6}"/>
              </a:ext>
            </a:extLst>
          </p:cNvPr>
          <p:cNvSpPr/>
          <p:nvPr/>
        </p:nvSpPr>
        <p:spPr>
          <a:xfrm>
            <a:off x="281840" y="716468"/>
            <a:ext cx="1592425"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10" name="Arrow: Right 9">
            <a:extLst>
              <a:ext uri="{FF2B5EF4-FFF2-40B4-BE49-F238E27FC236}">
                <a16:creationId xmlns="" xmlns:a16="http://schemas.microsoft.com/office/drawing/2014/main" id="{80505AFE-E45E-4CB0-8D11-DC6F54A4B812}"/>
              </a:ext>
            </a:extLst>
          </p:cNvPr>
          <p:cNvSpPr/>
          <p:nvPr/>
        </p:nvSpPr>
        <p:spPr>
          <a:xfrm>
            <a:off x="2416962" y="1097468"/>
            <a:ext cx="475862"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Flowchart: Alternate Process 10">
            <a:extLst>
              <a:ext uri="{FF2B5EF4-FFF2-40B4-BE49-F238E27FC236}">
                <a16:creationId xmlns="" xmlns:a16="http://schemas.microsoft.com/office/drawing/2014/main" id="{A12EF69C-6EE3-4F90-8E75-AD0E99F33C4E}"/>
              </a:ext>
            </a:extLst>
          </p:cNvPr>
          <p:cNvSpPr/>
          <p:nvPr/>
        </p:nvSpPr>
        <p:spPr>
          <a:xfrm>
            <a:off x="3310339" y="730727"/>
            <a:ext cx="1592425"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Dataset</a:t>
            </a:r>
          </a:p>
        </p:txBody>
      </p:sp>
      <p:sp>
        <p:nvSpPr>
          <p:cNvPr id="12" name="Arrow: Right 11">
            <a:extLst>
              <a:ext uri="{FF2B5EF4-FFF2-40B4-BE49-F238E27FC236}">
                <a16:creationId xmlns="" xmlns:a16="http://schemas.microsoft.com/office/drawing/2014/main" id="{BD7FFFC3-C2CC-47B0-98CE-027159724E90}"/>
              </a:ext>
            </a:extLst>
          </p:cNvPr>
          <p:cNvSpPr/>
          <p:nvPr/>
        </p:nvSpPr>
        <p:spPr>
          <a:xfrm>
            <a:off x="5255115" y="1082826"/>
            <a:ext cx="500746"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7" name="Arrow: Right 16">
            <a:extLst>
              <a:ext uri="{FF2B5EF4-FFF2-40B4-BE49-F238E27FC236}">
                <a16:creationId xmlns="" xmlns:a16="http://schemas.microsoft.com/office/drawing/2014/main" id="{AF7EF058-49A7-48CF-8A68-51D390EF96B2}"/>
              </a:ext>
            </a:extLst>
          </p:cNvPr>
          <p:cNvSpPr/>
          <p:nvPr/>
        </p:nvSpPr>
        <p:spPr>
          <a:xfrm>
            <a:off x="2384965" y="5531932"/>
            <a:ext cx="500746"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8" name="Flowchart: Alternate Process 17">
            <a:extLst>
              <a:ext uri="{FF2B5EF4-FFF2-40B4-BE49-F238E27FC236}">
                <a16:creationId xmlns="" xmlns:a16="http://schemas.microsoft.com/office/drawing/2014/main" id="{00033B84-DBF6-4EA5-A678-00A039B25E9D}"/>
              </a:ext>
            </a:extLst>
          </p:cNvPr>
          <p:cNvSpPr/>
          <p:nvPr/>
        </p:nvSpPr>
        <p:spPr>
          <a:xfrm>
            <a:off x="3257095" y="2820425"/>
            <a:ext cx="1626636"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TF-IDF Vectorizer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1" name="Flowchart: Alternate Process 20">
            <a:extLst>
              <a:ext uri="{FF2B5EF4-FFF2-40B4-BE49-F238E27FC236}">
                <a16:creationId xmlns="" xmlns:a16="http://schemas.microsoft.com/office/drawing/2014/main" id="{180C310C-7A7D-4FDC-B69B-7242D8F982A5}"/>
              </a:ext>
            </a:extLst>
          </p:cNvPr>
          <p:cNvSpPr/>
          <p:nvPr/>
        </p:nvSpPr>
        <p:spPr>
          <a:xfrm>
            <a:off x="6121927" y="730727"/>
            <a:ext cx="1626636"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2" name="Arrow: Left 21">
            <a:extLst>
              <a:ext uri="{FF2B5EF4-FFF2-40B4-BE49-F238E27FC236}">
                <a16:creationId xmlns="" xmlns:a16="http://schemas.microsoft.com/office/drawing/2014/main" id="{7AE48DB2-0A2E-4A51-9BC4-7973D9FE6678}"/>
              </a:ext>
            </a:extLst>
          </p:cNvPr>
          <p:cNvSpPr/>
          <p:nvPr/>
        </p:nvSpPr>
        <p:spPr>
          <a:xfrm>
            <a:off x="5255115" y="3231231"/>
            <a:ext cx="500746"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3" name="Flowchart: Alternate Process 22">
            <a:extLst>
              <a:ext uri="{FF2B5EF4-FFF2-40B4-BE49-F238E27FC236}">
                <a16:creationId xmlns="" xmlns:a16="http://schemas.microsoft.com/office/drawing/2014/main" id="{31ECFB98-689F-422F-9514-728C014F084F}"/>
              </a:ext>
            </a:extLst>
          </p:cNvPr>
          <p:cNvSpPr/>
          <p:nvPr/>
        </p:nvSpPr>
        <p:spPr>
          <a:xfrm>
            <a:off x="6127245" y="2800157"/>
            <a:ext cx="1626636"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NLTK Text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4" name="Arrow: Left 23">
            <a:extLst>
              <a:ext uri="{FF2B5EF4-FFF2-40B4-BE49-F238E27FC236}">
                <a16:creationId xmlns="" xmlns:a16="http://schemas.microsoft.com/office/drawing/2014/main" id="{D1899990-9647-4B3C-8939-F7CEF367EEF6}"/>
              </a:ext>
            </a:extLst>
          </p:cNvPr>
          <p:cNvSpPr/>
          <p:nvPr/>
        </p:nvSpPr>
        <p:spPr>
          <a:xfrm>
            <a:off x="2416962" y="3231231"/>
            <a:ext cx="475862" cy="457200"/>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Arrow: Down 25">
            <a:extLst>
              <a:ext uri="{FF2B5EF4-FFF2-40B4-BE49-F238E27FC236}">
                <a16:creationId xmlns="" xmlns:a16="http://schemas.microsoft.com/office/drawing/2014/main" id="{8698FB53-B832-453A-9B2A-06BBE89FAB57}"/>
              </a:ext>
            </a:extLst>
          </p:cNvPr>
          <p:cNvSpPr/>
          <p:nvPr/>
        </p:nvSpPr>
        <p:spPr>
          <a:xfrm>
            <a:off x="930491" y="4450409"/>
            <a:ext cx="343677" cy="45784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Arrow: Down 26">
            <a:extLst>
              <a:ext uri="{FF2B5EF4-FFF2-40B4-BE49-F238E27FC236}">
                <a16:creationId xmlns="" xmlns:a16="http://schemas.microsoft.com/office/drawing/2014/main" id="{BF50AD5F-76F2-454B-A80A-D9FDBCE58ED7}"/>
              </a:ext>
            </a:extLst>
          </p:cNvPr>
          <p:cNvSpPr/>
          <p:nvPr/>
        </p:nvSpPr>
        <p:spPr>
          <a:xfrm>
            <a:off x="6780899" y="2146102"/>
            <a:ext cx="343677" cy="4578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8" name="Flowchart: Alternate Process 27">
            <a:extLst>
              <a:ext uri="{FF2B5EF4-FFF2-40B4-BE49-F238E27FC236}">
                <a16:creationId xmlns="" xmlns:a16="http://schemas.microsoft.com/office/drawing/2014/main" id="{D8B4B1D2-FAFA-4E25-8870-E56EB080A176}"/>
              </a:ext>
            </a:extLst>
          </p:cNvPr>
          <p:cNvSpPr/>
          <p:nvPr/>
        </p:nvSpPr>
        <p:spPr>
          <a:xfrm>
            <a:off x="289012" y="2850231"/>
            <a:ext cx="1626636"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Balancing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9" name="Arrow: Right 28">
            <a:extLst>
              <a:ext uri="{FF2B5EF4-FFF2-40B4-BE49-F238E27FC236}">
                <a16:creationId xmlns="" xmlns:a16="http://schemas.microsoft.com/office/drawing/2014/main" id="{8B6E8DC2-FD43-43BF-A01A-7C281204D5B2}"/>
              </a:ext>
            </a:extLst>
          </p:cNvPr>
          <p:cNvSpPr/>
          <p:nvPr/>
        </p:nvSpPr>
        <p:spPr>
          <a:xfrm>
            <a:off x="5361603" y="5554674"/>
            <a:ext cx="500746" cy="4572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0" name="Flowchart: Alternate Process 29">
            <a:extLst>
              <a:ext uri="{FF2B5EF4-FFF2-40B4-BE49-F238E27FC236}">
                <a16:creationId xmlns="" xmlns:a16="http://schemas.microsoft.com/office/drawing/2014/main" id="{93894349-6E7C-4E61-88B6-9FE6FB216C26}"/>
              </a:ext>
            </a:extLst>
          </p:cNvPr>
          <p:cNvSpPr/>
          <p:nvPr/>
        </p:nvSpPr>
        <p:spPr>
          <a:xfrm>
            <a:off x="281840" y="5164670"/>
            <a:ext cx="1626636"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20" name="Flowchart: Alternate Process 19">
            <a:extLst>
              <a:ext uri="{FF2B5EF4-FFF2-40B4-BE49-F238E27FC236}">
                <a16:creationId xmlns="" xmlns:a16="http://schemas.microsoft.com/office/drawing/2014/main" id="{95249C89-B121-4BA7-AE38-C2127E8876B5}"/>
              </a:ext>
            </a:extLst>
          </p:cNvPr>
          <p:cNvSpPr/>
          <p:nvPr/>
        </p:nvSpPr>
        <p:spPr>
          <a:xfrm>
            <a:off x="3310339" y="5164670"/>
            <a:ext cx="1626636"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a:extLst>
              <a:ext uri="{FF2B5EF4-FFF2-40B4-BE49-F238E27FC236}">
                <a16:creationId xmlns="" xmlns:a16="http://schemas.microsoft.com/office/drawing/2014/main" id="{C2A17994-C821-4FEA-AC25-A0912A99B415}"/>
              </a:ext>
            </a:extLst>
          </p:cNvPr>
          <p:cNvSpPr/>
          <p:nvPr/>
        </p:nvSpPr>
        <p:spPr>
          <a:xfrm>
            <a:off x="6169637" y="5164670"/>
            <a:ext cx="1626636" cy="1219200"/>
          </a:xfrm>
          <a:prstGeom prst="flowChartAlternateProcess">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839008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Exploratory Data Analysis:</a:t>
            </a:r>
            <a:endParaRPr lang="en-IN" dirty="0"/>
          </a:p>
        </p:txBody>
      </p:sp>
      <p:sp>
        <p:nvSpPr>
          <p:cNvPr id="3" name="Content Placeholder 2"/>
          <p:cNvSpPr>
            <a:spLocks noGrp="1"/>
          </p:cNvSpPr>
          <p:nvPr>
            <p:ph idx="1"/>
          </p:nvPr>
        </p:nvSpPr>
        <p:spPr/>
        <p:txBody>
          <a:bodyPr>
            <a:normAutofit fontScale="55000" lnSpcReduction="20000"/>
          </a:bodyPr>
          <a:lstStyle/>
          <a:p>
            <a:pPr lvl="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Importing necessary libraries and loading dataset as a data frame.</a:t>
            </a:r>
          </a:p>
          <a:p>
            <a:pPr lvl="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Checked some statistical information like shape, number of unique values present, info, null values, value counts etc.</a:t>
            </a:r>
          </a:p>
          <a:p>
            <a:pPr lvl="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Checked for null values and I replaced those null values using imputation method. And removed Unnamed: 0.</a:t>
            </a:r>
          </a:p>
          <a:p>
            <a:pPr lvl="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Visualized each feature using </a:t>
            </a:r>
            <a:r>
              <a:rPr lang="en-IN" dirty="0" err="1" smtClean="0">
                <a:effectLst/>
                <a:latin typeface="Century" panose="02040604050505020304" pitchFamily="18" charset="0"/>
                <a:ea typeface="Calibri" panose="020F0502020204030204" pitchFamily="34" charset="0"/>
                <a:cs typeface="Calibri" panose="020F0502020204030204" pitchFamily="34" charset="0"/>
              </a:rPr>
              <a:t>seaborn</a:t>
            </a:r>
            <a:r>
              <a:rPr lang="en-IN" dirty="0" smtClean="0">
                <a:effectLst/>
                <a:latin typeface="Century" panose="02040604050505020304" pitchFamily="18" charset="0"/>
                <a:ea typeface="Calibri" panose="020F0502020204030204" pitchFamily="34" charset="0"/>
                <a:cs typeface="Calibri" panose="020F0502020204030204" pitchFamily="34" charset="0"/>
              </a:rPr>
              <a:t> and </a:t>
            </a:r>
            <a:r>
              <a:rPr lang="en-IN" dirty="0" err="1" smtClean="0">
                <a:effectLst/>
                <a:latin typeface="Century" panose="02040604050505020304" pitchFamily="18" charset="0"/>
                <a:ea typeface="Calibri" panose="020F0502020204030204" pitchFamily="34" charset="0"/>
                <a:cs typeface="Calibri" panose="020F0502020204030204" pitchFamily="34" charset="0"/>
              </a:rPr>
              <a:t>matplotlib</a:t>
            </a:r>
            <a:r>
              <a:rPr lang="en-IN" dirty="0" smtClean="0">
                <a:effectLst/>
                <a:latin typeface="Century" panose="02040604050505020304" pitchFamily="18" charset="0"/>
                <a:ea typeface="Calibri" panose="020F0502020204030204" pitchFamily="34" charset="0"/>
                <a:cs typeface="Calibri" panose="020F0502020204030204" pitchFamily="34" charset="0"/>
              </a:rPr>
              <a:t> libraries by plotting distribution plot and </a:t>
            </a:r>
            <a:r>
              <a:rPr lang="en-IN" dirty="0" err="1" smtClean="0">
                <a:effectLst/>
                <a:latin typeface="Century" panose="02040604050505020304" pitchFamily="18" charset="0"/>
                <a:ea typeface="Calibri" panose="020F0502020204030204" pitchFamily="34" charset="0"/>
                <a:cs typeface="Calibri" panose="020F0502020204030204" pitchFamily="34" charset="0"/>
              </a:rPr>
              <a:t>wordcloud</a:t>
            </a:r>
            <a:r>
              <a:rPr lang="en-IN" dirty="0" smtClean="0">
                <a:effectLst/>
                <a:latin typeface="Century" panose="02040604050505020304" pitchFamily="18" charset="0"/>
                <a:ea typeface="Calibri" panose="020F0502020204030204" pitchFamily="34" charset="0"/>
                <a:cs typeface="Calibri" panose="020F0502020204030204" pitchFamily="34" charset="0"/>
              </a:rPr>
              <a:t> for each ratings.</a:t>
            </a:r>
          </a:p>
          <a:p>
            <a:pPr lvl="0">
              <a:lnSpc>
                <a:spcPct val="107000"/>
              </a:lnSpc>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Done text pre-processing techniques like Removing Punctuations and other special characters, Splitting the comments into individual words, Removing Stop Words, Stemming and Lemmatization.</a:t>
            </a:r>
          </a:p>
          <a:p>
            <a:pPr lvl="0">
              <a:lnSpc>
                <a:spcPct val="107000"/>
              </a:lnSpc>
              <a:spcAft>
                <a:spcPts val="800"/>
              </a:spcAft>
              <a:buFont typeface="Wingdings" panose="05000000000000000000" pitchFamily="2" charset="2"/>
              <a:buChar char=""/>
            </a:pPr>
            <a:r>
              <a:rPr lang="en-IN" dirty="0" smtClean="0">
                <a:effectLst/>
                <a:latin typeface="Century" panose="02040604050505020304" pitchFamily="18" charset="0"/>
                <a:ea typeface="Calibri" panose="020F0502020204030204" pitchFamily="34" charset="0"/>
                <a:cs typeface="Calibri" panose="020F0502020204030204" pitchFamily="34" charset="0"/>
              </a:rPr>
              <a:t> After getting a cleaned data used TF-IDF </a:t>
            </a:r>
            <a:r>
              <a:rPr lang="en-IN" dirty="0" err="1" smtClean="0">
                <a:effectLst/>
                <a:latin typeface="Century" panose="02040604050505020304" pitchFamily="18" charset="0"/>
                <a:ea typeface="Calibri" panose="020F0502020204030204" pitchFamily="34" charset="0"/>
                <a:cs typeface="Calibri" panose="020F0502020204030204" pitchFamily="34" charset="0"/>
              </a:rPr>
              <a:t>vectorizer</a:t>
            </a:r>
            <a:r>
              <a:rPr lang="en-IN" dirty="0" smtClean="0">
                <a:effectLst/>
                <a:latin typeface="Century" panose="02040604050505020304" pitchFamily="18" charset="0"/>
                <a:ea typeface="Calibri" panose="020F0502020204030204" pitchFamily="34" charset="0"/>
                <a:cs typeface="Calibri" panose="020F0502020204030204" pitchFamily="34" charset="0"/>
              </a:rPr>
              <a:t>. It’ll help to transform the text data to feature vector which can be used as input in our 6 modelling. It is a common algorithm to transform text into numbers. It measures the originality of a word by comparing the frequency of appearance of a word in a document with the number of documents the words appear in. Mathematically, TF-IDF = TF(t*d)*IDF(</a:t>
            </a:r>
            <a:r>
              <a:rPr lang="en-IN" dirty="0" err="1" smtClean="0">
                <a:effectLst/>
                <a:latin typeface="Century" panose="02040604050505020304" pitchFamily="18" charset="0"/>
                <a:ea typeface="Calibri" panose="020F0502020204030204" pitchFamily="34" charset="0"/>
                <a:cs typeface="Calibri" panose="020F0502020204030204" pitchFamily="34" charset="0"/>
              </a:rPr>
              <a:t>t,d</a:t>
            </a:r>
            <a:r>
              <a:rPr lang="en-IN" dirty="0" smtClean="0">
                <a:effectLst/>
                <a:latin typeface="Century" panose="02040604050505020304" pitchFamily="18" charset="0"/>
                <a:ea typeface="Calibri" panose="020F0502020204030204" pitchFamily="34" charset="0"/>
                <a:cs typeface="Calibri" panose="020F0502020204030204" pitchFamily="34" charset="0"/>
              </a:rPr>
              <a:t>) </a:t>
            </a:r>
          </a:p>
          <a:p>
            <a:endParaRPr lang="en-IN" dirty="0"/>
          </a:p>
        </p:txBody>
      </p:sp>
    </p:spTree>
    <p:extLst>
      <p:ext uri="{BB962C8B-B14F-4D97-AF65-F5344CB8AC3E}">
        <p14:creationId xmlns:p14="http://schemas.microsoft.com/office/powerpoint/2010/main" val="2715489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1078</Words>
  <Application>Microsoft Office PowerPoint</Application>
  <PresentationFormat>On-screen Show (4:3)</PresentationFormat>
  <Paragraphs>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Rating Prediction Project</vt:lpstr>
      <vt:lpstr>Agenda: </vt:lpstr>
      <vt:lpstr>OVERVIEW</vt:lpstr>
      <vt:lpstr>Problem Statement:</vt:lpstr>
      <vt:lpstr>Problem Understanding:</vt:lpstr>
      <vt:lpstr>What is RATING PREDICTION?</vt:lpstr>
      <vt:lpstr>Importance of Comment Classifier.</vt:lpstr>
      <vt:lpstr>PowerPoint Presentation</vt:lpstr>
      <vt:lpstr>Exploratory Data Analysis:</vt:lpstr>
      <vt:lpstr>Visualization:</vt:lpstr>
      <vt:lpstr>PowerPoint Presentation</vt:lpstr>
      <vt:lpstr>visualization</vt:lpstr>
      <vt:lpstr>Analysis</vt:lpstr>
      <vt:lpstr>Model Building:</vt:lpstr>
      <vt:lpstr>Final model</vt:lpstr>
      <vt:lpstr>PowerPoint Presentation</vt:lpstr>
      <vt:lpstr>PowerPoint Presentation</vt:lpstr>
      <vt:lpstr>Limitations of this work and scope for the future work : </vt:lpstr>
    </vt:vector>
  </TitlesOfParts>
  <Company>CyberSpace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Vivek Rattan</dc:creator>
  <cp:lastModifiedBy>Vivek Rattan</cp:lastModifiedBy>
  <cp:revision>2</cp:revision>
  <dcterms:created xsi:type="dcterms:W3CDTF">2022-08-28T16:14:34Z</dcterms:created>
  <dcterms:modified xsi:type="dcterms:W3CDTF">2022-08-28T16:33:01Z</dcterms:modified>
</cp:coreProperties>
</file>