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3" r:id="rId5"/>
    <p:sldId id="264" r:id="rId6"/>
    <p:sldId id="266" r:id="rId7"/>
    <p:sldId id="267"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2"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5CA1BC-D43F-4ABF-8187-E09F746F3D97}"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146773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5CA1BC-D43F-4ABF-8187-E09F746F3D97}"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242481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5CA1BC-D43F-4ABF-8187-E09F746F3D97}"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428356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5CA1BC-D43F-4ABF-8187-E09F746F3D97}"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405966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5CA1BC-D43F-4ABF-8187-E09F746F3D97}"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305689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75CA1BC-D43F-4ABF-8187-E09F746F3D97}"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334263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75CA1BC-D43F-4ABF-8187-E09F746F3D97}" type="datetimeFigureOut">
              <a:rPr lang="en-IN" smtClean="0"/>
              <a:t>28-07-2022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244350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75CA1BC-D43F-4ABF-8187-E09F746F3D97}" type="datetimeFigureOut">
              <a:rPr lang="en-IN" smtClean="0"/>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202686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CA1BC-D43F-4ABF-8187-E09F746F3D97}" type="datetimeFigureOut">
              <a:rPr lang="en-IN" smtClean="0"/>
              <a:t>28-07-2022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2257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A1BC-D43F-4ABF-8187-E09F746F3D97}"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24251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A1BC-D43F-4ABF-8187-E09F746F3D97}"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F85EE-653B-4B29-B56C-1A9EA0683D0C}" type="slidenum">
              <a:rPr lang="en-IN" smtClean="0"/>
              <a:t>‹#›</a:t>
            </a:fld>
            <a:endParaRPr lang="en-IN"/>
          </a:p>
        </p:txBody>
      </p:sp>
    </p:spTree>
    <p:extLst>
      <p:ext uri="{BB962C8B-B14F-4D97-AF65-F5344CB8AC3E}">
        <p14:creationId xmlns:p14="http://schemas.microsoft.com/office/powerpoint/2010/main" val="42504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CA1BC-D43F-4ABF-8187-E09F746F3D97}" type="datetimeFigureOut">
              <a:rPr lang="en-IN" smtClean="0"/>
              <a:t>28-07-2022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F85EE-653B-4B29-B56C-1A9EA0683D0C}" type="slidenum">
              <a:rPr lang="en-IN" smtClean="0"/>
              <a:t>‹#›</a:t>
            </a:fld>
            <a:endParaRPr lang="en-IN"/>
          </a:p>
        </p:txBody>
      </p:sp>
    </p:spTree>
    <p:extLst>
      <p:ext uri="{BB962C8B-B14F-4D97-AF65-F5344CB8AC3E}">
        <p14:creationId xmlns:p14="http://schemas.microsoft.com/office/powerpoint/2010/main" val="29450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8753" y="2070735"/>
            <a:ext cx="3744754" cy="1325880"/>
          </a:xfrm>
        </p:spPr>
        <p:txBody>
          <a:bodyPr>
            <a:normAutofit fontScale="90000"/>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USED CAR PRICE PREDICTION</a:t>
            </a:r>
            <a:endParaRPr lang="en-IN"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5706904" y="5434967"/>
            <a:ext cx="2686050" cy="1261745"/>
          </a:xfrm>
          <a:prstGeom prst="rect">
            <a:avLst/>
          </a:prstGeom>
          <a:noFill/>
        </p:spPr>
        <p:txBody>
          <a:bodyPr wrap="square" rtlCol="0">
            <a:spAutoFit/>
          </a:bodyPr>
          <a:lstStyle/>
          <a:p>
            <a:pPr algn="ct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000" b="1" dirty="0" smtClean="0">
                <a:latin typeface="Arial" panose="020B0604020202020204" pitchFamily="34" charset="0"/>
                <a:ea typeface="Calibri" panose="020F0502020204030204" pitchFamily="34" charset="0"/>
                <a:cs typeface="Arial" panose="020B0604020202020204" pitchFamily="34" charset="0"/>
              </a:rPr>
              <a:t>REENA</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p>
            <a:endParaRPr lang="en-IN" sz="20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116205" y="635"/>
            <a:ext cx="4957763" cy="6600190"/>
          </a:xfrm>
          <a:prstGeom prst="rect">
            <a:avLst/>
          </a:prstGeom>
        </p:spPr>
      </p:pic>
    </p:spTree>
    <p:extLst>
      <p:ext uri="{BB962C8B-B14F-4D97-AF65-F5344CB8AC3E}">
        <p14:creationId xmlns:p14="http://schemas.microsoft.com/office/powerpoint/2010/main" val="915940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Transmission</a:t>
            </a:r>
            <a:endParaRPr lang="en-IN" dirty="0"/>
          </a:p>
        </p:txBody>
      </p:sp>
      <p:sp>
        <p:nvSpPr>
          <p:cNvPr id="3" name="Content Placeholder 2"/>
          <p:cNvSpPr>
            <a:spLocks noGrp="1"/>
          </p:cNvSpPr>
          <p:nvPr>
            <p:ph idx="1"/>
          </p:nvPr>
        </p:nvSpPr>
        <p:spPr>
          <a:xfrm>
            <a:off x="2483768" y="1340768"/>
            <a:ext cx="6203032" cy="4785395"/>
          </a:xfrm>
        </p:spPr>
        <p:txBody>
          <a:bodyPr/>
          <a:lstStyle/>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1663700"/>
            <a:ext cx="7170464" cy="421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743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Fuel type</a:t>
            </a:r>
            <a:endParaRPr lang="en-IN" dirty="0"/>
          </a:p>
        </p:txBody>
      </p:sp>
      <p:sp>
        <p:nvSpPr>
          <p:cNvPr id="3" name="Content Placeholder 2"/>
          <p:cNvSpPr>
            <a:spLocks noGrp="1"/>
          </p:cNvSpPr>
          <p:nvPr>
            <p:ph sz="half" idx="1"/>
          </p:nvPr>
        </p:nvSpPr>
        <p:spPr/>
        <p:txBody>
          <a:bodyPr/>
          <a:lstStyle/>
          <a:p>
            <a:r>
              <a:rPr lang="en-IN" dirty="0" smtClean="0"/>
              <a:t>Patrol is mostly used.</a:t>
            </a:r>
            <a:endParaRPr lang="en-IN" dirty="0"/>
          </a:p>
        </p:txBody>
      </p:sp>
      <p:sp>
        <p:nvSpPr>
          <p:cNvPr id="4" name="Content Placeholder 3"/>
          <p:cNvSpPr>
            <a:spLocks noGrp="1"/>
          </p:cNvSpPr>
          <p:nvPr>
            <p:ph sz="half" idx="2"/>
          </p:nvPr>
        </p:nvSpPr>
        <p:spPr/>
        <p:txBody>
          <a:bodyPr/>
          <a:lstStyle/>
          <a:p>
            <a:pPr marL="0" indent="0">
              <a:buNone/>
            </a:pPr>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708920"/>
            <a:ext cx="4965931" cy="3211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386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Make year</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1916832"/>
            <a:ext cx="5341937"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072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Multivariate Analysis</a:t>
            </a:r>
            <a:br>
              <a:rPr lang="en-IN" dirty="0" smtClean="0"/>
            </a:br>
            <a:endParaRPr lang="en-IN" dirty="0"/>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700808"/>
            <a:ext cx="838993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138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Data </a:t>
            </a:r>
            <a:r>
              <a:rPr lang="en-IN" dirty="0" err="1" smtClean="0"/>
              <a:t>PreProcessing</a:t>
            </a:r>
            <a:endParaRPr lang="en-IN" dirty="0"/>
          </a:p>
        </p:txBody>
      </p:sp>
      <p:sp>
        <p:nvSpPr>
          <p:cNvPr id="3" name="Content Placeholder 2"/>
          <p:cNvSpPr>
            <a:spLocks noGrp="1"/>
          </p:cNvSpPr>
          <p:nvPr>
            <p:ph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75" y="1793876"/>
            <a:ext cx="7220793" cy="2026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4" y="4077074"/>
            <a:ext cx="7580834" cy="208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060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outliers</a:t>
            </a:r>
            <a:endParaRPr lang="en-IN" dirty="0"/>
          </a:p>
        </p:txBody>
      </p:sp>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1" y="1587501"/>
            <a:ext cx="8373689" cy="2201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89006"/>
            <a:ext cx="8604448" cy="268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125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effectLst/>
                <a:latin typeface="Times New Roman" panose="02020603050405020304" pitchFamily="18" charset="0"/>
                <a:ea typeface="Times New Roman" panose="02020603050405020304" pitchFamily="18" charset="0"/>
              </a:rPr>
              <a:t>Encoding of Data Frame</a:t>
            </a:r>
            <a:r>
              <a:rPr lang="en-IN" sz="2800" b="1" dirty="0" smtClean="0">
                <a:effectLst/>
                <a:latin typeface="Times New Roman" panose="02020603050405020304" pitchFamily="18" charset="0"/>
                <a:ea typeface="Times New Roman" panose="02020603050405020304" pitchFamily="18" charset="0"/>
              </a:rPr>
              <a:t>:</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sz="1600" b="0" dirty="0" smtClean="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smtClean="0">
              <a:effectLst/>
              <a:latin typeface="Times New Roman" panose="02020603050405020304" pitchFamily="18" charset="0"/>
              <a:ea typeface="Times New Roman" panose="02020603050405020304" pitchFamily="18" charset="0"/>
            </a:endParaRPr>
          </a:p>
          <a:p>
            <a:pPr lvl="1">
              <a:buFont typeface="+mj-lt"/>
              <a:buAutoNum type="arabicPeriod"/>
            </a:pPr>
            <a:r>
              <a:rPr lang="en-IN" sz="1600" b="0" dirty="0" smtClean="0">
                <a:solidFill>
                  <a:srgbClr val="000000"/>
                </a:solidFill>
                <a:effectLst/>
                <a:latin typeface="Times New Roman" panose="02020603050405020304" pitchFamily="18" charset="0"/>
                <a:ea typeface="Times New Roman" panose="02020603050405020304" pitchFamily="18" charset="0"/>
              </a:rPr>
              <a:t>label encoding technique with multiple variables.</a:t>
            </a:r>
            <a:endParaRPr lang="en-IN" sz="1600" b="1" dirty="0" smtClean="0">
              <a:effectLst/>
              <a:latin typeface="Times New Roman" panose="02020603050405020304" pitchFamily="18" charset="0"/>
              <a:ea typeface="Times New Roman" panose="02020603050405020304" pitchFamily="18" charset="0"/>
            </a:endParaRPr>
          </a:p>
          <a:p>
            <a:r>
              <a:rPr lang="en-IN" sz="1600" b="0" dirty="0" smtClean="0">
                <a:solidFill>
                  <a:srgbClr val="000000"/>
                </a:solidFill>
                <a:effectLst/>
                <a:latin typeface="Times New Roman" panose="02020603050405020304" pitchFamily="18" charset="0"/>
                <a:ea typeface="Times New Roman" panose="02020603050405020304" pitchFamily="18" charset="0"/>
              </a:rPr>
              <a:t>         2.  Getting Dummies</a:t>
            </a:r>
          </a:p>
          <a:p>
            <a:r>
              <a:rPr lang="en-IN" sz="1600" b="0" dirty="0" smtClean="0">
                <a:solidFill>
                  <a:srgbClr val="000000"/>
                </a:solidFill>
                <a:effectLst/>
                <a:latin typeface="Times New Roman" panose="02020603050405020304" pitchFamily="18" charset="0"/>
                <a:ea typeface="Times New Roman" panose="02020603050405020304" pitchFamily="18" charset="0"/>
              </a:rPr>
              <a:t>Firstly, proceed with Label encoding technique with multiple variables for particular features i.e., Brand</a:t>
            </a:r>
            <a:endParaRPr lang="en-IN" sz="1600" b="1" dirty="0" smtClean="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99835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IN" alt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Gradient</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Boosting</a:t>
            </a:r>
          </a:p>
          <a:p>
            <a:r>
              <a:rPr lang="en-IN" altLang="en-US" dirty="0" err="1">
                <a:latin typeface="Times New Roman" panose="02020603050405020304" pitchFamily="18" charset="0"/>
                <a:cs typeface="Times New Roman" panose="02020603050405020304" pitchFamily="18" charset="0"/>
              </a:rPr>
              <a:t>Lasso</a:t>
            </a:r>
          </a:p>
          <a:p>
            <a:r>
              <a:rPr lang="en-IN" altLang="en-US" dirty="0" err="1">
                <a:latin typeface="Times New Roman" panose="02020603050405020304" pitchFamily="18" charset="0"/>
                <a:cs typeface="Times New Roman" panose="02020603050405020304" pitchFamily="18" charset="0"/>
              </a:rPr>
              <a:t>Ridge</a:t>
            </a:r>
          </a:p>
        </p:txBody>
      </p:sp>
    </p:spTree>
    <p:extLst>
      <p:ext uri="{BB962C8B-B14F-4D97-AF65-F5344CB8AC3E}">
        <p14:creationId xmlns:p14="http://schemas.microsoft.com/office/powerpoint/2010/main" val="3939949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model</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07113"/>
            <a:ext cx="6696744" cy="163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645024"/>
            <a:ext cx="8136904" cy="2556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876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model</a:t>
            </a:r>
            <a:endParaRPr lang="en-IN" dirty="0"/>
          </a:p>
        </p:txBody>
      </p:sp>
      <p:sp>
        <p:nvSpPr>
          <p:cNvPr id="3" name="Content Placeholder 2"/>
          <p:cNvSpPr>
            <a:spLocks noGrp="1"/>
          </p:cNvSpPr>
          <p:nvPr>
            <p:ph idx="1"/>
          </p:nvPr>
        </p:nvSpPr>
        <p:spPr/>
        <p:txBody>
          <a:bodyPr/>
          <a:lstStyle/>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00" y="1772816"/>
            <a:ext cx="8789814" cy="210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722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638" y="1690688"/>
            <a:ext cx="7886700" cy="3879850"/>
          </a:xfrm>
        </p:spPr>
        <p:txBody>
          <a:bodyPr>
            <a:normAutofit fontScale="925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1.Data Collection Phase</a:t>
            </a:r>
          </a:p>
          <a:p>
            <a:r>
              <a:rPr lang="en-IN" sz="2400" dirty="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3600450" y="5991225"/>
            <a:ext cx="1521619" cy="369332"/>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659919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389380"/>
          </a:xfrm>
        </p:spPr>
        <p:txBody>
          <a:bodyPr>
            <a:normAutofit fontScale="90000"/>
          </a:bodyPr>
          <a:lstStyle/>
          <a:p>
            <a:pPr algn="ctr"/>
            <a:r>
              <a:rPr lang="en-IN" b="1" dirty="0">
                <a:solidFill>
                  <a:srgbClr val="000000"/>
                </a:solidFill>
                <a:effectLst/>
                <a:latin typeface="Times New Roman" panose="02020603050405020304" pitchFamily="18" charset="0"/>
                <a:ea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rPr>
            </a:br>
            <a:r>
              <a:rPr lang="en-IN"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Conclusion:</a:t>
            </a:r>
            <a:r>
              <a:rPr lang="en-IN" b="1" dirty="0">
                <a:effectLst/>
                <a:latin typeface="Times New Roman" panose="02020603050405020304" pitchFamily="18" charset="0"/>
                <a:ea typeface="Times New Roman" panose="02020603050405020304" pitchFamily="18" charset="0"/>
              </a:rPr>
              <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457200" y="2058670"/>
            <a:ext cx="8229600" cy="4953000"/>
          </a:xfrm>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01204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9388" y="2619494"/>
            <a:ext cx="3258265" cy="922020"/>
          </a:xfrm>
          <a:prstGeom prst="rect">
            <a:avLst/>
          </a:prstGeom>
          <a:noFill/>
        </p:spPr>
        <p:txBody>
          <a:bodyPr wrap="square" rtlCol="0">
            <a:spAutoFit/>
          </a:bodyPr>
          <a:lstStyle/>
          <a:p>
            <a:pPr algn="ctr"/>
            <a:r>
              <a:rPr lang="en-US" sz="5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53771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919" y="1052736"/>
            <a:ext cx="8208169" cy="477053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p>
          <a:p>
            <a:endParaRPr lang="en-US" sz="24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1600" dirty="0">
                <a:latin typeface="Times New Roman" panose="02020603050405020304" pitchFamily="18" charset="0"/>
                <a:cs typeface="Times New Roman" panose="02020603050405020304" pitchFamily="18" charset="0"/>
              </a:rPr>
              <a:t>more the data better the model.</a:t>
            </a:r>
          </a:p>
          <a:p>
            <a:r>
              <a:rPr lang="en-US" sz="1600" dirty="0">
                <a:latin typeface="Times New Roman" panose="02020603050405020304" pitchFamily="18" charset="0"/>
                <a:cs typeface="Times New Roman" panose="02020603050405020304" pitchFamily="18" charset="0"/>
              </a:rPr>
              <a:t>In this section You need to scrape the data of used cars from websites (</a:t>
            </a:r>
            <a:r>
              <a:rPr lang="en-US" sz="1600" dirty="0" err="1">
                <a:latin typeface="Times New Roman" panose="02020603050405020304" pitchFamily="18" charset="0"/>
                <a:cs typeface="Times New Roman" panose="02020603050405020304" pitchFamily="18" charset="0"/>
              </a:rPr>
              <a:t>Olx</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cardekho</a:t>
            </a:r>
            <a:r>
              <a:rPr lang="en-US" sz="1600" dirty="0">
                <a:latin typeface="Times New Roman" panose="02020603050405020304" pitchFamily="18" charset="0"/>
                <a:cs typeface="Times New Roman" panose="02020603050405020304" pitchFamily="18" charset="0"/>
              </a:rPr>
              <a:t>, Cars24 </a:t>
            </a:r>
          </a:p>
          <a:p>
            <a:r>
              <a:rPr lang="en-US" sz="1600" dirty="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16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1600" dirty="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16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1600" dirty="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1600" dirty="0">
                <a:latin typeface="Times New Roman" panose="02020603050405020304" pitchFamily="18" charset="0"/>
                <a:cs typeface="Times New Roman" panose="02020603050405020304" pitchFamily="18" charset="0"/>
              </a:rPr>
              <a:t>completely depends on the website from which you are fetching the data.</a:t>
            </a:r>
          </a:p>
          <a:p>
            <a:r>
              <a:rPr lang="en-US" sz="1600" dirty="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1600" dirty="0">
                <a:latin typeface="Times New Roman" panose="02020603050405020304" pitchFamily="18" charset="0"/>
                <a:cs typeface="Times New Roman" panose="02020603050405020304" pitchFamily="18" charset="0"/>
              </a:rPr>
              <a:t>Hatchback.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1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679033" y="6000750"/>
            <a:ext cx="1257300" cy="646331"/>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470445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919" y="571500"/>
            <a:ext cx="8208169"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dirty="0">
                <a:latin typeface="Times New Roman" panose="02020603050405020304" pitchFamily="18" charset="0"/>
                <a:cs typeface="Times New Roman" panose="02020603050405020304" pitchFamily="18" charset="0"/>
              </a:rPr>
              <a:t>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091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Columns</a:t>
            </a:r>
            <a:endParaRPr lang="en-IN" dirty="0"/>
          </a:p>
        </p:txBody>
      </p:sp>
      <p:sp>
        <p:nvSpPr>
          <p:cNvPr id="3" name="Content Placeholder 2"/>
          <p:cNvSpPr>
            <a:spLocks noGrp="1"/>
          </p:cNvSpPr>
          <p:nvPr>
            <p:ph idx="1"/>
          </p:nvPr>
        </p:nvSpPr>
        <p:spPr/>
        <p:txBody>
          <a:bodyPr/>
          <a:lstStyle/>
          <a:p>
            <a:r>
              <a:rPr lang="en-IN" dirty="0"/>
              <a:t>Index(['Unnamed: 0', 'Unnamed: 0.1', 'Model', '</a:t>
            </a:r>
            <a:r>
              <a:rPr lang="en-IN" dirty="0" err="1"/>
              <a:t>Make_Year</a:t>
            </a:r>
            <a:r>
              <a:rPr lang="en-IN" dirty="0"/>
              <a:t>', '</a:t>
            </a:r>
            <a:r>
              <a:rPr lang="en-IN" dirty="0" err="1"/>
              <a:t>Driven_Kilometers</a:t>
            </a:r>
            <a:r>
              <a:rPr lang="en-IN" dirty="0"/>
              <a:t>', 'Fuel', 'Transmission', 'Owner(s)', 'Mileage', 'Engine', 'Price', 'Location'], </a:t>
            </a:r>
            <a:r>
              <a:rPr lang="en-IN" dirty="0" err="1"/>
              <a:t>dtype</a:t>
            </a:r>
            <a:r>
              <a:rPr lang="en-IN" dirty="0"/>
              <a:t>='object')</a:t>
            </a:r>
          </a:p>
          <a:p>
            <a:endParaRPr lang="en-IN" dirty="0"/>
          </a:p>
          <a:p>
            <a:pPr marL="0" indent="0">
              <a:buNone/>
            </a:pPr>
            <a:r>
              <a:rPr lang="en-IN" dirty="0"/>
              <a:t/>
            </a:r>
            <a:br>
              <a:rPr lang="en-IN" dirty="0"/>
            </a:br>
            <a:endParaRPr lang="en-IN" dirty="0"/>
          </a:p>
        </p:txBody>
      </p:sp>
    </p:spTree>
    <p:extLst>
      <p:ext uri="{BB962C8B-B14F-4D97-AF65-F5344CB8AC3E}">
        <p14:creationId xmlns:p14="http://schemas.microsoft.com/office/powerpoint/2010/main" val="2478985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344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overall metrics of each column</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063" y="2071688"/>
            <a:ext cx="5349875" cy="271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884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a:latin typeface="Times New Roman" panose="02020603050405020304" pitchFamily="18" charset="0"/>
                <a:cs typeface="Times New Roman" panose="02020603050405020304" pitchFamily="18" charset="0"/>
                <a:sym typeface="+mn-ea"/>
              </a:rPr>
              <a:t>EDA(Exploratory Data Analysis)</a:t>
            </a:r>
            <a:r>
              <a:rPr lang="en-IN" sz="6600" b="1" dirty="0"/>
              <a:t/>
            </a:r>
            <a:br>
              <a:rPr lang="en-IN" sz="6600" b="1" dirty="0"/>
            </a:br>
            <a:endParaRPr lang="en-IN"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scene3d>
              <a:camera prst="orthographicFront"/>
              <a:lightRig rig="threePt" dir="t"/>
            </a:scene3d>
          </a:bodyPr>
          <a:lstStyle/>
          <a:p>
            <a:r>
              <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Visualization</a:t>
            </a:r>
          </a:p>
        </p:txBody>
      </p:sp>
    </p:spTree>
    <p:extLst>
      <p:ext uri="{BB962C8B-B14F-4D97-AF65-F5344CB8AC3E}">
        <p14:creationId xmlns:p14="http://schemas.microsoft.com/office/powerpoint/2010/main" val="2829554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Target Variable (Selling Price)</a:t>
            </a:r>
            <a:endParaRPr lang="en-IN" sz="3200"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813" y="1243484"/>
            <a:ext cx="6484515" cy="479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50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784</Words>
  <Application>Microsoft Office PowerPoint</Application>
  <PresentationFormat>On-screen Show (4:3)</PresentationFormat>
  <Paragraphs>76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USED CAR PRICE PREDICTION</vt:lpstr>
      <vt:lpstr>Problem Statement</vt:lpstr>
      <vt:lpstr>PowerPoint Presentation</vt:lpstr>
      <vt:lpstr>PowerPoint Presentation</vt:lpstr>
      <vt:lpstr>Data Columns</vt:lpstr>
      <vt:lpstr>Target Variable </vt:lpstr>
      <vt:lpstr>the overall metrics of each column</vt:lpstr>
      <vt:lpstr>EDA(Exploratory Data Analysis) </vt:lpstr>
      <vt:lpstr>Target Variable (Selling Price)</vt:lpstr>
      <vt:lpstr>Transmission</vt:lpstr>
      <vt:lpstr>Fuel type</vt:lpstr>
      <vt:lpstr>Make year</vt:lpstr>
      <vt:lpstr>Multivariate Analysis </vt:lpstr>
      <vt:lpstr> Data PreProcessing</vt:lpstr>
      <vt:lpstr>outliers</vt:lpstr>
      <vt:lpstr>Encoding of Data Frame: </vt:lpstr>
      <vt:lpstr>Model Building and Evaluation</vt:lpstr>
      <vt:lpstr>Best model</vt:lpstr>
      <vt:lpstr>Saving model</vt:lpstr>
      <vt:lpstr> Conclusion: </vt:lpstr>
      <vt:lpstr>PowerPoint Presentation</vt:lpstr>
    </vt:vector>
  </TitlesOfParts>
  <Company>CyberSpace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Rattan</dc:creator>
  <cp:lastModifiedBy>Vivek Rattan</cp:lastModifiedBy>
  <cp:revision>5</cp:revision>
  <dcterms:created xsi:type="dcterms:W3CDTF">2022-07-28T16:21:43Z</dcterms:created>
  <dcterms:modified xsi:type="dcterms:W3CDTF">2022-07-28T17:15:08Z</dcterms:modified>
</cp:coreProperties>
</file>