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380DCF-EB2A-4A31-9839-3232092901B2}" type="datetimeFigureOut">
              <a:rPr lang="en-IN" smtClean="0"/>
              <a:t>19-09-2022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4024D-902F-4FBC-B828-8523AB975DA0}" type="slidenum">
              <a:rPr lang="en-IN" smtClean="0"/>
              <a:t>‹#›</a:t>
            </a:fld>
            <a:endParaRPr lang="en-IN" dirty="0"/>
          </a:p>
        </p:txBody>
      </p:sp>
    </p:spTree>
    <p:extLst>
      <p:ext uri="{BB962C8B-B14F-4D97-AF65-F5344CB8AC3E}">
        <p14:creationId xmlns:p14="http://schemas.microsoft.com/office/powerpoint/2010/main" val="72374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414024D-902F-4FBC-B828-8523AB975DA0}" type="slidenum">
              <a:rPr lang="en-IN" smtClean="0"/>
              <a:t>1</a:t>
            </a:fld>
            <a:endParaRPr lang="en-IN"/>
          </a:p>
        </p:txBody>
      </p:sp>
    </p:spTree>
    <p:extLst>
      <p:ext uri="{BB962C8B-B14F-4D97-AF65-F5344CB8AC3E}">
        <p14:creationId xmlns:p14="http://schemas.microsoft.com/office/powerpoint/2010/main" val="198837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0E1FE0-9E89-406C-B06D-7EB8C39D9C1A}"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4F30FE6-BF2D-4816-A1ED-772651FAE71B}" type="slidenum">
              <a:rPr lang="en-IN" smtClean="0"/>
              <a:t>‹#›</a:t>
            </a:fld>
            <a:endParaRPr lang="en-IN" dirty="0"/>
          </a:p>
        </p:txBody>
      </p:sp>
    </p:spTree>
    <p:extLst>
      <p:ext uri="{BB962C8B-B14F-4D97-AF65-F5344CB8AC3E}">
        <p14:creationId xmlns:p14="http://schemas.microsoft.com/office/powerpoint/2010/main" val="178571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0E1FE0-9E89-406C-B06D-7EB8C39D9C1A}"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4F30FE6-BF2D-4816-A1ED-772651FAE71B}" type="slidenum">
              <a:rPr lang="en-IN" smtClean="0"/>
              <a:t>‹#›</a:t>
            </a:fld>
            <a:endParaRPr lang="en-IN" dirty="0"/>
          </a:p>
        </p:txBody>
      </p:sp>
    </p:spTree>
    <p:extLst>
      <p:ext uri="{BB962C8B-B14F-4D97-AF65-F5344CB8AC3E}">
        <p14:creationId xmlns:p14="http://schemas.microsoft.com/office/powerpoint/2010/main" val="140191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0E1FE0-9E89-406C-B06D-7EB8C39D9C1A}"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4F30FE6-BF2D-4816-A1ED-772651FAE71B}" type="slidenum">
              <a:rPr lang="en-IN" smtClean="0"/>
              <a:t>‹#›</a:t>
            </a:fld>
            <a:endParaRPr lang="en-IN" dirty="0"/>
          </a:p>
        </p:txBody>
      </p:sp>
    </p:spTree>
    <p:extLst>
      <p:ext uri="{BB962C8B-B14F-4D97-AF65-F5344CB8AC3E}">
        <p14:creationId xmlns:p14="http://schemas.microsoft.com/office/powerpoint/2010/main" val="12999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0E1FE0-9E89-406C-B06D-7EB8C39D9C1A}"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4F30FE6-BF2D-4816-A1ED-772651FAE71B}" type="slidenum">
              <a:rPr lang="en-IN" smtClean="0"/>
              <a:t>‹#›</a:t>
            </a:fld>
            <a:endParaRPr lang="en-IN" dirty="0"/>
          </a:p>
        </p:txBody>
      </p:sp>
    </p:spTree>
    <p:extLst>
      <p:ext uri="{BB962C8B-B14F-4D97-AF65-F5344CB8AC3E}">
        <p14:creationId xmlns:p14="http://schemas.microsoft.com/office/powerpoint/2010/main" val="1788054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0E1FE0-9E89-406C-B06D-7EB8C39D9C1A}" type="datetimeFigureOut">
              <a:rPr lang="en-IN" smtClean="0"/>
              <a:t>19-09-2022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4F30FE6-BF2D-4816-A1ED-772651FAE71B}" type="slidenum">
              <a:rPr lang="en-IN" smtClean="0"/>
              <a:t>‹#›</a:t>
            </a:fld>
            <a:endParaRPr lang="en-IN" dirty="0"/>
          </a:p>
        </p:txBody>
      </p:sp>
    </p:spTree>
    <p:extLst>
      <p:ext uri="{BB962C8B-B14F-4D97-AF65-F5344CB8AC3E}">
        <p14:creationId xmlns:p14="http://schemas.microsoft.com/office/powerpoint/2010/main" val="52270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0E1FE0-9E89-406C-B06D-7EB8C39D9C1A}" type="datetimeFigureOut">
              <a:rPr lang="en-IN" smtClean="0"/>
              <a:t>19-09-2022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4F30FE6-BF2D-4816-A1ED-772651FAE71B}" type="slidenum">
              <a:rPr lang="en-IN" smtClean="0"/>
              <a:t>‹#›</a:t>
            </a:fld>
            <a:endParaRPr lang="en-IN" dirty="0"/>
          </a:p>
        </p:txBody>
      </p:sp>
    </p:spTree>
    <p:extLst>
      <p:ext uri="{BB962C8B-B14F-4D97-AF65-F5344CB8AC3E}">
        <p14:creationId xmlns:p14="http://schemas.microsoft.com/office/powerpoint/2010/main" val="335639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0E1FE0-9E89-406C-B06D-7EB8C39D9C1A}" type="datetimeFigureOut">
              <a:rPr lang="en-IN" smtClean="0"/>
              <a:t>19-09-2022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4F30FE6-BF2D-4816-A1ED-772651FAE71B}" type="slidenum">
              <a:rPr lang="en-IN" smtClean="0"/>
              <a:t>‹#›</a:t>
            </a:fld>
            <a:endParaRPr lang="en-IN" dirty="0"/>
          </a:p>
        </p:txBody>
      </p:sp>
    </p:spTree>
    <p:extLst>
      <p:ext uri="{BB962C8B-B14F-4D97-AF65-F5344CB8AC3E}">
        <p14:creationId xmlns:p14="http://schemas.microsoft.com/office/powerpoint/2010/main" val="66952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0E1FE0-9E89-406C-B06D-7EB8C39D9C1A}" type="datetimeFigureOut">
              <a:rPr lang="en-IN" smtClean="0"/>
              <a:t>19-09-2022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4F30FE6-BF2D-4816-A1ED-772651FAE71B}" type="slidenum">
              <a:rPr lang="en-IN" smtClean="0"/>
              <a:t>‹#›</a:t>
            </a:fld>
            <a:endParaRPr lang="en-IN" dirty="0"/>
          </a:p>
        </p:txBody>
      </p:sp>
    </p:spTree>
    <p:extLst>
      <p:ext uri="{BB962C8B-B14F-4D97-AF65-F5344CB8AC3E}">
        <p14:creationId xmlns:p14="http://schemas.microsoft.com/office/powerpoint/2010/main" val="212581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E1FE0-9E89-406C-B06D-7EB8C39D9C1A}" type="datetimeFigureOut">
              <a:rPr lang="en-IN" smtClean="0"/>
              <a:t>19-09-2022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4F30FE6-BF2D-4816-A1ED-772651FAE71B}" type="slidenum">
              <a:rPr lang="en-IN" smtClean="0"/>
              <a:t>‹#›</a:t>
            </a:fld>
            <a:endParaRPr lang="en-IN" dirty="0"/>
          </a:p>
        </p:txBody>
      </p:sp>
    </p:spTree>
    <p:extLst>
      <p:ext uri="{BB962C8B-B14F-4D97-AF65-F5344CB8AC3E}">
        <p14:creationId xmlns:p14="http://schemas.microsoft.com/office/powerpoint/2010/main" val="117863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E1FE0-9E89-406C-B06D-7EB8C39D9C1A}" type="datetimeFigureOut">
              <a:rPr lang="en-IN" smtClean="0"/>
              <a:t>19-09-2022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4F30FE6-BF2D-4816-A1ED-772651FAE71B}" type="slidenum">
              <a:rPr lang="en-IN" smtClean="0"/>
              <a:t>‹#›</a:t>
            </a:fld>
            <a:endParaRPr lang="en-IN" dirty="0"/>
          </a:p>
        </p:txBody>
      </p:sp>
    </p:spTree>
    <p:extLst>
      <p:ext uri="{BB962C8B-B14F-4D97-AF65-F5344CB8AC3E}">
        <p14:creationId xmlns:p14="http://schemas.microsoft.com/office/powerpoint/2010/main" val="237029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0E1FE0-9E89-406C-B06D-7EB8C39D9C1A}" type="datetimeFigureOut">
              <a:rPr lang="en-IN" smtClean="0"/>
              <a:t>19-09-2022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4F30FE6-BF2D-4816-A1ED-772651FAE71B}" type="slidenum">
              <a:rPr lang="en-IN" smtClean="0"/>
              <a:t>‹#›</a:t>
            </a:fld>
            <a:endParaRPr lang="en-IN" dirty="0"/>
          </a:p>
        </p:txBody>
      </p:sp>
    </p:spTree>
    <p:extLst>
      <p:ext uri="{BB962C8B-B14F-4D97-AF65-F5344CB8AC3E}">
        <p14:creationId xmlns:p14="http://schemas.microsoft.com/office/powerpoint/2010/main" val="215529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E1FE0-9E89-406C-B06D-7EB8C39D9C1A}" type="datetimeFigureOut">
              <a:rPr lang="en-IN" smtClean="0"/>
              <a:t>19-09-2022</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30FE6-BF2D-4816-A1ED-772651FAE71B}" type="slidenum">
              <a:rPr lang="en-IN" smtClean="0"/>
              <a:t>‹#›</a:t>
            </a:fld>
            <a:endParaRPr lang="en-IN" dirty="0"/>
          </a:p>
        </p:txBody>
      </p:sp>
    </p:spTree>
    <p:extLst>
      <p:ext uri="{BB962C8B-B14F-4D97-AF65-F5344CB8AC3E}">
        <p14:creationId xmlns:p14="http://schemas.microsoft.com/office/powerpoint/2010/main" val="281621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lvl="0"/>
            <a:r>
              <a:rPr lang="en-US" dirty="0" smtClean="0">
                <a:solidFill>
                  <a:srgbClr val="347571"/>
                </a:solidFill>
                <a:latin typeface="Intro Rust"/>
              </a:rPr>
              <a:t>MICRO CREDIT DEFAULTER MODEL</a:t>
            </a:r>
            <a:br>
              <a:rPr lang="en-US" dirty="0" smtClean="0">
                <a:solidFill>
                  <a:srgbClr val="347571"/>
                </a:solidFill>
                <a:latin typeface="Intro Rust"/>
              </a:rPr>
            </a:br>
            <a:endParaRPr lang="en-IN" dirty="0"/>
          </a:p>
        </p:txBody>
      </p:sp>
      <p:sp>
        <p:nvSpPr>
          <p:cNvPr id="3" name="Subtitle 2"/>
          <p:cNvSpPr>
            <a:spLocks noGrp="1"/>
          </p:cNvSpPr>
          <p:nvPr>
            <p:ph type="subTitle" idx="1"/>
          </p:nvPr>
        </p:nvSpPr>
        <p:spPr/>
        <p:txBody>
          <a:bodyPr/>
          <a:lstStyle/>
          <a:p>
            <a:r>
              <a:rPr lang="en-US" dirty="0" smtClean="0">
                <a:solidFill>
                  <a:srgbClr val="001A47"/>
                </a:solidFill>
                <a:latin typeface="Cooper Hewitt"/>
              </a:rPr>
              <a:t>                  Submitted by:</a:t>
            </a:r>
          </a:p>
          <a:p>
            <a:r>
              <a:rPr lang="en-IN" b="1" dirty="0" smtClean="0">
                <a:solidFill>
                  <a:schemeClr val="tx1"/>
                </a:solidFill>
              </a:rPr>
              <a:t>                     </a:t>
            </a:r>
            <a:r>
              <a:rPr lang="en-IN" b="1" dirty="0" err="1" smtClean="0">
                <a:solidFill>
                  <a:schemeClr val="tx1"/>
                </a:solidFill>
              </a:rPr>
              <a:t>Reena</a:t>
            </a:r>
            <a:endParaRPr lang="en-IN" b="1" dirty="0">
              <a:solidFill>
                <a:schemeClr val="tx1"/>
              </a:solidFill>
            </a:endParaRPr>
          </a:p>
        </p:txBody>
      </p:sp>
    </p:spTree>
    <p:extLst>
      <p:ext uri="{BB962C8B-B14F-4D97-AF65-F5344CB8AC3E}">
        <p14:creationId xmlns:p14="http://schemas.microsoft.com/office/powerpoint/2010/main" val="2798632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40768"/>
            <a:ext cx="8509000"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04" y="2559050"/>
            <a:ext cx="8407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93" y="4437112"/>
            <a:ext cx="854075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776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5788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37" y="3645024"/>
            <a:ext cx="82296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277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347571"/>
                </a:solidFill>
                <a:latin typeface="Intro Rust"/>
              </a:rPr>
              <a:t>OBSERVATIONS:</a:t>
            </a:r>
            <a:br>
              <a:rPr lang="en-US" dirty="0" smtClean="0">
                <a:solidFill>
                  <a:srgbClr val="347571"/>
                </a:solidFill>
                <a:latin typeface="Intro Rust"/>
              </a:rPr>
            </a:br>
            <a:endParaRPr lang="en-IN" dirty="0"/>
          </a:p>
        </p:txBody>
      </p:sp>
      <p:sp>
        <p:nvSpPr>
          <p:cNvPr id="3" name="Content Placeholder 2"/>
          <p:cNvSpPr>
            <a:spLocks noGrp="1"/>
          </p:cNvSpPr>
          <p:nvPr>
            <p:ph idx="1"/>
          </p:nvPr>
        </p:nvSpPr>
        <p:spPr/>
        <p:txBody>
          <a:bodyPr/>
          <a:lstStyle/>
          <a:p>
            <a:pPr marL="777978" lvl="1" indent="-388989">
              <a:lnSpc>
                <a:spcPts val="5044"/>
              </a:lnSpc>
              <a:buFont typeface="Arial"/>
              <a:buChar char="•"/>
            </a:pPr>
            <a:r>
              <a:rPr lang="en-US" sz="3603" dirty="0" smtClean="0">
                <a:solidFill>
                  <a:srgbClr val="001A47"/>
                </a:solidFill>
                <a:latin typeface="Cooper Hewitt"/>
              </a:rPr>
              <a:t>Almost all columns are right skewed.</a:t>
            </a:r>
          </a:p>
          <a:p>
            <a:pPr marL="777978" lvl="1" indent="-388989">
              <a:lnSpc>
                <a:spcPts val="5044"/>
              </a:lnSpc>
              <a:buFont typeface="Arial"/>
              <a:buChar char="•"/>
            </a:pPr>
            <a:r>
              <a:rPr lang="en-US" sz="3603" dirty="0" smtClean="0">
                <a:solidFill>
                  <a:srgbClr val="001A47"/>
                </a:solidFill>
                <a:latin typeface="Cooper Hewitt"/>
              </a:rPr>
              <a:t>We have symmetrical distribution for the </a:t>
            </a:r>
            <a:r>
              <a:rPr lang="en-US" sz="3603" dirty="0" err="1" smtClean="0">
                <a:solidFill>
                  <a:srgbClr val="001A47"/>
                </a:solidFill>
                <a:latin typeface="Cooper Hewitt"/>
              </a:rPr>
              <a:t>pday</a:t>
            </a:r>
            <a:r>
              <a:rPr lang="en-US" sz="3603" dirty="0" smtClean="0">
                <a:solidFill>
                  <a:srgbClr val="001A47"/>
                </a:solidFill>
                <a:latin typeface="Cooper Hewitt"/>
              </a:rPr>
              <a:t> and </a:t>
            </a:r>
            <a:r>
              <a:rPr lang="en-US" sz="3603" dirty="0" err="1" smtClean="0">
                <a:solidFill>
                  <a:srgbClr val="001A47"/>
                </a:solidFill>
                <a:latin typeface="Cooper Hewitt"/>
              </a:rPr>
              <a:t>pmonth</a:t>
            </a:r>
            <a:r>
              <a:rPr lang="en-US" sz="3603" dirty="0" smtClean="0">
                <a:solidFill>
                  <a:srgbClr val="001A47"/>
                </a:solidFill>
                <a:latin typeface="Cooper Hewitt"/>
              </a:rPr>
              <a:t> columns.</a:t>
            </a:r>
          </a:p>
          <a:p>
            <a:pPr marL="777978" lvl="1" indent="-388989">
              <a:lnSpc>
                <a:spcPts val="5044"/>
              </a:lnSpc>
              <a:buFont typeface="Arial"/>
              <a:buChar char="•"/>
            </a:pPr>
            <a:r>
              <a:rPr lang="en-US" sz="3603" dirty="0" smtClean="0">
                <a:solidFill>
                  <a:srgbClr val="001A47"/>
                </a:solidFill>
                <a:latin typeface="Cooper Hewitt"/>
              </a:rPr>
              <a:t>Count plot of Target column</a:t>
            </a:r>
          </a:p>
          <a:p>
            <a:pPr>
              <a:lnSpc>
                <a:spcPts val="5044"/>
              </a:lnSpc>
              <a:spcBef>
                <a:spcPct val="0"/>
              </a:spcBef>
            </a:pPr>
            <a:endParaRPr lang="en-US" sz="3603" dirty="0" smtClean="0">
              <a:solidFill>
                <a:srgbClr val="001A47"/>
              </a:solidFill>
              <a:latin typeface="Cooper Hewitt"/>
            </a:endParaRPr>
          </a:p>
          <a:p>
            <a:endParaRPr lang="en-IN" dirty="0"/>
          </a:p>
        </p:txBody>
      </p:sp>
    </p:spTree>
    <p:extLst>
      <p:ext uri="{BB962C8B-B14F-4D97-AF65-F5344CB8AC3E}">
        <p14:creationId xmlns:p14="http://schemas.microsoft.com/office/powerpoint/2010/main" val="1163875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47571"/>
                </a:solidFill>
                <a:latin typeface="Intro Rust"/>
              </a:rPr>
              <a:t>ANALYSIS</a:t>
            </a:r>
            <a:endParaRPr lang="en-IN" dirty="0"/>
          </a:p>
        </p:txBody>
      </p:sp>
      <p:sp>
        <p:nvSpPr>
          <p:cNvPr id="3" name="Content Placeholder 2"/>
          <p:cNvSpPr>
            <a:spLocks noGrp="1"/>
          </p:cNvSpPr>
          <p:nvPr>
            <p:ph idx="1"/>
          </p:nvPr>
        </p:nvSpPr>
        <p:spPr/>
        <p:txBody>
          <a:bodyPr/>
          <a:lstStyle/>
          <a:p>
            <a:pPr marL="604519" lvl="1" indent="-302260">
              <a:lnSpc>
                <a:spcPts val="3919"/>
              </a:lnSpc>
              <a:buFont typeface="Arial"/>
              <a:buChar char="•"/>
            </a:pPr>
            <a:r>
              <a:rPr lang="en-US" sz="2799" dirty="0" smtClean="0">
                <a:latin typeface="Cooper Hewitt"/>
              </a:rPr>
              <a:t>I have used </a:t>
            </a:r>
            <a:r>
              <a:rPr lang="en-US" sz="2799" dirty="0" err="1" smtClean="0">
                <a:latin typeface="Cooper Hewitt"/>
              </a:rPr>
              <a:t>dist</a:t>
            </a:r>
            <a:r>
              <a:rPr lang="en-US" sz="2799" dirty="0" smtClean="0">
                <a:latin typeface="Cooper Hewitt"/>
              </a:rPr>
              <a:t> plot for each </a:t>
            </a:r>
            <a:r>
              <a:rPr lang="en-US" sz="2799" dirty="0" err="1" smtClean="0">
                <a:latin typeface="Cooper Hewitt"/>
              </a:rPr>
              <a:t>univariate</a:t>
            </a:r>
            <a:r>
              <a:rPr lang="en-US" sz="2799" dirty="0" smtClean="0">
                <a:latin typeface="Cooper Hewitt"/>
              </a:rPr>
              <a:t> numerical features and it says that there is </a:t>
            </a:r>
            <a:r>
              <a:rPr lang="en-US" sz="2799" dirty="0" err="1" smtClean="0">
                <a:latin typeface="Cooper Hewitt"/>
              </a:rPr>
              <a:t>skewness</a:t>
            </a:r>
            <a:r>
              <a:rPr lang="en-US" sz="2799" dirty="0" smtClean="0">
                <a:latin typeface="Cooper Hewitt"/>
              </a:rPr>
              <a:t> in almost all columns. </a:t>
            </a:r>
          </a:p>
          <a:p>
            <a:pPr marL="604519" lvl="1" indent="-302260">
              <a:lnSpc>
                <a:spcPts val="3919"/>
              </a:lnSpc>
              <a:buFont typeface="Arial"/>
              <a:buChar char="•"/>
            </a:pPr>
            <a:r>
              <a:rPr lang="en-US" sz="2799" dirty="0" smtClean="0">
                <a:latin typeface="Cooper Hewitt"/>
              </a:rPr>
              <a:t>I have used Bar-plots to find the relationship between columns and Target.</a:t>
            </a:r>
          </a:p>
          <a:p>
            <a:pPr marL="604519" lvl="1" indent="-302260">
              <a:lnSpc>
                <a:spcPts val="3919"/>
              </a:lnSpc>
              <a:buFont typeface="Arial"/>
              <a:buChar char="•"/>
            </a:pPr>
            <a:r>
              <a:rPr lang="en-US" sz="2799" dirty="0" smtClean="0">
                <a:latin typeface="Cooper Hewitt"/>
              </a:rPr>
              <a:t>I found that in maximum features the count of non-defaulters is high compared to defaulters so the risk is less comparatively.</a:t>
            </a:r>
          </a:p>
          <a:p>
            <a:pPr marL="0" lvl="1" indent="0">
              <a:lnSpc>
                <a:spcPts val="4480"/>
              </a:lnSpc>
              <a:spcBef>
                <a:spcPct val="0"/>
              </a:spcBef>
            </a:pPr>
            <a:endParaRPr lang="en-US" sz="2799" dirty="0" smtClean="0">
              <a:latin typeface="Cooper Hewitt"/>
            </a:endParaRPr>
          </a:p>
          <a:p>
            <a:endParaRPr lang="en-IN" dirty="0"/>
          </a:p>
        </p:txBody>
      </p:sp>
    </p:spTree>
    <p:extLst>
      <p:ext uri="{BB962C8B-B14F-4D97-AF65-F5344CB8AC3E}">
        <p14:creationId xmlns:p14="http://schemas.microsoft.com/office/powerpoint/2010/main" val="3409190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chemeClr val="tx2"/>
                </a:solidFill>
                <a:latin typeface="Intro Rust"/>
              </a:rPr>
              <a:t>DATA CLEANING STEPS</a:t>
            </a:r>
            <a:br>
              <a:rPr lang="en-US" dirty="0" smtClean="0">
                <a:solidFill>
                  <a:schemeClr val="tx2"/>
                </a:solidFill>
                <a:latin typeface="Intro Rust"/>
              </a:rPr>
            </a:br>
            <a:endParaRPr lang="en-IN" dirty="0">
              <a:solidFill>
                <a:schemeClr val="tx2"/>
              </a:solidFill>
            </a:endParaRPr>
          </a:p>
        </p:txBody>
      </p:sp>
      <p:sp>
        <p:nvSpPr>
          <p:cNvPr id="3" name="Content Placeholder 2"/>
          <p:cNvSpPr>
            <a:spLocks noGrp="1"/>
          </p:cNvSpPr>
          <p:nvPr>
            <p:ph idx="1"/>
          </p:nvPr>
        </p:nvSpPr>
        <p:spPr/>
        <p:txBody>
          <a:bodyPr>
            <a:normAutofit fontScale="62500" lnSpcReduction="20000"/>
          </a:bodyPr>
          <a:lstStyle/>
          <a:p>
            <a:pPr marL="604519" lvl="1" indent="-302260">
              <a:lnSpc>
                <a:spcPts val="3919"/>
              </a:lnSpc>
              <a:buFont typeface="Arial"/>
              <a:buChar char="•"/>
            </a:pPr>
            <a:r>
              <a:rPr lang="en-US" sz="2799" dirty="0" smtClean="0">
                <a:solidFill>
                  <a:srgbClr val="001A47"/>
                </a:solidFill>
                <a:latin typeface="Cooper Hewitt"/>
              </a:rPr>
              <a:t>In my datasets I did not found null values, but I found outliers and </a:t>
            </a:r>
            <a:r>
              <a:rPr lang="en-US" sz="2799" dirty="0" err="1" smtClean="0">
                <a:solidFill>
                  <a:srgbClr val="001A47"/>
                </a:solidFill>
                <a:latin typeface="Cooper Hewitt"/>
              </a:rPr>
              <a:t>skewness</a:t>
            </a:r>
            <a:r>
              <a:rPr lang="en-US" sz="2799" dirty="0" smtClean="0">
                <a:solidFill>
                  <a:srgbClr val="001A47"/>
                </a:solidFill>
                <a:latin typeface="Cooper Hewitt"/>
              </a:rPr>
              <a:t>.</a:t>
            </a:r>
          </a:p>
          <a:p>
            <a:pPr marL="604519" lvl="1" indent="-302260">
              <a:lnSpc>
                <a:spcPts val="3919"/>
              </a:lnSpc>
              <a:buFont typeface="Arial"/>
              <a:buChar char="•"/>
            </a:pPr>
            <a:r>
              <a:rPr lang="en-US" sz="2799" dirty="0" smtClean="0">
                <a:solidFill>
                  <a:srgbClr val="001A47"/>
                </a:solidFill>
                <a:latin typeface="Cooper Hewitt"/>
              </a:rPr>
              <a:t>To remove outliers I have used percentile method. And to remove </a:t>
            </a:r>
            <a:r>
              <a:rPr lang="en-US" sz="2799" dirty="0" err="1" smtClean="0">
                <a:solidFill>
                  <a:srgbClr val="001A47"/>
                </a:solidFill>
                <a:latin typeface="Cooper Hewitt"/>
              </a:rPr>
              <a:t>skewness</a:t>
            </a:r>
            <a:r>
              <a:rPr lang="en-US" sz="2799" dirty="0" smtClean="0">
                <a:solidFill>
                  <a:srgbClr val="001A47"/>
                </a:solidFill>
                <a:latin typeface="Cooper Hewitt"/>
              </a:rPr>
              <a:t> I have used yeo-</a:t>
            </a:r>
            <a:r>
              <a:rPr lang="en-US" sz="2799" dirty="0" err="1" smtClean="0">
                <a:solidFill>
                  <a:srgbClr val="001A47"/>
                </a:solidFill>
                <a:latin typeface="Cooper Hewitt"/>
              </a:rPr>
              <a:t>johnson</a:t>
            </a:r>
            <a:r>
              <a:rPr lang="en-US" sz="2799" dirty="0" smtClean="0">
                <a:solidFill>
                  <a:srgbClr val="001A47"/>
                </a:solidFill>
                <a:latin typeface="Cooper Hewitt"/>
              </a:rPr>
              <a:t> method. </a:t>
            </a:r>
          </a:p>
          <a:p>
            <a:pPr marL="604519" lvl="1" indent="-302260">
              <a:lnSpc>
                <a:spcPts val="3919"/>
              </a:lnSpc>
              <a:buFont typeface="Arial"/>
              <a:buChar char="•"/>
            </a:pPr>
            <a:r>
              <a:rPr lang="en-US" sz="2799" dirty="0" smtClean="0">
                <a:solidFill>
                  <a:srgbClr val="001A47"/>
                </a:solidFill>
                <a:latin typeface="Cooper Hewitt"/>
              </a:rPr>
              <a:t>To replace the negative values to positive values I have used abs. </a:t>
            </a:r>
          </a:p>
          <a:p>
            <a:pPr marL="604519" lvl="1" indent="-302260">
              <a:lnSpc>
                <a:spcPts val="3919"/>
              </a:lnSpc>
              <a:buFont typeface="Arial"/>
              <a:buChar char="•"/>
            </a:pPr>
            <a:r>
              <a:rPr lang="en-US" sz="2799" dirty="0" smtClean="0">
                <a:solidFill>
                  <a:srgbClr val="001A47"/>
                </a:solidFill>
                <a:latin typeface="Cooper Hewitt"/>
              </a:rPr>
              <a:t>Use of Pearson’s correlation coefficient to check the correlation between dependent and independent features. </a:t>
            </a:r>
          </a:p>
          <a:p>
            <a:pPr marL="604519" lvl="1" indent="-302260">
              <a:lnSpc>
                <a:spcPts val="3919"/>
              </a:lnSpc>
              <a:buFont typeface="Arial"/>
              <a:buChar char="•"/>
            </a:pPr>
            <a:r>
              <a:rPr lang="en-US" sz="2799" dirty="0" smtClean="0">
                <a:solidFill>
                  <a:srgbClr val="001A47"/>
                </a:solidFill>
                <a:latin typeface="Cooper Hewitt"/>
              </a:rPr>
              <a:t>Also I have used Normalization. Then followed by model building with all Classification algorithms.</a:t>
            </a:r>
          </a:p>
          <a:p>
            <a:endParaRPr lang="en-IN" dirty="0"/>
          </a:p>
        </p:txBody>
      </p:sp>
    </p:spTree>
    <p:extLst>
      <p:ext uri="{BB962C8B-B14F-4D97-AF65-F5344CB8AC3E}">
        <p14:creationId xmlns:p14="http://schemas.microsoft.com/office/powerpoint/2010/main" val="678796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TextBox 6"/>
          <p:cNvSpPr txBox="1">
            <a:spLocks noGrp="1"/>
          </p:cNvSpPr>
          <p:nvPr>
            <p:ph type="title"/>
          </p:nvPr>
        </p:nvSpPr>
        <p:spPr>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ts val="5837"/>
              </a:lnSpc>
              <a:spcBef>
                <a:spcPct val="0"/>
              </a:spcBef>
            </a:pPr>
            <a:r>
              <a:rPr lang="en-US" sz="6080">
                <a:solidFill>
                  <a:srgbClr val="347571"/>
                </a:solidFill>
                <a:latin typeface="Intro Rust"/>
              </a:rPr>
              <a:t>DATA BALANCING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108075"/>
            <a:ext cx="5326063"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116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347571"/>
                </a:solidFill>
                <a:latin typeface="Intro Rust"/>
              </a:rPr>
              <a:t>MODEL BUILDING</a:t>
            </a:r>
            <a:br>
              <a:rPr lang="en-US" dirty="0" smtClean="0">
                <a:solidFill>
                  <a:srgbClr val="347571"/>
                </a:solidFill>
                <a:latin typeface="Intro Rust"/>
              </a:rPr>
            </a:br>
            <a:endParaRPr lang="en-IN" dirty="0"/>
          </a:p>
        </p:txBody>
      </p:sp>
      <p:sp>
        <p:nvSpPr>
          <p:cNvPr id="3" name="Content Placeholder 2"/>
          <p:cNvSpPr>
            <a:spLocks noGrp="1"/>
          </p:cNvSpPr>
          <p:nvPr>
            <p:ph idx="1"/>
          </p:nvPr>
        </p:nvSpPr>
        <p:spPr/>
        <p:txBody>
          <a:bodyPr>
            <a:normAutofit fontScale="32500" lnSpcReduction="20000"/>
          </a:bodyPr>
          <a:lstStyle/>
          <a:p>
            <a:pPr>
              <a:lnSpc>
                <a:spcPts val="3919"/>
              </a:lnSpc>
            </a:pPr>
            <a:r>
              <a:rPr lang="en-US" sz="2799" dirty="0" smtClean="0">
                <a:solidFill>
                  <a:srgbClr val="001A47"/>
                </a:solidFill>
                <a:latin typeface="Cooper Hewitt"/>
              </a:rPr>
              <a:t>Since label was my target and it was a classification column with 0-defaulter and 1-Non-defaulter, so this particular problem was Classification problem. And I have used all Classification algorithms to build my model. By looking into the difference of accuracy score and cross validation score I found </a:t>
            </a:r>
            <a:r>
              <a:rPr lang="en-US" sz="2799" dirty="0" err="1" smtClean="0">
                <a:solidFill>
                  <a:srgbClr val="001A47"/>
                </a:solidFill>
                <a:latin typeface="Cooper Hewitt"/>
              </a:rPr>
              <a:t>RandomForestClassifier</a:t>
            </a:r>
            <a:r>
              <a:rPr lang="en-US" sz="2799" dirty="0" smtClean="0">
                <a:solidFill>
                  <a:srgbClr val="001A47"/>
                </a:solidFill>
                <a:latin typeface="Cooper Hewitt"/>
              </a:rPr>
              <a:t> as a best model with least difference. Also to get the best model we have to run through multiple models and to avoid the confusion of </a:t>
            </a:r>
            <a:r>
              <a:rPr lang="en-US" sz="2799" dirty="0" err="1" smtClean="0">
                <a:solidFill>
                  <a:srgbClr val="001A47"/>
                </a:solidFill>
                <a:latin typeface="Cooper Hewitt"/>
              </a:rPr>
              <a:t>overfitting</a:t>
            </a:r>
            <a:r>
              <a:rPr lang="en-US" sz="2799" dirty="0" smtClean="0">
                <a:solidFill>
                  <a:srgbClr val="001A47"/>
                </a:solidFill>
                <a:latin typeface="Cooper Hewitt"/>
              </a:rPr>
              <a:t> we have go through cross validation. Below are the list of classification algorithms I have used in my project.</a:t>
            </a:r>
          </a:p>
          <a:p>
            <a:pPr marL="604516" lvl="1" indent="-302258">
              <a:lnSpc>
                <a:spcPts val="3919"/>
              </a:lnSpc>
              <a:buFont typeface="Arial"/>
              <a:buChar char="•"/>
            </a:pPr>
            <a:r>
              <a:rPr lang="en-US" sz="2799" dirty="0" smtClean="0">
                <a:solidFill>
                  <a:srgbClr val="001A47"/>
                </a:solidFill>
                <a:latin typeface="Cooper Hewitt"/>
              </a:rPr>
              <a:t>Decision Tree Model</a:t>
            </a:r>
          </a:p>
          <a:p>
            <a:pPr marL="604516" lvl="1" indent="-302258">
              <a:lnSpc>
                <a:spcPts val="3919"/>
              </a:lnSpc>
              <a:buFont typeface="Arial"/>
              <a:buChar char="•"/>
            </a:pPr>
            <a:r>
              <a:rPr lang="en-US" sz="2799" dirty="0" smtClean="0">
                <a:solidFill>
                  <a:srgbClr val="001A47"/>
                </a:solidFill>
                <a:latin typeface="Cooper Hewitt"/>
              </a:rPr>
              <a:t>Random Forest Classifier</a:t>
            </a:r>
          </a:p>
          <a:p>
            <a:pPr marL="604516" lvl="1" indent="-302258">
              <a:lnSpc>
                <a:spcPts val="3919"/>
              </a:lnSpc>
              <a:buFont typeface="Arial"/>
              <a:buChar char="•"/>
            </a:pPr>
            <a:r>
              <a:rPr lang="en-US" sz="2799" dirty="0" smtClean="0">
                <a:solidFill>
                  <a:srgbClr val="001A47"/>
                </a:solidFill>
                <a:latin typeface="Cooper Hewitt"/>
              </a:rPr>
              <a:t>KNN Classifier</a:t>
            </a:r>
          </a:p>
          <a:p>
            <a:pPr marL="604516" lvl="1" indent="-302258">
              <a:lnSpc>
                <a:spcPts val="3919"/>
              </a:lnSpc>
              <a:buFont typeface="Arial"/>
              <a:buChar char="•"/>
            </a:pPr>
            <a:r>
              <a:rPr lang="en-US" sz="2799" dirty="0" smtClean="0">
                <a:solidFill>
                  <a:srgbClr val="001A47"/>
                </a:solidFill>
                <a:latin typeface="Cooper Hewitt"/>
              </a:rPr>
              <a:t>XGB Classifier</a:t>
            </a:r>
          </a:p>
          <a:p>
            <a:endParaRPr lang="en-IN" dirty="0"/>
          </a:p>
        </p:txBody>
      </p:sp>
    </p:spTree>
    <p:extLst>
      <p:ext uri="{BB962C8B-B14F-4D97-AF65-F5344CB8AC3E}">
        <p14:creationId xmlns:p14="http://schemas.microsoft.com/office/powerpoint/2010/main" val="604829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latin typeface="Intro Rust"/>
              </a:rPr>
              <a:t>DECISION TREE CLASSIFIER MODEL</a:t>
            </a:r>
            <a:br>
              <a:rPr lang="en-US" dirty="0" smtClean="0">
                <a:latin typeface="Intro Rust"/>
              </a:rPr>
            </a:br>
            <a:endParaRPr lang="en-IN" dirty="0"/>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5" y="1614488"/>
            <a:ext cx="4602163"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747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latin typeface="Intro Rust"/>
              </a:rPr>
              <a:t>KNN CLASSIFIER MODEL</a:t>
            </a:r>
            <a:br>
              <a:rPr lang="en-US" dirty="0" smtClean="0">
                <a:latin typeface="Intro Rust"/>
              </a:rPr>
            </a:br>
            <a:endParaRPr lang="en-IN" dirty="0"/>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698625"/>
            <a:ext cx="4953000" cy="34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692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latin typeface="Intro Rust"/>
              </a:rPr>
              <a:t>XGB CLASSIFIER MODEL</a:t>
            </a:r>
            <a:br>
              <a:rPr lang="en-US" dirty="0" smtClean="0">
                <a:latin typeface="Intro Rust"/>
              </a:rPr>
            </a:br>
            <a:endParaRPr lang="en-IN" dirty="0"/>
          </a:p>
        </p:txBody>
      </p:sp>
      <p:sp>
        <p:nvSpPr>
          <p:cNvPr id="3" name="Content Placeholder 2"/>
          <p:cNvSpPr>
            <a:spLocks noGrp="1"/>
          </p:cNvSpPr>
          <p:nvPr>
            <p:ph idx="1"/>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600200"/>
            <a:ext cx="4953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763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347571"/>
                </a:solidFill>
                <a:latin typeface="Intro Rust"/>
              </a:rPr>
              <a:t>AGENDA</a:t>
            </a:r>
            <a:br>
              <a:rPr lang="en-US" dirty="0" smtClean="0">
                <a:solidFill>
                  <a:srgbClr val="347571"/>
                </a:solidFill>
                <a:latin typeface="Intro Rust"/>
              </a:rPr>
            </a:br>
            <a:endParaRPr lang="en-IN" dirty="0"/>
          </a:p>
        </p:txBody>
      </p:sp>
      <p:sp>
        <p:nvSpPr>
          <p:cNvPr id="4" name="TextBox 4"/>
          <p:cNvSpPr txBox="1">
            <a:spLocks noGrp="1"/>
          </p:cNvSpPr>
          <p:nvPr>
            <p:ph idx="1"/>
          </p:nvPr>
        </p:nvSpPr>
        <p:spPr>
          <a:xfrm>
            <a:off x="107504" y="836712"/>
            <a:ext cx="6048672" cy="688957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04516" lvl="1" indent="-302258">
              <a:lnSpc>
                <a:spcPts val="3919"/>
              </a:lnSpc>
              <a:buFont typeface="Arial"/>
              <a:buChar char="•"/>
            </a:pPr>
            <a:r>
              <a:rPr lang="en-US" sz="1050" dirty="0">
                <a:solidFill>
                  <a:srgbClr val="001A47"/>
                </a:solidFill>
                <a:latin typeface="Cooper Hewitt"/>
              </a:rPr>
              <a:t>Overview.</a:t>
            </a:r>
          </a:p>
          <a:p>
            <a:pPr marL="604516" lvl="1" indent="-302258">
              <a:lnSpc>
                <a:spcPts val="3919"/>
              </a:lnSpc>
              <a:buFont typeface="Arial"/>
              <a:buChar char="•"/>
            </a:pPr>
            <a:r>
              <a:rPr lang="en-US" sz="1050" dirty="0">
                <a:solidFill>
                  <a:srgbClr val="001A47"/>
                </a:solidFill>
                <a:latin typeface="Cooper Hewitt"/>
              </a:rPr>
              <a:t>Problem Statement.</a:t>
            </a:r>
          </a:p>
          <a:p>
            <a:pPr marL="604516" lvl="1" indent="-302258">
              <a:lnSpc>
                <a:spcPts val="3919"/>
              </a:lnSpc>
              <a:buFont typeface="Arial"/>
              <a:buChar char="•"/>
            </a:pPr>
            <a:r>
              <a:rPr lang="en-US" sz="1050" dirty="0">
                <a:solidFill>
                  <a:srgbClr val="001A47"/>
                </a:solidFill>
                <a:latin typeface="Cooper Hewitt"/>
              </a:rPr>
              <a:t>What is Micro Credit?</a:t>
            </a:r>
          </a:p>
          <a:p>
            <a:pPr marL="604516" lvl="1" indent="-302258">
              <a:lnSpc>
                <a:spcPts val="3919"/>
              </a:lnSpc>
              <a:buFont typeface="Arial"/>
              <a:buChar char="•"/>
            </a:pPr>
            <a:r>
              <a:rPr lang="en-US" sz="1050" dirty="0">
                <a:solidFill>
                  <a:srgbClr val="001A47"/>
                </a:solidFill>
                <a:latin typeface="Cooper Hewitt"/>
              </a:rPr>
              <a:t>Importance of Micro Credit Defaulter Model.</a:t>
            </a:r>
          </a:p>
          <a:p>
            <a:pPr marL="604516" lvl="1" indent="-302258">
              <a:lnSpc>
                <a:spcPts val="3919"/>
              </a:lnSpc>
              <a:buFont typeface="Arial"/>
              <a:buChar char="•"/>
            </a:pPr>
            <a:r>
              <a:rPr lang="en-US" sz="1050" dirty="0">
                <a:solidFill>
                  <a:srgbClr val="001A47"/>
                </a:solidFill>
                <a:latin typeface="Cooper Hewitt"/>
              </a:rPr>
              <a:t>Exploratory data analysis.</a:t>
            </a:r>
          </a:p>
          <a:p>
            <a:pPr marL="604516" lvl="1" indent="-302258">
              <a:lnSpc>
                <a:spcPts val="3919"/>
              </a:lnSpc>
              <a:buFont typeface="Arial"/>
              <a:buChar char="•"/>
            </a:pPr>
            <a:r>
              <a:rPr lang="en-US" sz="1050" dirty="0">
                <a:solidFill>
                  <a:srgbClr val="001A47"/>
                </a:solidFill>
                <a:latin typeface="Cooper Hewitt"/>
              </a:rPr>
              <a:t>Visualizations.</a:t>
            </a:r>
          </a:p>
          <a:p>
            <a:pPr marL="604516" lvl="1" indent="-302258">
              <a:lnSpc>
                <a:spcPts val="3919"/>
              </a:lnSpc>
              <a:buFont typeface="Arial"/>
              <a:buChar char="•"/>
            </a:pPr>
            <a:r>
              <a:rPr lang="en-US" sz="1050" dirty="0">
                <a:solidFill>
                  <a:srgbClr val="001A47"/>
                </a:solidFill>
                <a:latin typeface="Cooper Hewitt"/>
              </a:rPr>
              <a:t>Analysis.</a:t>
            </a:r>
          </a:p>
          <a:p>
            <a:pPr marL="604516" lvl="1" indent="-302258">
              <a:lnSpc>
                <a:spcPts val="3919"/>
              </a:lnSpc>
              <a:buFont typeface="Arial"/>
              <a:buChar char="•"/>
            </a:pPr>
            <a:r>
              <a:rPr lang="en-US" sz="1050" dirty="0">
                <a:solidFill>
                  <a:srgbClr val="001A47"/>
                </a:solidFill>
                <a:latin typeface="Cooper Hewitt"/>
              </a:rPr>
              <a:t>Data cleaning steps.</a:t>
            </a:r>
          </a:p>
          <a:p>
            <a:pPr marL="604516" lvl="1" indent="-302258">
              <a:lnSpc>
                <a:spcPts val="3919"/>
              </a:lnSpc>
              <a:buFont typeface="Arial"/>
              <a:buChar char="•"/>
            </a:pPr>
            <a:r>
              <a:rPr lang="en-US" sz="1050" dirty="0">
                <a:solidFill>
                  <a:srgbClr val="001A47"/>
                </a:solidFill>
                <a:latin typeface="Cooper Hewitt"/>
              </a:rPr>
              <a:t>Data Balancing.</a:t>
            </a:r>
          </a:p>
          <a:p>
            <a:pPr marL="604516" lvl="1" indent="-302258">
              <a:lnSpc>
                <a:spcPts val="3919"/>
              </a:lnSpc>
              <a:buFont typeface="Arial"/>
              <a:buChar char="•"/>
            </a:pPr>
            <a:r>
              <a:rPr lang="en-US" sz="1050" dirty="0">
                <a:solidFill>
                  <a:srgbClr val="001A47"/>
                </a:solidFill>
                <a:latin typeface="Cooper Hewitt"/>
              </a:rPr>
              <a:t>Model Building.</a:t>
            </a:r>
          </a:p>
          <a:p>
            <a:pPr marL="604516" lvl="1" indent="-302258">
              <a:lnSpc>
                <a:spcPts val="3919"/>
              </a:lnSpc>
              <a:buFont typeface="Arial"/>
              <a:buChar char="•"/>
            </a:pPr>
            <a:r>
              <a:rPr lang="en-US" sz="1050" dirty="0">
                <a:solidFill>
                  <a:srgbClr val="001A47"/>
                </a:solidFill>
                <a:latin typeface="Cooper Hewitt"/>
              </a:rPr>
              <a:t>ROC-AUC Curve.</a:t>
            </a:r>
          </a:p>
          <a:p>
            <a:pPr marL="604516" lvl="1" indent="-302258">
              <a:lnSpc>
                <a:spcPts val="3919"/>
              </a:lnSpc>
              <a:buFont typeface="Arial"/>
              <a:buChar char="•"/>
            </a:pPr>
            <a:r>
              <a:rPr lang="en-US" sz="1050" dirty="0">
                <a:solidFill>
                  <a:srgbClr val="001A47"/>
                </a:solidFill>
                <a:latin typeface="Cooper Hewitt"/>
              </a:rPr>
              <a:t>Saving the model and predictions from saved best model.</a:t>
            </a:r>
          </a:p>
          <a:p>
            <a:pPr marL="604516" lvl="1" indent="-302258">
              <a:lnSpc>
                <a:spcPts val="3919"/>
              </a:lnSpc>
              <a:buFont typeface="Arial"/>
              <a:buChar char="•"/>
            </a:pPr>
            <a:r>
              <a:rPr lang="en-US" sz="1050" dirty="0">
                <a:solidFill>
                  <a:srgbClr val="001A47"/>
                </a:solidFill>
                <a:latin typeface="Cooper Hewitt"/>
              </a:rPr>
              <a:t>Conclusion.</a:t>
            </a:r>
          </a:p>
        </p:txBody>
      </p:sp>
    </p:spTree>
    <p:extLst>
      <p:ext uri="{BB962C8B-B14F-4D97-AF65-F5344CB8AC3E}">
        <p14:creationId xmlns:p14="http://schemas.microsoft.com/office/powerpoint/2010/main" val="2283997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6000" dirty="0" smtClean="0">
                <a:solidFill>
                  <a:srgbClr val="347571"/>
                </a:solidFill>
                <a:latin typeface="Intro Rust"/>
              </a:rPr>
              <a:t>AUC-ROC CURVE</a:t>
            </a:r>
            <a:r>
              <a:rPr lang="en-US" sz="9600" dirty="0" smtClean="0">
                <a:solidFill>
                  <a:srgbClr val="347571"/>
                </a:solidFill>
                <a:latin typeface="Intro Rust"/>
              </a:rPr>
              <a:t/>
            </a:r>
            <a:br>
              <a:rPr lang="en-US" sz="9600" dirty="0" smtClean="0">
                <a:solidFill>
                  <a:srgbClr val="347571"/>
                </a:solidFill>
                <a:latin typeface="Intro Rust"/>
              </a:rPr>
            </a:br>
            <a:endParaRPr lang="en-IN" dirty="0"/>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052736"/>
            <a:ext cx="6523037" cy="513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490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dirty="0" smtClean="0">
                <a:solidFill>
                  <a:srgbClr val="347571"/>
                </a:solidFill>
                <a:latin typeface="Intro Rust"/>
              </a:rPr>
              <a:t>SAVING THE MODEL AND PREDICTIONS</a:t>
            </a:r>
            <a:br>
              <a:rPr lang="en-US" sz="3200" dirty="0" smtClean="0">
                <a:solidFill>
                  <a:srgbClr val="347571"/>
                </a:solidFill>
                <a:latin typeface="Intro Rust"/>
              </a:rPr>
            </a:br>
            <a:endParaRPr lang="en-IN" sz="3200" dirty="0"/>
          </a:p>
        </p:txBody>
      </p:sp>
      <p:sp>
        <p:nvSpPr>
          <p:cNvPr id="3" name="Content Placeholder 2"/>
          <p:cNvSpPr>
            <a:spLocks noGrp="1"/>
          </p:cNvSpPr>
          <p:nvPr>
            <p:ph idx="1"/>
          </p:nvPr>
        </p:nvSpPr>
        <p:spPr/>
        <p:txBody>
          <a:bodyPr/>
          <a:lstStyle/>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6699250" cy="252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005064"/>
            <a:ext cx="4122737"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5304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lvl="0" indent="0">
              <a:buNone/>
            </a:pPr>
            <a:r>
              <a:rPr lang="en-US" sz="9600" dirty="0" smtClean="0">
                <a:solidFill>
                  <a:srgbClr val="347571"/>
                </a:solidFill>
                <a:latin typeface="Intro Rust"/>
              </a:rPr>
              <a:t>THANK YOU</a:t>
            </a:r>
          </a:p>
          <a:p>
            <a:endParaRPr lang="en-IN" dirty="0"/>
          </a:p>
        </p:txBody>
      </p:sp>
    </p:spTree>
    <p:extLst>
      <p:ext uri="{BB962C8B-B14F-4D97-AF65-F5344CB8AC3E}">
        <p14:creationId xmlns:p14="http://schemas.microsoft.com/office/powerpoint/2010/main" val="961093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9600" dirty="0" smtClean="0">
                <a:latin typeface="Intro Rust"/>
              </a:rPr>
              <a:t>OVERVIEW</a:t>
            </a:r>
            <a:endParaRPr lang="en-IN" dirty="0"/>
          </a:p>
        </p:txBody>
      </p:sp>
      <p:sp>
        <p:nvSpPr>
          <p:cNvPr id="3" name="Content Placeholder 2"/>
          <p:cNvSpPr>
            <a:spLocks noGrp="1"/>
          </p:cNvSpPr>
          <p:nvPr>
            <p:ph idx="1"/>
          </p:nvPr>
        </p:nvSpPr>
        <p:spPr/>
        <p:txBody>
          <a:bodyPr>
            <a:normAutofit fontScale="70000" lnSpcReduction="20000"/>
          </a:bodyPr>
          <a:lstStyle/>
          <a:p>
            <a:pPr>
              <a:lnSpc>
                <a:spcPts val="5044"/>
              </a:lnSpc>
            </a:pPr>
            <a:r>
              <a:rPr lang="en-US" dirty="0" smtClean="0">
                <a:latin typeface="Cooper Hewitt"/>
              </a:rPr>
              <a:t>In this particular presentation we will be looking on:</a:t>
            </a:r>
          </a:p>
          <a:p>
            <a:pPr>
              <a:lnSpc>
                <a:spcPts val="5044"/>
              </a:lnSpc>
            </a:pPr>
            <a:r>
              <a:rPr lang="en-US" dirty="0" smtClean="0">
                <a:latin typeface="Cooper Hewitt"/>
              </a:rPr>
              <a:t>•How to analyze the dataset of Micro Credit Defaulters.</a:t>
            </a:r>
          </a:p>
          <a:p>
            <a:pPr>
              <a:lnSpc>
                <a:spcPts val="5044"/>
              </a:lnSpc>
            </a:pPr>
            <a:r>
              <a:rPr lang="en-US" dirty="0" smtClean="0">
                <a:latin typeface="Cooper Hewitt"/>
              </a:rPr>
              <a:t>•What are the EDA steps in cleaning the dataset.</a:t>
            </a:r>
          </a:p>
          <a:p>
            <a:pPr>
              <a:lnSpc>
                <a:spcPts val="5044"/>
              </a:lnSpc>
            </a:pPr>
            <a:r>
              <a:rPr lang="en-US" dirty="0" smtClean="0">
                <a:latin typeface="Cooper Hewitt"/>
              </a:rPr>
              <a:t>•Overall analysis on the problem.</a:t>
            </a:r>
          </a:p>
          <a:p>
            <a:pPr>
              <a:lnSpc>
                <a:spcPts val="5044"/>
              </a:lnSpc>
            </a:pPr>
            <a:r>
              <a:rPr lang="en-US" dirty="0" smtClean="0">
                <a:latin typeface="Cooper Hewitt"/>
              </a:rPr>
              <a:t>•Model building from the cleaned dataset.</a:t>
            </a:r>
          </a:p>
          <a:p>
            <a:pPr>
              <a:lnSpc>
                <a:spcPts val="5044"/>
              </a:lnSpc>
            </a:pPr>
            <a:r>
              <a:rPr lang="en-US" dirty="0" smtClean="0">
                <a:latin typeface="Cooper Hewitt"/>
              </a:rPr>
              <a:t>•Predicting defaulters for saved model.</a:t>
            </a:r>
          </a:p>
          <a:p>
            <a:endParaRPr lang="en-IN" dirty="0"/>
          </a:p>
        </p:txBody>
      </p:sp>
    </p:spTree>
    <p:extLst>
      <p:ext uri="{BB962C8B-B14F-4D97-AF65-F5344CB8AC3E}">
        <p14:creationId xmlns:p14="http://schemas.microsoft.com/office/powerpoint/2010/main" val="1612205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347571"/>
                </a:solidFill>
                <a:latin typeface="Intro Rust"/>
              </a:rPr>
              <a:t>PROBLEM STATEMENT</a:t>
            </a:r>
            <a:br>
              <a:rPr lang="en-US" dirty="0" smtClean="0">
                <a:solidFill>
                  <a:srgbClr val="347571"/>
                </a:solidFill>
                <a:latin typeface="Intro Rust"/>
              </a:rPr>
            </a:br>
            <a:endParaRPr lang="en-IN" dirty="0"/>
          </a:p>
        </p:txBody>
      </p:sp>
      <p:sp>
        <p:nvSpPr>
          <p:cNvPr id="3" name="Content Placeholder 2"/>
          <p:cNvSpPr>
            <a:spLocks noGrp="1"/>
          </p:cNvSpPr>
          <p:nvPr>
            <p:ph idx="1"/>
          </p:nvPr>
        </p:nvSpPr>
        <p:spPr/>
        <p:txBody>
          <a:bodyPr>
            <a:normAutofit fontScale="62500" lnSpcReduction="20000"/>
          </a:bodyPr>
          <a:lstStyle/>
          <a:p>
            <a:pPr lvl="0"/>
            <a:r>
              <a:rPr lang="en-US" dirty="0" smtClean="0">
                <a:solidFill>
                  <a:srgbClr val="001A47"/>
                </a:solidFill>
                <a:latin typeface="Cooper Hewitt"/>
              </a:rPr>
              <a:t>A Microfinance Institution (MFI) is an organization that offers financial services to low income populations.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endParaRPr lang="en-IN" dirty="0"/>
          </a:p>
        </p:txBody>
      </p:sp>
    </p:spTree>
    <p:extLst>
      <p:ext uri="{BB962C8B-B14F-4D97-AF65-F5344CB8AC3E}">
        <p14:creationId xmlns:p14="http://schemas.microsoft.com/office/powerpoint/2010/main" val="3933473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347571"/>
                </a:solidFill>
                <a:latin typeface="Intro Rust"/>
              </a:rPr>
              <a:t>WHAT IS MICRO CREDIT?</a:t>
            </a:r>
            <a:br>
              <a:rPr lang="en-US" dirty="0" smtClean="0">
                <a:solidFill>
                  <a:srgbClr val="347571"/>
                </a:solidFill>
                <a:latin typeface="Intro Rust"/>
              </a:rPr>
            </a:br>
            <a:endParaRPr lang="en-IN" dirty="0"/>
          </a:p>
        </p:txBody>
      </p:sp>
      <p:sp>
        <p:nvSpPr>
          <p:cNvPr id="3" name="Content Placeholder 2"/>
          <p:cNvSpPr>
            <a:spLocks noGrp="1"/>
          </p:cNvSpPr>
          <p:nvPr>
            <p:ph idx="1"/>
          </p:nvPr>
        </p:nvSpPr>
        <p:spPr/>
        <p:txBody>
          <a:bodyPr/>
          <a:lstStyle/>
          <a:p>
            <a:r>
              <a:rPr lang="en-US" dirty="0" smtClean="0">
                <a:latin typeface="Cooper Hewitt"/>
              </a:rPr>
              <a:t>Microcredit is an extremely small loan given to those who lack a steady source of income, collateral</a:t>
            </a:r>
          </a:p>
          <a:p>
            <a:pPr lvl="0"/>
            <a:r>
              <a:rPr lang="en-US" dirty="0" smtClean="0">
                <a:latin typeface="Cooper Hewitt"/>
              </a:rPr>
              <a:t>It is used as a way to obtain a loan, acting as a protection against potential loss for the lender should the borrower default in his payments., or any credit history.</a:t>
            </a:r>
          </a:p>
          <a:p>
            <a:endParaRPr lang="en-IN" dirty="0"/>
          </a:p>
        </p:txBody>
      </p:sp>
    </p:spTree>
    <p:extLst>
      <p:ext uri="{BB962C8B-B14F-4D97-AF65-F5344CB8AC3E}">
        <p14:creationId xmlns:p14="http://schemas.microsoft.com/office/powerpoint/2010/main" val="3782234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347571"/>
                </a:solidFill>
                <a:latin typeface="Intro Rust"/>
              </a:rPr>
              <a:t>IMPORTANCE OF MICRO CREDIT DEFAULTERS MODEL</a:t>
            </a:r>
            <a:br>
              <a:rPr lang="en-US" dirty="0" smtClean="0">
                <a:solidFill>
                  <a:srgbClr val="347571"/>
                </a:solidFill>
                <a:latin typeface="Intro Rust"/>
              </a:rPr>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1A47"/>
                </a:solidFill>
                <a:latin typeface="Cooper Hewitt"/>
              </a:rPr>
              <a:t>Microfinance in India has seen incredible growth in the last two decades in terms of the number of Microfinance customers and institutions offering Microfinance. The model will be a good way for the management to understand whether the customer will be paying back the loaned amount within 5 days of insurance of loan. The relationship between predicting defaulter and the economy is an important motivating factor for predicting micro credit defaulter model</a:t>
            </a:r>
            <a:endParaRPr lang="en-IN" dirty="0"/>
          </a:p>
        </p:txBody>
      </p:sp>
    </p:spTree>
    <p:extLst>
      <p:ext uri="{BB962C8B-B14F-4D97-AF65-F5344CB8AC3E}">
        <p14:creationId xmlns:p14="http://schemas.microsoft.com/office/powerpoint/2010/main" val="4059767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solidFill>
                  <a:srgbClr val="FF0000"/>
                </a:solidFill>
                <a:latin typeface="Intro Rust"/>
              </a:rPr>
              <a:t>EXPLORATORY DATA ANALYSIS</a:t>
            </a:r>
            <a:br>
              <a:rPr lang="en-US" dirty="0" smtClean="0">
                <a:solidFill>
                  <a:srgbClr val="FF0000"/>
                </a:solidFill>
                <a:latin typeface="Intro Rust"/>
              </a:rPr>
            </a:br>
            <a:endParaRPr lang="en-IN"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604519" lvl="1" indent="-302260">
              <a:lnSpc>
                <a:spcPts val="3919"/>
              </a:lnSpc>
              <a:buFont typeface="Arial"/>
              <a:buChar char="•"/>
            </a:pPr>
            <a:r>
              <a:rPr lang="en-US" sz="2799" dirty="0" smtClean="0">
                <a:solidFill>
                  <a:srgbClr val="001A47"/>
                </a:solidFill>
                <a:latin typeface="Cooper Hewitt"/>
              </a:rPr>
              <a:t>Imported necessary Libraries and loaded the dataset.</a:t>
            </a:r>
          </a:p>
          <a:p>
            <a:pPr marL="604519" lvl="1" indent="-302260">
              <a:lnSpc>
                <a:spcPts val="3919"/>
              </a:lnSpc>
              <a:buFont typeface="Arial"/>
              <a:buChar char="•"/>
            </a:pPr>
            <a:r>
              <a:rPr lang="en-US" sz="2799" dirty="0" smtClean="0">
                <a:solidFill>
                  <a:srgbClr val="001A47"/>
                </a:solidFill>
                <a:latin typeface="Cooper Hewitt"/>
              </a:rPr>
              <a:t>Statistical Analysis done like Shape, info, </a:t>
            </a:r>
            <a:r>
              <a:rPr lang="en-US" sz="2799" dirty="0" err="1" smtClean="0">
                <a:solidFill>
                  <a:srgbClr val="001A47"/>
                </a:solidFill>
                <a:latin typeface="Cooper Hewitt"/>
              </a:rPr>
              <a:t>nunique</a:t>
            </a:r>
            <a:r>
              <a:rPr lang="en-US" sz="2799" dirty="0" smtClean="0">
                <a:solidFill>
                  <a:srgbClr val="001A47"/>
                </a:solidFill>
                <a:latin typeface="Cooper Hewitt"/>
              </a:rPr>
              <a:t>, </a:t>
            </a:r>
            <a:r>
              <a:rPr lang="en-US" sz="2799" dirty="0" err="1" smtClean="0">
                <a:solidFill>
                  <a:srgbClr val="001A47"/>
                </a:solidFill>
                <a:latin typeface="Cooper Hewitt"/>
              </a:rPr>
              <a:t>value_counts</a:t>
            </a:r>
            <a:r>
              <a:rPr lang="en-US" sz="2799" dirty="0" smtClean="0">
                <a:solidFill>
                  <a:srgbClr val="001A47"/>
                </a:solidFill>
                <a:latin typeface="Cooper Hewitt"/>
              </a:rPr>
              <a:t>.</a:t>
            </a:r>
          </a:p>
          <a:p>
            <a:pPr marL="604519" lvl="1" indent="-302260">
              <a:lnSpc>
                <a:spcPts val="3919"/>
              </a:lnSpc>
              <a:buFont typeface="Arial"/>
              <a:buChar char="•"/>
            </a:pPr>
            <a:r>
              <a:rPr lang="en-US" sz="2799" dirty="0" smtClean="0">
                <a:solidFill>
                  <a:srgbClr val="001A47"/>
                </a:solidFill>
                <a:latin typeface="Cooper Hewitt"/>
              </a:rPr>
              <a:t>Dropped columns with more than 90% of Zero values.</a:t>
            </a:r>
          </a:p>
          <a:p>
            <a:pPr marL="604519" lvl="1" indent="-302260">
              <a:lnSpc>
                <a:spcPts val="3919"/>
              </a:lnSpc>
              <a:buFont typeface="Arial"/>
              <a:buChar char="•"/>
            </a:pPr>
            <a:r>
              <a:rPr lang="en-US" sz="2799" dirty="0" smtClean="0">
                <a:solidFill>
                  <a:srgbClr val="001A47"/>
                </a:solidFill>
                <a:latin typeface="Cooper Hewitt"/>
              </a:rPr>
              <a:t>Dropped columns </a:t>
            </a:r>
            <a:r>
              <a:rPr lang="en-US" sz="2799" dirty="0" err="1" smtClean="0">
                <a:solidFill>
                  <a:srgbClr val="001A47"/>
                </a:solidFill>
                <a:latin typeface="Cooper Hewitt"/>
              </a:rPr>
              <a:t>withall</a:t>
            </a:r>
            <a:r>
              <a:rPr lang="en-US" sz="2799" dirty="0" smtClean="0">
                <a:solidFill>
                  <a:srgbClr val="001A47"/>
                </a:solidFill>
                <a:latin typeface="Cooper Hewitt"/>
              </a:rPr>
              <a:t> unique or 1 unique value. </a:t>
            </a:r>
          </a:p>
          <a:p>
            <a:pPr marL="604519" lvl="1" indent="-302260">
              <a:lnSpc>
                <a:spcPts val="3919"/>
              </a:lnSpc>
              <a:spcBef>
                <a:spcPct val="0"/>
              </a:spcBef>
              <a:buFont typeface="Arial"/>
              <a:buChar char="•"/>
            </a:pPr>
            <a:r>
              <a:rPr lang="en-US" sz="2799" dirty="0" smtClean="0">
                <a:solidFill>
                  <a:srgbClr val="001A47"/>
                </a:solidFill>
                <a:latin typeface="Cooper Hewitt"/>
              </a:rPr>
              <a:t>Feature extraction done in </a:t>
            </a:r>
            <a:r>
              <a:rPr lang="en-US" sz="2799" dirty="0" err="1" smtClean="0">
                <a:solidFill>
                  <a:srgbClr val="001A47"/>
                </a:solidFill>
                <a:latin typeface="Cooper Hewitt"/>
              </a:rPr>
              <a:t>pdate</a:t>
            </a:r>
            <a:r>
              <a:rPr lang="en-US" sz="2799" dirty="0" smtClean="0">
                <a:solidFill>
                  <a:srgbClr val="001A47"/>
                </a:solidFill>
                <a:latin typeface="Cooper Hewitt"/>
              </a:rPr>
              <a:t> and extracted </a:t>
            </a:r>
            <a:r>
              <a:rPr lang="en-US" sz="2799" dirty="0" err="1" smtClean="0">
                <a:solidFill>
                  <a:srgbClr val="001A47"/>
                </a:solidFill>
                <a:latin typeface="Cooper Hewitt"/>
              </a:rPr>
              <a:t>pday</a:t>
            </a:r>
            <a:r>
              <a:rPr lang="en-US" sz="2799" dirty="0" smtClean="0">
                <a:solidFill>
                  <a:srgbClr val="001A47"/>
                </a:solidFill>
                <a:latin typeface="Cooper Hewitt"/>
              </a:rPr>
              <a:t>, </a:t>
            </a:r>
            <a:r>
              <a:rPr lang="en-US" sz="2799" dirty="0" err="1" smtClean="0">
                <a:solidFill>
                  <a:srgbClr val="001A47"/>
                </a:solidFill>
                <a:latin typeface="Cooper Hewitt"/>
              </a:rPr>
              <a:t>pmonth</a:t>
            </a:r>
            <a:r>
              <a:rPr lang="en-US" sz="2799" dirty="0" smtClean="0">
                <a:solidFill>
                  <a:srgbClr val="001A47"/>
                </a:solidFill>
                <a:latin typeface="Cooper Hewitt"/>
              </a:rPr>
              <a:t> and </a:t>
            </a:r>
            <a:r>
              <a:rPr lang="en-US" sz="2799" dirty="0" err="1" smtClean="0">
                <a:solidFill>
                  <a:srgbClr val="001A47"/>
                </a:solidFill>
                <a:latin typeface="Cooper Hewitt"/>
              </a:rPr>
              <a:t>pyear</a:t>
            </a:r>
            <a:r>
              <a:rPr lang="en-US" sz="2799" dirty="0" smtClean="0">
                <a:solidFill>
                  <a:srgbClr val="001A47"/>
                </a:solidFill>
                <a:latin typeface="Cooper Hewitt"/>
              </a:rPr>
              <a:t>.</a:t>
            </a:r>
          </a:p>
          <a:p>
            <a:endParaRPr lang="en-IN" dirty="0"/>
          </a:p>
        </p:txBody>
      </p:sp>
    </p:spTree>
    <p:extLst>
      <p:ext uri="{BB962C8B-B14F-4D97-AF65-F5344CB8AC3E}">
        <p14:creationId xmlns:p14="http://schemas.microsoft.com/office/powerpoint/2010/main" val="3230335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10000"/>
          </a:bodyPr>
          <a:lstStyle/>
          <a:p>
            <a:pPr marL="604519" lvl="1" indent="-302260">
              <a:lnSpc>
                <a:spcPts val="3919"/>
              </a:lnSpc>
              <a:buFont typeface="Arial"/>
              <a:buChar char="•"/>
            </a:pPr>
            <a:r>
              <a:rPr lang="en-US" sz="2799" dirty="0" smtClean="0">
                <a:solidFill>
                  <a:srgbClr val="001A47"/>
                </a:solidFill>
                <a:latin typeface="Cooper Hewitt"/>
              </a:rPr>
              <a:t>Converted few columns with negative values to positive values.</a:t>
            </a:r>
          </a:p>
          <a:p>
            <a:pPr marL="604519" lvl="1" indent="-302260">
              <a:lnSpc>
                <a:spcPts val="3919"/>
              </a:lnSpc>
              <a:buFont typeface="Arial"/>
              <a:buChar char="•"/>
            </a:pPr>
            <a:r>
              <a:rPr lang="en-US" sz="2799" dirty="0" smtClean="0">
                <a:solidFill>
                  <a:srgbClr val="001A47"/>
                </a:solidFill>
                <a:latin typeface="Cooper Hewitt"/>
              </a:rPr>
              <a:t>Checked Correlation between Variables and Feature</a:t>
            </a:r>
          </a:p>
          <a:p>
            <a:pPr marL="604519" lvl="1" indent="-302260">
              <a:lnSpc>
                <a:spcPts val="3919"/>
              </a:lnSpc>
              <a:buFont typeface="Arial"/>
              <a:buChar char="•"/>
            </a:pPr>
            <a:r>
              <a:rPr lang="en-US" sz="2799" dirty="0" smtClean="0">
                <a:solidFill>
                  <a:srgbClr val="001A47"/>
                </a:solidFill>
                <a:latin typeface="Cooper Hewitt"/>
              </a:rPr>
              <a:t>Outliers removed, Encoded categorical columns.</a:t>
            </a:r>
          </a:p>
          <a:p>
            <a:pPr marL="604519" lvl="1" indent="-302260">
              <a:lnSpc>
                <a:spcPts val="3919"/>
              </a:lnSpc>
              <a:buFont typeface="Arial"/>
              <a:buChar char="•"/>
            </a:pPr>
            <a:r>
              <a:rPr lang="en-US" sz="2799" dirty="0" err="1" smtClean="0">
                <a:solidFill>
                  <a:srgbClr val="001A47"/>
                </a:solidFill>
                <a:latin typeface="Cooper Hewitt"/>
              </a:rPr>
              <a:t>Skewness</a:t>
            </a:r>
            <a:r>
              <a:rPr lang="en-US" sz="2799" dirty="0" smtClean="0">
                <a:solidFill>
                  <a:srgbClr val="001A47"/>
                </a:solidFill>
                <a:latin typeface="Cooper Hewitt"/>
              </a:rPr>
              <a:t> removed, removed columns with </a:t>
            </a:r>
            <a:r>
              <a:rPr lang="en-US" sz="2799" dirty="0" err="1" smtClean="0">
                <a:solidFill>
                  <a:srgbClr val="001A47"/>
                </a:solidFill>
                <a:latin typeface="Cooper Hewitt"/>
              </a:rPr>
              <a:t>Multicollinearity</a:t>
            </a:r>
            <a:r>
              <a:rPr lang="en-US" sz="2799" dirty="0" smtClean="0">
                <a:solidFill>
                  <a:srgbClr val="001A47"/>
                </a:solidFill>
                <a:latin typeface="Cooper Hewitt"/>
              </a:rPr>
              <a:t> issue.</a:t>
            </a:r>
          </a:p>
          <a:p>
            <a:pPr marL="604519" lvl="1" indent="-302260">
              <a:lnSpc>
                <a:spcPts val="3919"/>
              </a:lnSpc>
              <a:buFont typeface="Arial"/>
              <a:buChar char="•"/>
            </a:pPr>
            <a:r>
              <a:rPr lang="en-US" sz="2799" dirty="0" smtClean="0">
                <a:solidFill>
                  <a:srgbClr val="001A47"/>
                </a:solidFill>
                <a:latin typeface="Cooper Hewitt"/>
              </a:rPr>
              <a:t>Using Min-Max </a:t>
            </a:r>
            <a:r>
              <a:rPr lang="en-US" sz="2799" dirty="0" err="1" smtClean="0">
                <a:solidFill>
                  <a:srgbClr val="001A47"/>
                </a:solidFill>
                <a:latin typeface="Cooper Hewitt"/>
              </a:rPr>
              <a:t>Scaler</a:t>
            </a:r>
            <a:r>
              <a:rPr lang="en-US" sz="2799" dirty="0" smtClean="0">
                <a:solidFill>
                  <a:srgbClr val="001A47"/>
                </a:solidFill>
                <a:latin typeface="Cooper Hewitt"/>
              </a:rPr>
              <a:t>, normalized the data.</a:t>
            </a:r>
          </a:p>
          <a:p>
            <a:pPr marL="604519" lvl="1" indent="-302260">
              <a:lnSpc>
                <a:spcPts val="3919"/>
              </a:lnSpc>
              <a:buFont typeface="Arial"/>
              <a:buChar char="•"/>
            </a:pPr>
            <a:r>
              <a:rPr lang="en-US" sz="2799" dirty="0" smtClean="0">
                <a:solidFill>
                  <a:srgbClr val="001A47"/>
                </a:solidFill>
                <a:latin typeface="Cooper Hewitt"/>
              </a:rPr>
              <a:t>No Null values in the dataset.</a:t>
            </a:r>
          </a:p>
          <a:p>
            <a:endParaRPr lang="en-IN" dirty="0"/>
          </a:p>
        </p:txBody>
      </p:sp>
    </p:spTree>
    <p:extLst>
      <p:ext uri="{BB962C8B-B14F-4D97-AF65-F5344CB8AC3E}">
        <p14:creationId xmlns:p14="http://schemas.microsoft.com/office/powerpoint/2010/main" val="435328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latin typeface="Intro Rust"/>
              </a:rPr>
              <a:t>VISUALIZATION</a:t>
            </a:r>
            <a:br>
              <a:rPr lang="en-US" dirty="0" smtClean="0">
                <a:latin typeface="Intro Rust"/>
              </a:rPr>
            </a:br>
            <a:endParaRPr lang="en-IN" dirty="0"/>
          </a:p>
        </p:txBody>
      </p:sp>
      <p:sp>
        <p:nvSpPr>
          <p:cNvPr id="3" name="Content Placeholder 2"/>
          <p:cNvSpPr>
            <a:spLocks noGrp="1"/>
          </p:cNvSpPr>
          <p:nvPr>
            <p:ph idx="1"/>
          </p:nvPr>
        </p:nvSpPr>
        <p:spPr/>
        <p:txBody>
          <a:bodyPr/>
          <a:lstStyle/>
          <a:p>
            <a:endParaRPr lang="en-IN" dirty="0" smtClean="0"/>
          </a:p>
          <a:p>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85090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2533650"/>
            <a:ext cx="85090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83" y="4307143"/>
            <a:ext cx="8566150"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471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843</Words>
  <Application>Microsoft Office PowerPoint</Application>
  <PresentationFormat>On-screen Show (4:3)</PresentationFormat>
  <Paragraphs>78</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MICRO CREDIT DEFAULTER MODEL </vt:lpstr>
      <vt:lpstr>AGENDA </vt:lpstr>
      <vt:lpstr>OVERVIEW</vt:lpstr>
      <vt:lpstr>PROBLEM STATEMENT </vt:lpstr>
      <vt:lpstr>WHAT IS MICRO CREDIT? </vt:lpstr>
      <vt:lpstr>IMPORTANCE OF MICRO CREDIT DEFAULTERS MODEL </vt:lpstr>
      <vt:lpstr>EXPLORATORY DATA ANALYSIS </vt:lpstr>
      <vt:lpstr>PowerPoint Presentation</vt:lpstr>
      <vt:lpstr>VISUALIZATION </vt:lpstr>
      <vt:lpstr>PowerPoint Presentation</vt:lpstr>
      <vt:lpstr>PowerPoint Presentation</vt:lpstr>
      <vt:lpstr>OBSERVATIONS: </vt:lpstr>
      <vt:lpstr>ANALYSIS</vt:lpstr>
      <vt:lpstr>DATA CLEANING STEPS </vt:lpstr>
      <vt:lpstr>DATA BALANCING</vt:lpstr>
      <vt:lpstr>MODEL BUILDING </vt:lpstr>
      <vt:lpstr>DECISION TREE CLASSIFIER MODEL </vt:lpstr>
      <vt:lpstr>KNN CLASSIFIER MODEL </vt:lpstr>
      <vt:lpstr>XGB CLASSIFIER MODEL </vt:lpstr>
      <vt:lpstr>AUC-ROC CURVE </vt:lpstr>
      <vt:lpstr>SAVING THE MODEL AND PREDICTIONS </vt:lpstr>
      <vt:lpstr>PowerPoint Presentation</vt:lpstr>
    </vt:vector>
  </TitlesOfParts>
  <Company>CyberSpace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MODEL</dc:title>
  <dc:creator>Vivek Rattan</dc:creator>
  <cp:lastModifiedBy>Vivek Rattan</cp:lastModifiedBy>
  <cp:revision>3</cp:revision>
  <dcterms:created xsi:type="dcterms:W3CDTF">2022-09-19T14:12:10Z</dcterms:created>
  <dcterms:modified xsi:type="dcterms:W3CDTF">2022-09-19T14:39:03Z</dcterms:modified>
</cp:coreProperties>
</file>