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custLinFactNeighborX="1825" custLinFactNeighborY="-12735"/>
      <dgm:spPr/>
      <dgm:t>
        <a:bodyPr/>
        <a:lstStyle/>
        <a:p>
          <a:endParaRPr lang="en-IN"/>
        </a:p>
      </dgm:t>
    </dgm:pt>
    <dgm:pt modelId="{9D677988-374B-4BBA-B73C-8BE59201B4AA}" type="pres">
      <dgm:prSet presAssocID="{C1C0BC68-A810-4B5F-92EF-C6470DBD2260}" presName="desTx" presStyleLbl="fgAcc1" presStyleIdx="0" presStyleCnt="3" custLinFactNeighborX="-20536" custLinFactNeighborY="15961">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custLinFactNeighborX="1826" custLinFactNeighborY="-12735"/>
      <dgm:spPr/>
      <dgm:t>
        <a:bodyPr/>
        <a:lstStyle/>
        <a:p>
          <a:endParaRPr lang="en-IN"/>
        </a:p>
      </dgm:t>
    </dgm:pt>
    <dgm:pt modelId="{93C83A52-6E6B-41FD-9424-D118FD751CED}" type="pres">
      <dgm:prSet presAssocID="{5D787C97-D980-4440-B210-928D6982299A}" presName="desTx" presStyleLbl="fgAcc1" presStyleIdx="1" presStyleCnt="3" custLinFactNeighborX="-21905" custLinFactNeighborY="10215">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custLinFactNeighborX="-2150" custLinFactNeighborY="-16980"/>
      <dgm:spPr/>
      <dgm:t>
        <a:bodyPr/>
        <a:lstStyle/>
        <a:p>
          <a:endParaRPr lang="en-IN"/>
        </a:p>
      </dgm:t>
    </dgm:pt>
    <dgm:pt modelId="{D91F2413-E4E3-4058-AF8C-E44208B5C14B}" type="pres">
      <dgm:prSet presAssocID="{7E5BF415-DD7C-46CE-81EA-C533FD19D64E}" presName="desTx" presStyleLbl="fgAcc1" presStyleIdx="2" presStyleCnt="3" custLinFactNeighborX="-19167" custLinFactNeighborY="10853">
        <dgm:presLayoutVars>
          <dgm:bulletEnabled val="1"/>
        </dgm:presLayoutVars>
      </dgm:prSet>
      <dgm:spPr/>
      <dgm:t>
        <a:bodyPr/>
        <a:lstStyle/>
        <a:p>
          <a:endParaRPr lang="en-IN"/>
        </a:p>
      </dgm:t>
    </dgm:pt>
  </dgm:ptLst>
  <dgm:cxnLst>
    <dgm:cxn modelId="{28ED21F9-9E0E-49C7-A274-E22612D6792C}" type="presOf" srcId="{F5287809-3C15-4CCC-8752-80339C1152A5}" destId="{6D356879-97F7-4A4F-8954-7F876FCD0A2F}" srcOrd="1" destOrd="0" presId="urn:microsoft.com/office/officeart/2005/8/layout/process3"/>
    <dgm:cxn modelId="{601C14B3-F0F0-40D7-BCFF-A6E3EEFB3945}" type="presOf" srcId="{4537B24E-F32C-4F73-9C4F-EDE47D952988}" destId="{D91F2413-E4E3-4058-AF8C-E44208B5C14B}" srcOrd="0" destOrd="0" presId="urn:microsoft.com/office/officeart/2005/8/layout/process3"/>
    <dgm:cxn modelId="{749542E3-502F-4ACD-B05C-BAF2C6D641D6}" type="presOf" srcId="{5D787C97-D980-4440-B210-928D6982299A}" destId="{EE1DFB8A-86A2-4C34-92A7-723C55E7CCDF}"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286C0A1C-3D7E-4091-B3A8-1F742F36860C}" type="presOf" srcId="{C1C0BC68-A810-4B5F-92EF-C6470DBD2260}" destId="{3712DD02-33A5-46B6-B0E6-E3B73C051486}"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6354609C-089E-44DE-96ED-88A4A076B18C}" type="presOf" srcId="{7E5BF415-DD7C-46CE-81EA-C533FD19D64E}" destId="{3E371716-205E-4EF6-A7ED-14278F63B034}" srcOrd="1" destOrd="0" presId="urn:microsoft.com/office/officeart/2005/8/layout/process3"/>
    <dgm:cxn modelId="{EA51209E-ABB3-425E-8ED6-2196B8DF6AD8}" type="presOf" srcId="{C1CF9C7E-E63B-423A-9EB1-3CB2E27F093C}" destId="{84AB7DF1-E716-46D2-8886-4D0AF1B8C8A8}" srcOrd="1" destOrd="0" presId="urn:microsoft.com/office/officeart/2005/8/layout/process3"/>
    <dgm:cxn modelId="{8FB9BA30-35B0-428A-9786-B0CF94FBA1A3}" type="presOf" srcId="{F5287809-3C15-4CCC-8752-80339C1152A5}" destId="{51EA4E37-9197-43C9-9502-961CC2F00719}" srcOrd="0" destOrd="0" presId="urn:microsoft.com/office/officeart/2005/8/layout/process3"/>
    <dgm:cxn modelId="{53D601E9-A114-406C-AEE6-83FC175D7B65}" type="presOf" srcId="{EC30385C-94E2-463C-9938-AC727EF3A0BD}" destId="{9D677988-374B-4BBA-B73C-8BE59201B4AA}" srcOrd="0" destOrd="0" presId="urn:microsoft.com/office/officeart/2005/8/layout/process3"/>
    <dgm:cxn modelId="{52DD1CB7-9600-481C-88CC-B35D64EF13A6}" type="presOf" srcId="{89EC74D7-8ED6-4609-997D-DDAF8AB36679}" destId="{93C83A52-6E6B-41FD-9424-D118FD751CED}" srcOrd="0"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18688E18-C69E-4829-B0FD-2245CE5564CD}" srcId="{7E5BF415-DD7C-46CE-81EA-C533FD19D64E}" destId="{129662DD-405A-4B1A-AC34-14BCC38CDDE6}" srcOrd="1" destOrd="0" parTransId="{71029A48-7F97-4440-8DB2-0D925A37DC6C}" sibTransId="{9045D7CC-6D04-4E1A-892A-F57A74984ABF}"/>
    <dgm:cxn modelId="{FA828FB7-8BCD-467A-A1BF-58D9DB0815AC}" type="presOf" srcId="{51FB8555-540F-4EF7-8D46-8ABB018A3B6F}" destId="{FBC3A0BC-9D8F-4C7B-B285-510A780E04E4}" srcOrd="0" destOrd="0"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7685ADA0-5136-4F4D-AD14-3434EFFD96DC}" type="presOf" srcId="{820BBFEE-DF64-4D92-B301-9FAA74709D1F}" destId="{93C83A52-6E6B-41FD-9424-D118FD751CED}" srcOrd="0" destOrd="1" presId="urn:microsoft.com/office/officeart/2005/8/layout/process3"/>
    <dgm:cxn modelId="{052CD335-E7CF-40A2-808A-C6BEE1631C12}" type="presOf" srcId="{129662DD-405A-4B1A-AC34-14BCC38CDDE6}" destId="{D91F2413-E4E3-4058-AF8C-E44208B5C14B}" srcOrd="0" destOrd="1"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770B22BE-5915-4E51-98AF-2081F47D464B}" type="presOf" srcId="{7E5BF415-DD7C-46CE-81EA-C533FD19D64E}" destId="{C51586F8-6FAF-4530-806B-429518E699E2}" srcOrd="0" destOrd="0" presId="urn:microsoft.com/office/officeart/2005/8/layout/process3"/>
    <dgm:cxn modelId="{915D212B-2925-4248-93AF-2D6A1C561F6F}" type="presOf" srcId="{5D787C97-D980-4440-B210-928D6982299A}" destId="{6BB0ABCB-2373-47ED-9774-278F8EE9E9B2}" srcOrd="1"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1C8977A7-72A9-4987-B937-795F2E2F6A91}" type="presOf" srcId="{C1CF9C7E-E63B-423A-9EB1-3CB2E27F093C}" destId="{A66EA167-6AD2-4AA4-A421-59E2B4561DDF}" srcOrd="0" destOrd="0" presId="urn:microsoft.com/office/officeart/2005/8/layout/process3"/>
    <dgm:cxn modelId="{008F67CC-564C-421E-9BA9-DC3DEEABC9D6}" type="presOf" srcId="{C1C0BC68-A810-4B5F-92EF-C6470DBD2260}" destId="{DB36A994-60A6-447D-8D30-19D2F536511E}" srcOrd="1" destOrd="0" presId="urn:microsoft.com/office/officeart/2005/8/layout/process3"/>
    <dgm:cxn modelId="{59069484-B2F1-4DEE-A13E-59533B5F0610}" type="presOf" srcId="{B5446597-79E7-4762-BA53-6548F31530A7}" destId="{9D677988-374B-4BBA-B73C-8BE59201B4AA}" srcOrd="0" destOrd="1"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D735CEB7-C537-4EB1-B47E-8C0A39B59309}" srcId="{5D787C97-D980-4440-B210-928D6982299A}" destId="{89EC74D7-8ED6-4609-997D-DDAF8AB36679}" srcOrd="0" destOrd="0" parTransId="{0698AAB8-4775-4A7F-A278-8DD90161C1F5}" sibTransId="{17559087-0E7E-42E7-8DC5-4B772FD58A02}"/>
    <dgm:cxn modelId="{FBF12EFE-D812-4D23-9951-0896C0EC0DA5}" type="presParOf" srcId="{FBC3A0BC-9D8F-4C7B-B285-510A780E04E4}" destId="{ED22D1AC-1FA4-4D39-85EB-648D2E2E4B05}" srcOrd="0" destOrd="0" presId="urn:microsoft.com/office/officeart/2005/8/layout/process3"/>
    <dgm:cxn modelId="{77FA946C-8C61-4BEF-8D45-8D933D1BB582}" type="presParOf" srcId="{ED22D1AC-1FA4-4D39-85EB-648D2E2E4B05}" destId="{3712DD02-33A5-46B6-B0E6-E3B73C051486}" srcOrd="0" destOrd="0" presId="urn:microsoft.com/office/officeart/2005/8/layout/process3"/>
    <dgm:cxn modelId="{9B0F1502-E8C8-48AA-882B-E08627C50B33}" type="presParOf" srcId="{ED22D1AC-1FA4-4D39-85EB-648D2E2E4B05}" destId="{DB36A994-60A6-447D-8D30-19D2F536511E}" srcOrd="1" destOrd="0" presId="urn:microsoft.com/office/officeart/2005/8/layout/process3"/>
    <dgm:cxn modelId="{5F4EF58F-E70E-4D6E-A232-E387CFBC30B6}" type="presParOf" srcId="{ED22D1AC-1FA4-4D39-85EB-648D2E2E4B05}" destId="{9D677988-374B-4BBA-B73C-8BE59201B4AA}" srcOrd="2" destOrd="0" presId="urn:microsoft.com/office/officeart/2005/8/layout/process3"/>
    <dgm:cxn modelId="{C5C33D72-7767-4D59-8CD8-CE51756FECBC}" type="presParOf" srcId="{FBC3A0BC-9D8F-4C7B-B285-510A780E04E4}" destId="{51EA4E37-9197-43C9-9502-961CC2F00719}" srcOrd="1" destOrd="0" presId="urn:microsoft.com/office/officeart/2005/8/layout/process3"/>
    <dgm:cxn modelId="{FE60E6C3-1544-45CE-8EA0-CEBE0A42EFA1}" type="presParOf" srcId="{51EA4E37-9197-43C9-9502-961CC2F00719}" destId="{6D356879-97F7-4A4F-8954-7F876FCD0A2F}" srcOrd="0" destOrd="0" presId="urn:microsoft.com/office/officeart/2005/8/layout/process3"/>
    <dgm:cxn modelId="{93D5A933-0477-4DBD-A68D-B20CD24659F9}" type="presParOf" srcId="{FBC3A0BC-9D8F-4C7B-B285-510A780E04E4}" destId="{496864C7-FE7D-4DDB-B363-166C7F967B11}" srcOrd="2" destOrd="0" presId="urn:microsoft.com/office/officeart/2005/8/layout/process3"/>
    <dgm:cxn modelId="{F9E20C77-672C-4A53-8BD0-C4673145EAC1}" type="presParOf" srcId="{496864C7-FE7D-4DDB-B363-166C7F967B11}" destId="{EE1DFB8A-86A2-4C34-92A7-723C55E7CCDF}" srcOrd="0" destOrd="0" presId="urn:microsoft.com/office/officeart/2005/8/layout/process3"/>
    <dgm:cxn modelId="{1BFA1F99-D556-446F-AE91-669ABA1BFE7B}" type="presParOf" srcId="{496864C7-FE7D-4DDB-B363-166C7F967B11}" destId="{6BB0ABCB-2373-47ED-9774-278F8EE9E9B2}" srcOrd="1" destOrd="0" presId="urn:microsoft.com/office/officeart/2005/8/layout/process3"/>
    <dgm:cxn modelId="{569D8C4E-988C-4E85-98C1-D206CA0D46E8}" type="presParOf" srcId="{496864C7-FE7D-4DDB-B363-166C7F967B11}" destId="{93C83A52-6E6B-41FD-9424-D118FD751CED}" srcOrd="2" destOrd="0" presId="urn:microsoft.com/office/officeart/2005/8/layout/process3"/>
    <dgm:cxn modelId="{B0377400-18CD-4F64-A3ED-741CA112EDDD}" type="presParOf" srcId="{FBC3A0BC-9D8F-4C7B-B285-510A780E04E4}" destId="{A66EA167-6AD2-4AA4-A421-59E2B4561DDF}" srcOrd="3" destOrd="0" presId="urn:microsoft.com/office/officeart/2005/8/layout/process3"/>
    <dgm:cxn modelId="{C397FFC2-976A-4BF8-8D9B-B577861DAB85}" type="presParOf" srcId="{A66EA167-6AD2-4AA4-A421-59E2B4561DDF}" destId="{84AB7DF1-E716-46D2-8886-4D0AF1B8C8A8}" srcOrd="0" destOrd="0" presId="urn:microsoft.com/office/officeart/2005/8/layout/process3"/>
    <dgm:cxn modelId="{854354AD-2D07-47E3-BA57-9626910C02D2}" type="presParOf" srcId="{FBC3A0BC-9D8F-4C7B-B285-510A780E04E4}" destId="{21E31B03-7874-4FDF-9737-EAFFCD11494C}" srcOrd="4" destOrd="0" presId="urn:microsoft.com/office/officeart/2005/8/layout/process3"/>
    <dgm:cxn modelId="{96F4786B-8A59-4DE6-A6A4-7C0E7C2C42E1}" type="presParOf" srcId="{21E31B03-7874-4FDF-9737-EAFFCD11494C}" destId="{C51586F8-6FAF-4530-806B-429518E699E2}" srcOrd="0" destOrd="0" presId="urn:microsoft.com/office/officeart/2005/8/layout/process3"/>
    <dgm:cxn modelId="{2828E2D7-2927-4E50-8FD9-08BFE636769E}" type="presParOf" srcId="{21E31B03-7874-4FDF-9737-EAFFCD11494C}" destId="{3E371716-205E-4EF6-A7ED-14278F63B034}" srcOrd="1" destOrd="0" presId="urn:microsoft.com/office/officeart/2005/8/layout/process3"/>
    <dgm:cxn modelId="{AC75064F-1C04-4457-959B-4E7F8929076A}"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31681" y="578393"/>
          <a:ext cx="1549270" cy="71113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n-US" sz="1200" kern="1200" dirty="0"/>
            <a:t>Data Cleaning</a:t>
          </a:r>
        </a:p>
      </dsp:txBody>
      <dsp:txXfrm>
        <a:off x="31681" y="578393"/>
        <a:ext cx="1549270" cy="474088"/>
      </dsp:txXfrm>
    </dsp:sp>
    <dsp:sp modelId="{9D677988-374B-4BBA-B73C-8BE59201B4AA}">
      <dsp:nvSpPr>
        <dsp:cNvPr id="0" name=""/>
        <dsp:cNvSpPr/>
      </dsp:nvSpPr>
      <dsp:spPr>
        <a:xfrm>
          <a:off x="2569" y="1516675"/>
          <a:ext cx="1549270" cy="23409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Import the collected data from web scraping</a:t>
          </a:r>
        </a:p>
        <a:p>
          <a:pPr marL="114300" lvl="1" indent="-114300" algn="l" defTabSz="533400">
            <a:lnSpc>
              <a:spcPct val="90000"/>
            </a:lnSpc>
            <a:spcBef>
              <a:spcPct val="0"/>
            </a:spcBef>
            <a:spcAft>
              <a:spcPct val="15000"/>
            </a:spcAft>
            <a:buChar char="••"/>
          </a:pPr>
          <a:r>
            <a:rPr lang="en-US" sz="1200" kern="1200" dirty="0"/>
            <a:t>Clean and format the records as per usage by using various imputation techniques</a:t>
          </a:r>
        </a:p>
      </dsp:txBody>
      <dsp:txXfrm>
        <a:off x="47946" y="1562052"/>
        <a:ext cx="1458516" cy="2250146"/>
      </dsp:txXfrm>
    </dsp:sp>
    <dsp:sp modelId="{51EA4E37-9197-43C9-9502-961CC2F00719}">
      <dsp:nvSpPr>
        <dsp:cNvPr id="0" name=""/>
        <dsp:cNvSpPr/>
      </dsp:nvSpPr>
      <dsp:spPr>
        <a:xfrm>
          <a:off x="1815819" y="622575"/>
          <a:ext cx="497919" cy="385723"/>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1815819" y="699720"/>
        <a:ext cx="382202" cy="231433"/>
      </dsp:txXfrm>
    </dsp:sp>
    <dsp:sp modelId="{6BB0ABCB-2373-47ED-9774-278F8EE9E9B2}">
      <dsp:nvSpPr>
        <dsp:cNvPr id="0" name=""/>
        <dsp:cNvSpPr/>
      </dsp:nvSpPr>
      <dsp:spPr>
        <a:xfrm>
          <a:off x="2520422" y="578393"/>
          <a:ext cx="1549270" cy="71113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n-US" sz="1200" kern="1200" dirty="0"/>
            <a:t>Exploratory Data Analysis</a:t>
          </a:r>
        </a:p>
      </dsp:txBody>
      <dsp:txXfrm>
        <a:off x="2520422" y="578393"/>
        <a:ext cx="1549270" cy="474088"/>
      </dsp:txXfrm>
    </dsp:sp>
    <dsp:sp modelId="{93C83A52-6E6B-41FD-9424-D118FD751CED}">
      <dsp:nvSpPr>
        <dsp:cNvPr id="0" name=""/>
        <dsp:cNvSpPr/>
      </dsp:nvSpPr>
      <dsp:spPr>
        <a:xfrm>
          <a:off x="2470085" y="1382167"/>
          <a:ext cx="1549270" cy="23409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Check through all the dataset information like datatype, missing value, duplicate value etc.</a:t>
          </a:r>
        </a:p>
        <a:p>
          <a:pPr marL="114300" lvl="1" indent="-114300" algn="l" defTabSz="533400">
            <a:lnSpc>
              <a:spcPct val="90000"/>
            </a:lnSpc>
            <a:spcBef>
              <a:spcPct val="0"/>
            </a:spcBef>
            <a:spcAft>
              <a:spcPct val="15000"/>
            </a:spcAft>
            <a:buChar char="••"/>
          </a:pPr>
          <a:r>
            <a:rPr lang="en-US" sz="1200" kern="1200" dirty="0"/>
            <a:t>Analyze each and every data record to ensure we have usable information</a:t>
          </a:r>
        </a:p>
      </dsp:txBody>
      <dsp:txXfrm>
        <a:off x="2515462" y="1427544"/>
        <a:ext cx="1458516" cy="2250146"/>
      </dsp:txXfrm>
    </dsp:sp>
    <dsp:sp modelId="{A66EA167-6AD2-4AA4-A421-59E2B4561DDF}">
      <dsp:nvSpPr>
        <dsp:cNvPr id="0" name=""/>
        <dsp:cNvSpPr/>
      </dsp:nvSpPr>
      <dsp:spPr>
        <a:xfrm rot="21557245">
          <a:off x="4289138" y="607318"/>
          <a:ext cx="465299" cy="385723"/>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4289142" y="685183"/>
        <a:ext cx="349582" cy="231433"/>
      </dsp:txXfrm>
    </dsp:sp>
    <dsp:sp modelId="{3E371716-205E-4EF6-A7ED-14278F63B034}">
      <dsp:nvSpPr>
        <dsp:cNvPr id="0" name=""/>
        <dsp:cNvSpPr/>
      </dsp:nvSpPr>
      <dsp:spPr>
        <a:xfrm>
          <a:off x="4947548" y="548205"/>
          <a:ext cx="1549270" cy="71113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n-US" sz="1200" kern="1200" dirty="0"/>
            <a:t>Visualization and Data Preprocessing</a:t>
          </a:r>
        </a:p>
      </dsp:txBody>
      <dsp:txXfrm>
        <a:off x="4947548" y="548205"/>
        <a:ext cx="1549270" cy="474088"/>
      </dsp:txXfrm>
    </dsp:sp>
    <dsp:sp modelId="{D91F2413-E4E3-4058-AF8C-E44208B5C14B}">
      <dsp:nvSpPr>
        <dsp:cNvPr id="0" name=""/>
        <dsp:cNvSpPr/>
      </dsp:nvSpPr>
      <dsp:spPr>
        <a:xfrm>
          <a:off x="5001229" y="1397101"/>
          <a:ext cx="1549270" cy="23409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Use various visualization methods to check the data distribution identify presence of outliers and skewness</a:t>
          </a:r>
        </a:p>
        <a:p>
          <a:pPr marL="114300" lvl="1" indent="-114300" algn="l" defTabSz="533400">
            <a:lnSpc>
              <a:spcPct val="90000"/>
            </a:lnSpc>
            <a:spcBef>
              <a:spcPct val="0"/>
            </a:spcBef>
            <a:spcAft>
              <a:spcPct val="15000"/>
            </a:spcAft>
            <a:buChar char="••"/>
          </a:pPr>
          <a:r>
            <a:rPr lang="en-US" sz="1200" kern="1200" dirty="0"/>
            <a:t>Perform encoding and scaling methods</a:t>
          </a:r>
        </a:p>
      </dsp:txBody>
      <dsp:txXfrm>
        <a:off x="5046606" y="1442478"/>
        <a:ext cx="1458516" cy="22501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81ED581-B0EB-40AF-8C07-D0A2DB267BBF}" type="datetimeFigureOut">
              <a:rPr lang="en-IN" smtClean="0"/>
              <a:t>22-09-2022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0A7FC596-34D0-4B2F-80D0-662D78FF4D3E}"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1ED581-B0EB-40AF-8C07-D0A2DB267BB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FC596-34D0-4B2F-80D0-662D78FF4D3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1ED581-B0EB-40AF-8C07-D0A2DB267BB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FC596-34D0-4B2F-80D0-662D78FF4D3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1ED581-B0EB-40AF-8C07-D0A2DB267BB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FC596-34D0-4B2F-80D0-662D78FF4D3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81ED581-B0EB-40AF-8C07-D0A2DB267BB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0A7FC596-34D0-4B2F-80D0-662D78FF4D3E}"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1ED581-B0EB-40AF-8C07-D0A2DB267BBF}"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7FC596-34D0-4B2F-80D0-662D78FF4D3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81ED581-B0EB-40AF-8C07-D0A2DB267BBF}" type="datetimeFigureOut">
              <a:rPr lang="en-IN" smtClean="0"/>
              <a:t>22-09-2022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7FC596-34D0-4B2F-80D0-662D78FF4D3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81ED581-B0EB-40AF-8C07-D0A2DB267BBF}"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7FC596-34D0-4B2F-80D0-662D78FF4D3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ED581-B0EB-40AF-8C07-D0A2DB267BBF}" type="datetimeFigureOut">
              <a:rPr lang="en-IN" smtClean="0"/>
              <a:t>22-09-2022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7FC596-34D0-4B2F-80D0-662D78FF4D3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1ED581-B0EB-40AF-8C07-D0A2DB267BBF}"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7FC596-34D0-4B2F-80D0-662D78FF4D3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1ED581-B0EB-40AF-8C07-D0A2DB267BBF}"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7FC596-34D0-4B2F-80D0-662D78FF4D3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81ED581-B0EB-40AF-8C07-D0A2DB267BBF}" type="datetimeFigureOut">
              <a:rPr lang="en-IN" smtClean="0"/>
              <a:t>22-09-2022</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A7FC596-34D0-4B2F-80D0-662D78FF4D3E}"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 xmlns:a16="http://schemas.microsoft.com/office/drawing/2014/main" id="{3FC8C73B-1F0C-AFFF-52E5-224744AEB2E9}"/>
              </a:ext>
            </a:extLst>
          </p:cNvPr>
          <p:cNvSpPr txBox="1">
            <a:spLocks/>
          </p:cNvSpPr>
          <p:nvPr/>
        </p:nvSpPr>
        <p:spPr>
          <a:xfrm>
            <a:off x="3489159" y="4908884"/>
            <a:ext cx="5047793" cy="87494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Submitted by </a:t>
            </a:r>
            <a:r>
              <a:rPr lang="en-US" sz="3200" dirty="0" smtClean="0"/>
              <a:t>REENA</a:t>
            </a:r>
            <a:endParaRPr lang="id-ID" sz="3200" dirty="0"/>
          </a:p>
        </p:txBody>
      </p:sp>
      <p:sp>
        <p:nvSpPr>
          <p:cNvPr id="5" name="Title 4">
            <a:extLst>
              <a:ext uri="{FF2B5EF4-FFF2-40B4-BE49-F238E27FC236}">
                <a16:creationId xmlns="" xmlns:a16="http://schemas.microsoft.com/office/drawing/2014/main" id="{60B4F63D-9FF0-F7FC-AD45-475F9DA2E779}"/>
              </a:ext>
            </a:extLst>
          </p:cNvPr>
          <p:cNvSpPr>
            <a:spLocks noGrp="1"/>
          </p:cNvSpPr>
          <p:nvPr>
            <p:ph type="ctrTitle"/>
          </p:nvPr>
        </p:nvSpPr>
        <p:spPr>
          <a:xfrm>
            <a:off x="204537" y="1311334"/>
            <a:ext cx="8843210" cy="2387600"/>
          </a:xfrm>
        </p:spPr>
        <p:txBody>
          <a:bodyPr>
            <a:noAutofit/>
          </a:bodyPr>
          <a:lstStyle/>
          <a:p>
            <a:pPr algn="ctr"/>
            <a:r>
              <a:rPr lang="en-US" sz="5400" dirty="0"/>
              <a:t>Malignant comments classifier project presentation</a:t>
            </a:r>
          </a:p>
        </p:txBody>
      </p:sp>
    </p:spTree>
    <p:extLst>
      <p:ext uri="{BB962C8B-B14F-4D97-AF65-F5344CB8AC3E}">
        <p14:creationId xmlns:p14="http://schemas.microsoft.com/office/powerpoint/2010/main" val="1453867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690C5B-02CC-5A01-0978-28F3794D2DCB}"/>
              </a:ext>
            </a:extLst>
          </p:cNvPr>
          <p:cNvSpPr>
            <a:spLocks noGrp="1"/>
          </p:cNvSpPr>
          <p:nvPr>
            <p:ph type="ctrTitle"/>
          </p:nvPr>
        </p:nvSpPr>
        <p:spPr>
          <a:xfrm>
            <a:off x="2227022" y="113755"/>
            <a:ext cx="4689956" cy="672894"/>
          </a:xfrm>
        </p:spPr>
        <p:txBody>
          <a:bodyPr>
            <a:normAutofit fontScale="90000"/>
          </a:bodyPr>
          <a:lstStyle/>
          <a:p>
            <a:r>
              <a:rPr lang="en-US" sz="4000" dirty="0"/>
              <a:t>Imported dependencies</a:t>
            </a:r>
            <a:endParaRPr lang="en-IN" sz="4000" dirty="0"/>
          </a:p>
        </p:txBody>
      </p:sp>
      <p:pic>
        <p:nvPicPr>
          <p:cNvPr id="5" name="Picture 4">
            <a:extLst>
              <a:ext uri="{FF2B5EF4-FFF2-40B4-BE49-F238E27FC236}">
                <a16:creationId xmlns="" xmlns:a16="http://schemas.microsoft.com/office/drawing/2014/main" id="{8CC95F4C-46FA-AC44-2759-738AE6D500F5}"/>
              </a:ext>
            </a:extLst>
          </p:cNvPr>
          <p:cNvPicPr>
            <a:picLocks noChangeAspect="1"/>
          </p:cNvPicPr>
          <p:nvPr/>
        </p:nvPicPr>
        <p:blipFill>
          <a:blip r:embed="rId2"/>
          <a:stretch>
            <a:fillRect/>
          </a:stretch>
        </p:blipFill>
        <p:spPr>
          <a:xfrm>
            <a:off x="5163217" y="2069433"/>
            <a:ext cx="3770537" cy="3351588"/>
          </a:xfrm>
          <a:prstGeom prst="rect">
            <a:avLst/>
          </a:prstGeom>
        </p:spPr>
      </p:pic>
      <p:pic>
        <p:nvPicPr>
          <p:cNvPr id="7" name="Picture 6">
            <a:extLst>
              <a:ext uri="{FF2B5EF4-FFF2-40B4-BE49-F238E27FC236}">
                <a16:creationId xmlns="" xmlns:a16="http://schemas.microsoft.com/office/drawing/2014/main" id="{9F88D1FF-40FE-1160-32F5-2EE6ABBFE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81" y="818734"/>
            <a:ext cx="4951445" cy="5877039"/>
          </a:xfrm>
          <a:prstGeom prst="rect">
            <a:avLst/>
          </a:prstGeom>
        </p:spPr>
      </p:pic>
    </p:spTree>
    <p:extLst>
      <p:ext uri="{BB962C8B-B14F-4D97-AF65-F5344CB8AC3E}">
        <p14:creationId xmlns:p14="http://schemas.microsoft.com/office/powerpoint/2010/main" val="1430659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C6FA5F-9768-EEB6-6E88-9C103AB163B4}"/>
              </a:ext>
            </a:extLst>
          </p:cNvPr>
          <p:cNvSpPr>
            <a:spLocks noGrp="1"/>
          </p:cNvSpPr>
          <p:nvPr>
            <p:ph type="ctrTitle"/>
          </p:nvPr>
        </p:nvSpPr>
        <p:spPr>
          <a:xfrm>
            <a:off x="294468" y="524884"/>
            <a:ext cx="7199842" cy="1002552"/>
          </a:xfrm>
        </p:spPr>
        <p:txBody>
          <a:bodyPr>
            <a:normAutofit fontScale="90000"/>
          </a:bodyPr>
          <a:lstStyle/>
          <a:p>
            <a:pPr algn="ctr"/>
            <a:r>
              <a:rPr lang="en-US" sz="4000" dirty="0"/>
              <a:t>EXPLORATORY DATA ANALYSIS (EDA) AND VISUALIZATION</a:t>
            </a:r>
            <a:endParaRPr lang="en-IN" sz="4000" dirty="0"/>
          </a:p>
        </p:txBody>
      </p:sp>
      <p:sp>
        <p:nvSpPr>
          <p:cNvPr id="4" name="TextBox 3">
            <a:extLst>
              <a:ext uri="{FF2B5EF4-FFF2-40B4-BE49-F238E27FC236}">
                <a16:creationId xmlns="" xmlns:a16="http://schemas.microsoft.com/office/drawing/2014/main" id="{AA8C77D9-1A27-FD55-39C4-4CEB46620E81}"/>
              </a:ext>
            </a:extLst>
          </p:cNvPr>
          <p:cNvSpPr txBox="1"/>
          <p:nvPr/>
        </p:nvSpPr>
        <p:spPr>
          <a:xfrm>
            <a:off x="496669" y="1959236"/>
            <a:ext cx="2044484" cy="646331"/>
          </a:xfrm>
          <a:prstGeom prst="rect">
            <a:avLst/>
          </a:prstGeom>
          <a:noFill/>
        </p:spPr>
        <p:txBody>
          <a:bodyPr wrap="square">
            <a:spAutoFit/>
          </a:bodyPr>
          <a:lstStyle/>
          <a:p>
            <a:r>
              <a:rPr lang="en-US" u="sng" dirty="0"/>
              <a:t>01. Univariate Analysis</a:t>
            </a:r>
          </a:p>
        </p:txBody>
      </p:sp>
      <p:sp>
        <p:nvSpPr>
          <p:cNvPr id="5" name="TextBox 4">
            <a:extLst>
              <a:ext uri="{FF2B5EF4-FFF2-40B4-BE49-F238E27FC236}">
                <a16:creationId xmlns="" xmlns:a16="http://schemas.microsoft.com/office/drawing/2014/main" id="{58AB4210-C6B7-59C2-52F5-70B867E629C2}"/>
              </a:ext>
            </a:extLst>
          </p:cNvPr>
          <p:cNvSpPr txBox="1"/>
          <p:nvPr/>
        </p:nvSpPr>
        <p:spPr>
          <a:xfrm>
            <a:off x="3220120" y="1959236"/>
            <a:ext cx="2190698" cy="646331"/>
          </a:xfrm>
          <a:prstGeom prst="rect">
            <a:avLst/>
          </a:prstGeom>
          <a:noFill/>
        </p:spPr>
        <p:txBody>
          <a:bodyPr wrap="square">
            <a:spAutoFit/>
          </a:bodyPr>
          <a:lstStyle/>
          <a:p>
            <a:r>
              <a:rPr lang="en-US" u="sng" dirty="0"/>
              <a:t>02. Multivariate Analysis</a:t>
            </a:r>
          </a:p>
        </p:txBody>
      </p:sp>
      <p:sp>
        <p:nvSpPr>
          <p:cNvPr id="6" name="TextBox 5">
            <a:extLst>
              <a:ext uri="{FF2B5EF4-FFF2-40B4-BE49-F238E27FC236}">
                <a16:creationId xmlns="" xmlns:a16="http://schemas.microsoft.com/office/drawing/2014/main" id="{7D1ACEB2-BD54-7941-0416-D87D34027762}"/>
              </a:ext>
            </a:extLst>
          </p:cNvPr>
          <p:cNvSpPr txBox="1"/>
          <p:nvPr/>
        </p:nvSpPr>
        <p:spPr>
          <a:xfrm>
            <a:off x="5795120" y="1959236"/>
            <a:ext cx="2357798" cy="646331"/>
          </a:xfrm>
          <a:prstGeom prst="rect">
            <a:avLst/>
          </a:prstGeom>
          <a:noFill/>
        </p:spPr>
        <p:txBody>
          <a:bodyPr wrap="square">
            <a:spAutoFit/>
          </a:bodyPr>
          <a:lstStyle/>
          <a:p>
            <a:r>
              <a:rPr lang="en-US" u="sng" dirty="0"/>
              <a:t>03. Correlation of Dataset</a:t>
            </a:r>
          </a:p>
        </p:txBody>
      </p:sp>
      <p:sp>
        <p:nvSpPr>
          <p:cNvPr id="7" name="TextBox 6">
            <a:extLst>
              <a:ext uri="{FF2B5EF4-FFF2-40B4-BE49-F238E27FC236}">
                <a16:creationId xmlns="" xmlns:a16="http://schemas.microsoft.com/office/drawing/2014/main" id="{142D7F66-D9C6-47E2-D683-216F00738962}"/>
              </a:ext>
            </a:extLst>
          </p:cNvPr>
          <p:cNvSpPr txBox="1"/>
          <p:nvPr/>
        </p:nvSpPr>
        <p:spPr>
          <a:xfrm>
            <a:off x="1517333" y="4694190"/>
            <a:ext cx="3225263" cy="646331"/>
          </a:xfrm>
          <a:prstGeom prst="rect">
            <a:avLst/>
          </a:prstGeom>
          <a:noFill/>
        </p:spPr>
        <p:txBody>
          <a:bodyPr wrap="square">
            <a:spAutoFit/>
          </a:bodyPr>
          <a:lstStyle/>
          <a:p>
            <a:r>
              <a:rPr lang="en-US" u="sng" dirty="0"/>
              <a:t>04. Correlation with Target variable</a:t>
            </a:r>
          </a:p>
        </p:txBody>
      </p:sp>
      <p:sp>
        <p:nvSpPr>
          <p:cNvPr id="8" name="TextBox 7">
            <a:extLst>
              <a:ext uri="{FF2B5EF4-FFF2-40B4-BE49-F238E27FC236}">
                <a16:creationId xmlns="" xmlns:a16="http://schemas.microsoft.com/office/drawing/2014/main" id="{A967579C-3680-34F2-CAC8-960279BF46F2}"/>
              </a:ext>
            </a:extLst>
          </p:cNvPr>
          <p:cNvSpPr txBox="1"/>
          <p:nvPr/>
        </p:nvSpPr>
        <p:spPr>
          <a:xfrm>
            <a:off x="5376688" y="4694190"/>
            <a:ext cx="1486472" cy="646331"/>
          </a:xfrm>
          <a:prstGeom prst="rect">
            <a:avLst/>
          </a:prstGeom>
          <a:noFill/>
        </p:spPr>
        <p:txBody>
          <a:bodyPr wrap="square">
            <a:spAutoFit/>
          </a:bodyPr>
          <a:lstStyle/>
          <a:p>
            <a:r>
              <a:rPr lang="en-US" u="sng" dirty="0"/>
              <a:t>05. Conclusion</a:t>
            </a:r>
          </a:p>
        </p:txBody>
      </p:sp>
      <p:sp>
        <p:nvSpPr>
          <p:cNvPr id="9" name="TextBox 8">
            <a:extLst>
              <a:ext uri="{FF2B5EF4-FFF2-40B4-BE49-F238E27FC236}">
                <a16:creationId xmlns="" xmlns:a16="http://schemas.microsoft.com/office/drawing/2014/main" id="{6C39DC90-1690-7279-C6F1-617B49CDB1C9}"/>
              </a:ext>
            </a:extLst>
          </p:cNvPr>
          <p:cNvSpPr txBox="1"/>
          <p:nvPr/>
        </p:nvSpPr>
        <p:spPr>
          <a:xfrm>
            <a:off x="496669" y="2592060"/>
            <a:ext cx="2044484" cy="2308324"/>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0" name="TextBox 9">
            <a:extLst>
              <a:ext uri="{FF2B5EF4-FFF2-40B4-BE49-F238E27FC236}">
                <a16:creationId xmlns="" xmlns:a16="http://schemas.microsoft.com/office/drawing/2014/main" id="{A9D89223-B075-F2A4-49B3-AC256F447A0E}"/>
              </a:ext>
            </a:extLst>
          </p:cNvPr>
          <p:cNvSpPr txBox="1"/>
          <p:nvPr/>
        </p:nvSpPr>
        <p:spPr>
          <a:xfrm>
            <a:off x="3220120" y="2566144"/>
            <a:ext cx="2190698" cy="2031325"/>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1" name="TextBox 10">
            <a:extLst>
              <a:ext uri="{FF2B5EF4-FFF2-40B4-BE49-F238E27FC236}">
                <a16:creationId xmlns="" xmlns:a16="http://schemas.microsoft.com/office/drawing/2014/main" id="{B36B62D8-268F-07A1-2B38-F1B9C44D1D58}"/>
              </a:ext>
            </a:extLst>
          </p:cNvPr>
          <p:cNvSpPr txBox="1"/>
          <p:nvPr/>
        </p:nvSpPr>
        <p:spPr>
          <a:xfrm>
            <a:off x="5795121" y="2592060"/>
            <a:ext cx="2190698"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2" name="TextBox 11">
            <a:extLst>
              <a:ext uri="{FF2B5EF4-FFF2-40B4-BE49-F238E27FC236}">
                <a16:creationId xmlns="" xmlns:a16="http://schemas.microsoft.com/office/drawing/2014/main" id="{539784FC-55C1-FAFE-E1DF-092BB7D38DC3}"/>
              </a:ext>
            </a:extLst>
          </p:cNvPr>
          <p:cNvSpPr txBox="1"/>
          <p:nvPr/>
        </p:nvSpPr>
        <p:spPr>
          <a:xfrm>
            <a:off x="1518911" y="5328569"/>
            <a:ext cx="2996963" cy="923330"/>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3" name="TextBox 12">
            <a:extLst>
              <a:ext uri="{FF2B5EF4-FFF2-40B4-BE49-F238E27FC236}">
                <a16:creationId xmlns="" xmlns:a16="http://schemas.microsoft.com/office/drawing/2014/main" id="{0234DE98-D40C-7DB3-CA10-60574C2FA00F}"/>
              </a:ext>
            </a:extLst>
          </p:cNvPr>
          <p:cNvSpPr txBox="1"/>
          <p:nvPr/>
        </p:nvSpPr>
        <p:spPr>
          <a:xfrm>
            <a:off x="5376689" y="5325437"/>
            <a:ext cx="2392654" cy="923330"/>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328691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62E603-36C0-F1D8-9471-46EF1B1F2DC0}"/>
              </a:ext>
            </a:extLst>
          </p:cNvPr>
          <p:cNvSpPr>
            <a:spLocks noGrp="1"/>
          </p:cNvSpPr>
          <p:nvPr>
            <p:ph type="ctrTitle"/>
          </p:nvPr>
        </p:nvSpPr>
        <p:spPr>
          <a:xfrm>
            <a:off x="2644219" y="639953"/>
            <a:ext cx="3445557" cy="625760"/>
          </a:xfrm>
        </p:spPr>
        <p:txBody>
          <a:bodyPr>
            <a:normAutofit fontScale="90000"/>
          </a:bodyPr>
          <a:lstStyle/>
          <a:p>
            <a:pPr algn="ctr"/>
            <a:r>
              <a:rPr lang="en-US" sz="4000" dirty="0"/>
              <a:t>MISSING VALUES</a:t>
            </a:r>
            <a:endParaRPr lang="en-IN" sz="4000" dirty="0"/>
          </a:p>
        </p:txBody>
      </p:sp>
      <p:pic>
        <p:nvPicPr>
          <p:cNvPr id="6" name="Picture 5">
            <a:extLst>
              <a:ext uri="{FF2B5EF4-FFF2-40B4-BE49-F238E27FC236}">
                <a16:creationId xmlns="" xmlns:a16="http://schemas.microsoft.com/office/drawing/2014/main" id="{A9918571-7595-8571-94D0-21D0D2F29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446" y="1825871"/>
            <a:ext cx="8191108" cy="4471235"/>
          </a:xfrm>
          <a:prstGeom prst="rect">
            <a:avLst/>
          </a:prstGeom>
        </p:spPr>
      </p:pic>
    </p:spTree>
    <p:extLst>
      <p:ext uri="{BB962C8B-B14F-4D97-AF65-F5344CB8AC3E}">
        <p14:creationId xmlns:p14="http://schemas.microsoft.com/office/powerpoint/2010/main" val="3133338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C37CF5-8C1F-262C-C93F-2FA1E0B7C6AD}"/>
              </a:ext>
            </a:extLst>
          </p:cNvPr>
          <p:cNvSpPr>
            <a:spLocks noGrp="1"/>
          </p:cNvSpPr>
          <p:nvPr>
            <p:ph type="ctrTitle"/>
          </p:nvPr>
        </p:nvSpPr>
        <p:spPr>
          <a:xfrm>
            <a:off x="2524027" y="501651"/>
            <a:ext cx="3565749" cy="701174"/>
          </a:xfrm>
        </p:spPr>
        <p:txBody>
          <a:bodyPr>
            <a:normAutofit fontScale="90000"/>
          </a:bodyPr>
          <a:lstStyle/>
          <a:p>
            <a:r>
              <a:rPr lang="en-US" sz="4000" dirty="0"/>
              <a:t>DISTRIBUTION PLOT</a:t>
            </a:r>
            <a:endParaRPr lang="en-IN" sz="4000" dirty="0"/>
          </a:p>
        </p:txBody>
      </p:sp>
      <p:pic>
        <p:nvPicPr>
          <p:cNvPr id="6" name="Picture 5">
            <a:extLst>
              <a:ext uri="{FF2B5EF4-FFF2-40B4-BE49-F238E27FC236}">
                <a16:creationId xmlns="" xmlns:a16="http://schemas.microsoft.com/office/drawing/2014/main" id="{1D045B6C-E897-8171-2AB6-00D68BBA4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133" y="1697582"/>
            <a:ext cx="8243734" cy="4658767"/>
          </a:xfrm>
          <a:prstGeom prst="rect">
            <a:avLst/>
          </a:prstGeom>
        </p:spPr>
      </p:pic>
    </p:spTree>
    <p:extLst>
      <p:ext uri="{BB962C8B-B14F-4D97-AF65-F5344CB8AC3E}">
        <p14:creationId xmlns:p14="http://schemas.microsoft.com/office/powerpoint/2010/main" val="3498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89EE4-1D30-3D7A-CF5B-A4D6FCBA2573}"/>
              </a:ext>
            </a:extLst>
          </p:cNvPr>
          <p:cNvSpPr>
            <a:spLocks noGrp="1"/>
          </p:cNvSpPr>
          <p:nvPr>
            <p:ph type="ctrTitle"/>
          </p:nvPr>
        </p:nvSpPr>
        <p:spPr>
          <a:xfrm>
            <a:off x="3651647" y="341231"/>
            <a:ext cx="1840704" cy="616333"/>
          </a:xfrm>
        </p:spPr>
        <p:txBody>
          <a:bodyPr>
            <a:normAutofit fontScale="90000"/>
          </a:bodyPr>
          <a:lstStyle/>
          <a:p>
            <a:r>
              <a:rPr lang="en-US" sz="4000" dirty="0"/>
              <a:t>PIE PLOT</a:t>
            </a:r>
            <a:endParaRPr lang="en-IN" sz="4000" dirty="0"/>
          </a:p>
        </p:txBody>
      </p:sp>
      <p:pic>
        <p:nvPicPr>
          <p:cNvPr id="6" name="Picture 5">
            <a:extLst>
              <a:ext uri="{FF2B5EF4-FFF2-40B4-BE49-F238E27FC236}">
                <a16:creationId xmlns="" xmlns:a16="http://schemas.microsoft.com/office/drawing/2014/main" id="{112530FA-9D8C-7892-9C82-49EAE6C6F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670" y="1289547"/>
            <a:ext cx="6356660" cy="5066802"/>
          </a:xfrm>
          <a:prstGeom prst="rect">
            <a:avLst/>
          </a:prstGeom>
        </p:spPr>
      </p:pic>
    </p:spTree>
    <p:extLst>
      <p:ext uri="{BB962C8B-B14F-4D97-AF65-F5344CB8AC3E}">
        <p14:creationId xmlns:p14="http://schemas.microsoft.com/office/powerpoint/2010/main" val="3995853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88A6C2-5959-94DE-5C29-3BA5E5980F42}"/>
              </a:ext>
            </a:extLst>
          </p:cNvPr>
          <p:cNvSpPr>
            <a:spLocks noGrp="1"/>
          </p:cNvSpPr>
          <p:nvPr>
            <p:ph type="ctrTitle"/>
          </p:nvPr>
        </p:nvSpPr>
        <p:spPr>
          <a:xfrm>
            <a:off x="2952451" y="169683"/>
            <a:ext cx="2962373" cy="599223"/>
          </a:xfrm>
        </p:spPr>
        <p:txBody>
          <a:bodyPr>
            <a:normAutofit fontScale="90000"/>
          </a:bodyPr>
          <a:lstStyle/>
          <a:p>
            <a:r>
              <a:rPr lang="en-US" sz="4000" dirty="0"/>
              <a:t>WORD CLOUD</a:t>
            </a:r>
            <a:endParaRPr lang="en-IN" sz="4000" dirty="0"/>
          </a:p>
        </p:txBody>
      </p:sp>
      <p:pic>
        <p:nvPicPr>
          <p:cNvPr id="6" name="Picture 5">
            <a:extLst>
              <a:ext uri="{FF2B5EF4-FFF2-40B4-BE49-F238E27FC236}">
                <a16:creationId xmlns="" xmlns:a16="http://schemas.microsoft.com/office/drawing/2014/main" id="{5A23511F-D612-0E08-86EE-BF2D9E932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221" y="910309"/>
            <a:ext cx="6412832" cy="5561193"/>
          </a:xfrm>
          <a:prstGeom prst="rect">
            <a:avLst/>
          </a:prstGeom>
        </p:spPr>
      </p:pic>
    </p:spTree>
    <p:extLst>
      <p:ext uri="{BB962C8B-B14F-4D97-AF65-F5344CB8AC3E}">
        <p14:creationId xmlns:p14="http://schemas.microsoft.com/office/powerpoint/2010/main" val="2035761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2E31C6-DB85-C396-90D7-0370F17D69F6}"/>
              </a:ext>
            </a:extLst>
          </p:cNvPr>
          <p:cNvSpPr>
            <a:spLocks noGrp="1"/>
          </p:cNvSpPr>
          <p:nvPr>
            <p:ph type="ctrTitle"/>
          </p:nvPr>
        </p:nvSpPr>
        <p:spPr>
          <a:xfrm>
            <a:off x="3506710" y="253577"/>
            <a:ext cx="2130578" cy="606906"/>
          </a:xfrm>
        </p:spPr>
        <p:txBody>
          <a:bodyPr>
            <a:normAutofit fontScale="90000"/>
          </a:bodyPr>
          <a:lstStyle/>
          <a:p>
            <a:pPr algn="ctr"/>
            <a:r>
              <a:rPr lang="en-US" sz="4000" dirty="0"/>
              <a:t>HEATMAP</a:t>
            </a:r>
            <a:endParaRPr lang="en-IN" sz="4000" dirty="0"/>
          </a:p>
        </p:txBody>
      </p:sp>
      <p:pic>
        <p:nvPicPr>
          <p:cNvPr id="6" name="Picture 5">
            <a:extLst>
              <a:ext uri="{FF2B5EF4-FFF2-40B4-BE49-F238E27FC236}">
                <a16:creationId xmlns="" xmlns:a16="http://schemas.microsoft.com/office/drawing/2014/main" id="{A147A397-ECC6-FC8E-AB0C-B62234925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058" y="991140"/>
            <a:ext cx="5839883" cy="5509588"/>
          </a:xfrm>
          <a:prstGeom prst="rect">
            <a:avLst/>
          </a:prstGeom>
        </p:spPr>
      </p:pic>
    </p:spTree>
    <p:extLst>
      <p:ext uri="{BB962C8B-B14F-4D97-AF65-F5344CB8AC3E}">
        <p14:creationId xmlns:p14="http://schemas.microsoft.com/office/powerpoint/2010/main" val="2124184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08C39A-E20B-B21C-C70B-53C1ED8A3A52}"/>
              </a:ext>
            </a:extLst>
          </p:cNvPr>
          <p:cNvSpPr>
            <a:spLocks noGrp="1"/>
          </p:cNvSpPr>
          <p:nvPr>
            <p:ph type="ctrTitle"/>
          </p:nvPr>
        </p:nvSpPr>
        <p:spPr>
          <a:xfrm>
            <a:off x="2979988" y="501652"/>
            <a:ext cx="3184024" cy="710601"/>
          </a:xfrm>
        </p:spPr>
        <p:txBody>
          <a:bodyPr>
            <a:normAutofit fontScale="90000"/>
          </a:bodyPr>
          <a:lstStyle/>
          <a:p>
            <a:r>
              <a:rPr lang="en-US" sz="4000" dirty="0"/>
              <a:t>Pandas profiling</a:t>
            </a:r>
            <a:endParaRPr lang="en-IN" sz="4000" dirty="0"/>
          </a:p>
        </p:txBody>
      </p:sp>
      <p:pic>
        <p:nvPicPr>
          <p:cNvPr id="4" name="Picture 3">
            <a:extLst>
              <a:ext uri="{FF2B5EF4-FFF2-40B4-BE49-F238E27FC236}">
                <a16:creationId xmlns="" xmlns:a16="http://schemas.microsoft.com/office/drawing/2014/main" id="{EEC4792D-1426-2545-116B-714C2A9A653C}"/>
              </a:ext>
            </a:extLst>
          </p:cNvPr>
          <p:cNvPicPr>
            <a:picLocks noChangeAspect="1"/>
          </p:cNvPicPr>
          <p:nvPr/>
        </p:nvPicPr>
        <p:blipFill>
          <a:blip r:embed="rId2"/>
          <a:stretch>
            <a:fillRect/>
          </a:stretch>
        </p:blipFill>
        <p:spPr>
          <a:xfrm>
            <a:off x="1715558" y="1631365"/>
            <a:ext cx="5834294" cy="4849283"/>
          </a:xfrm>
          <a:prstGeom prst="rect">
            <a:avLst/>
          </a:prstGeom>
        </p:spPr>
      </p:pic>
    </p:spTree>
    <p:extLst>
      <p:ext uri="{BB962C8B-B14F-4D97-AF65-F5344CB8AC3E}">
        <p14:creationId xmlns:p14="http://schemas.microsoft.com/office/powerpoint/2010/main" val="3762843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C124E6-4DE6-8F34-F440-CC793AE6D524}"/>
              </a:ext>
            </a:extLst>
          </p:cNvPr>
          <p:cNvSpPr>
            <a:spLocks noGrp="1"/>
          </p:cNvSpPr>
          <p:nvPr>
            <p:ph type="ctrTitle"/>
          </p:nvPr>
        </p:nvSpPr>
        <p:spPr>
          <a:xfrm>
            <a:off x="2736770" y="198475"/>
            <a:ext cx="3332496" cy="710601"/>
          </a:xfrm>
        </p:spPr>
        <p:txBody>
          <a:bodyPr>
            <a:normAutofit fontScale="90000"/>
          </a:bodyPr>
          <a:lstStyle/>
          <a:p>
            <a:r>
              <a:rPr lang="en-US" sz="4000" dirty="0"/>
              <a:t>AUC ROC CURVE</a:t>
            </a:r>
            <a:endParaRPr lang="en-IN" sz="4000" dirty="0"/>
          </a:p>
        </p:txBody>
      </p:sp>
      <p:pic>
        <p:nvPicPr>
          <p:cNvPr id="6" name="Picture 5">
            <a:extLst>
              <a:ext uri="{FF2B5EF4-FFF2-40B4-BE49-F238E27FC236}">
                <a16:creationId xmlns="" xmlns:a16="http://schemas.microsoft.com/office/drawing/2014/main" id="{67EEAE95-1965-3D67-98E8-E73EF9383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404" y="883549"/>
            <a:ext cx="5323788" cy="5702695"/>
          </a:xfrm>
          <a:prstGeom prst="rect">
            <a:avLst/>
          </a:prstGeom>
        </p:spPr>
      </p:pic>
    </p:spTree>
    <p:extLst>
      <p:ext uri="{BB962C8B-B14F-4D97-AF65-F5344CB8AC3E}">
        <p14:creationId xmlns:p14="http://schemas.microsoft.com/office/powerpoint/2010/main" val="338402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952BCE-B1C3-70DB-EB43-EEDFAD8E1A2C}"/>
              </a:ext>
            </a:extLst>
          </p:cNvPr>
          <p:cNvSpPr>
            <a:spLocks noGrp="1"/>
          </p:cNvSpPr>
          <p:nvPr>
            <p:ph type="ctrTitle"/>
          </p:nvPr>
        </p:nvSpPr>
        <p:spPr>
          <a:xfrm>
            <a:off x="2439186" y="299693"/>
            <a:ext cx="3940465" cy="625760"/>
          </a:xfrm>
        </p:spPr>
        <p:txBody>
          <a:bodyPr>
            <a:normAutofit fontScale="90000"/>
          </a:bodyPr>
          <a:lstStyle/>
          <a:p>
            <a:pPr algn="ctr"/>
            <a:r>
              <a:rPr lang="en-US" sz="4000" dirty="0"/>
              <a:t>CONFUSION MATRIX</a:t>
            </a:r>
            <a:endParaRPr lang="en-IN" sz="4000" dirty="0"/>
          </a:p>
        </p:txBody>
      </p:sp>
      <p:pic>
        <p:nvPicPr>
          <p:cNvPr id="6" name="Picture 5">
            <a:extLst>
              <a:ext uri="{FF2B5EF4-FFF2-40B4-BE49-F238E27FC236}">
                <a16:creationId xmlns="" xmlns:a16="http://schemas.microsoft.com/office/drawing/2014/main" id="{0C304A02-C639-6E48-E474-C427DF4F9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282" y="980129"/>
            <a:ext cx="4816700" cy="5634899"/>
          </a:xfrm>
          <a:prstGeom prst="rect">
            <a:avLst/>
          </a:prstGeom>
        </p:spPr>
      </p:pic>
    </p:spTree>
    <p:extLst>
      <p:ext uri="{BB962C8B-B14F-4D97-AF65-F5344CB8AC3E}">
        <p14:creationId xmlns:p14="http://schemas.microsoft.com/office/powerpoint/2010/main" val="3465942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2441F9-1A25-7092-5178-6A112F1D7E02}"/>
              </a:ext>
            </a:extLst>
          </p:cNvPr>
          <p:cNvSpPr>
            <a:spLocks noGrp="1"/>
          </p:cNvSpPr>
          <p:nvPr>
            <p:ph type="ctrTitle"/>
          </p:nvPr>
        </p:nvSpPr>
        <p:spPr>
          <a:xfrm>
            <a:off x="2524028" y="339646"/>
            <a:ext cx="3199425" cy="635187"/>
          </a:xfrm>
        </p:spPr>
        <p:txBody>
          <a:bodyPr>
            <a:normAutofit fontScale="90000"/>
          </a:bodyPr>
          <a:lstStyle/>
          <a:p>
            <a:pPr algn="ctr"/>
            <a:r>
              <a:rPr lang="en-US" sz="4000" dirty="0" smtClean="0"/>
              <a:t>INTRODUCTION</a:t>
            </a:r>
            <a:endParaRPr lang="en-IN" sz="4000" dirty="0"/>
          </a:p>
        </p:txBody>
      </p:sp>
      <p:sp>
        <p:nvSpPr>
          <p:cNvPr id="3" name="Text Placeholder 2">
            <a:extLst>
              <a:ext uri="{FF2B5EF4-FFF2-40B4-BE49-F238E27FC236}">
                <a16:creationId xmlns="" xmlns:a16="http://schemas.microsoft.com/office/drawing/2014/main" id="{44578A60-562A-3BF0-5970-BCF8295912C3}"/>
              </a:ext>
            </a:extLst>
          </p:cNvPr>
          <p:cNvSpPr txBox="1">
            <a:spLocks/>
          </p:cNvSpPr>
          <p:nvPr/>
        </p:nvSpPr>
        <p:spPr>
          <a:xfrm>
            <a:off x="317807" y="1342198"/>
            <a:ext cx="3976245" cy="4849283"/>
          </a:xfrm>
          <a:prstGeom prst="rect">
            <a:avLst/>
          </a:prstGeom>
        </p:spPr>
        <p:txBody>
          <a:bodyPr>
            <a:normAutofit fontScale="70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Over a decade, social media have been growing, and people are able to express their opinions and also discuss among others via these platforms. </a:t>
            </a:r>
          </a:p>
          <a:p>
            <a:pPr algn="just">
              <a:buFont typeface="Wingdings" panose="05000000000000000000" pitchFamily="2" charset="2"/>
              <a:buChar char="Ø"/>
            </a:pPr>
            <a:r>
              <a:rPr lang="en-US" dirty="0"/>
              <a:t>These debates may arise due to differences in opinion and may often result in fights over the social media during which offensive language termed as malignant comments may be used from one side. </a:t>
            </a:r>
          </a:p>
          <a:p>
            <a:pPr algn="just">
              <a:buFont typeface="Wingdings" panose="05000000000000000000" pitchFamily="2" charset="2"/>
              <a:buChar char="Ø"/>
            </a:pPr>
            <a:r>
              <a:rPr lang="en-US" dirty="0"/>
              <a:t>This clearly pose the threat of abuse and harassment online. </a:t>
            </a:r>
          </a:p>
          <a:p>
            <a:pPr algn="just">
              <a:buFont typeface="Wingdings" panose="05000000000000000000" pitchFamily="2" charset="2"/>
              <a:buChar char="Ø"/>
            </a:pPr>
            <a:r>
              <a:rPr lang="en-US" dirty="0"/>
              <a:t>As such, some people stop giving their opinions or give up seeking different opinions which result in unhealthy and biased discussion. </a:t>
            </a:r>
          </a:p>
          <a:p>
            <a:pPr algn="just">
              <a:buFont typeface="Wingdings" panose="05000000000000000000" pitchFamily="2" charset="2"/>
              <a:buChar char="Ø"/>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4" name="Picture 3">
            <a:extLst>
              <a:ext uri="{FF2B5EF4-FFF2-40B4-BE49-F238E27FC236}">
                <a16:creationId xmlns="" xmlns:a16="http://schemas.microsoft.com/office/drawing/2014/main" id="{C8E0C6B2-3E95-E13D-55AC-F8F5E268643B}"/>
              </a:ext>
            </a:extLst>
          </p:cNvPr>
          <p:cNvPicPr>
            <a:picLocks noChangeAspect="1"/>
          </p:cNvPicPr>
          <p:nvPr/>
        </p:nvPicPr>
        <p:blipFill>
          <a:blip r:embed="rId2"/>
          <a:stretch>
            <a:fillRect/>
          </a:stretch>
        </p:blipFill>
        <p:spPr>
          <a:xfrm>
            <a:off x="4769963" y="1289968"/>
            <a:ext cx="3715305" cy="4953740"/>
          </a:xfrm>
          <a:prstGeom prst="rect">
            <a:avLst/>
          </a:prstGeom>
        </p:spPr>
      </p:pic>
    </p:spTree>
    <p:extLst>
      <p:ext uri="{BB962C8B-B14F-4D97-AF65-F5344CB8AC3E}">
        <p14:creationId xmlns:p14="http://schemas.microsoft.com/office/powerpoint/2010/main" val="853763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1AF4D1-50E6-3CD1-DAF7-5C8B985AE2B5}"/>
              </a:ext>
            </a:extLst>
          </p:cNvPr>
          <p:cNvSpPr>
            <a:spLocks noGrp="1"/>
          </p:cNvSpPr>
          <p:nvPr>
            <p:ph type="ctrTitle"/>
          </p:nvPr>
        </p:nvSpPr>
        <p:spPr>
          <a:xfrm>
            <a:off x="294468" y="968460"/>
            <a:ext cx="7270543" cy="654040"/>
          </a:xfrm>
        </p:spPr>
        <p:txBody>
          <a:bodyPr>
            <a:normAutofit fontScale="90000"/>
          </a:bodyPr>
          <a:lstStyle/>
          <a:p>
            <a:pPr algn="ctr"/>
            <a:r>
              <a:rPr lang="en-US" sz="4000" dirty="0"/>
              <a:t>Key Findings and Conclusions of the Study</a:t>
            </a:r>
            <a:endParaRPr lang="en-IN" sz="4000" dirty="0"/>
          </a:p>
        </p:txBody>
      </p:sp>
      <p:sp>
        <p:nvSpPr>
          <p:cNvPr id="3" name="Text Placeholder 2">
            <a:extLst>
              <a:ext uri="{FF2B5EF4-FFF2-40B4-BE49-F238E27FC236}">
                <a16:creationId xmlns="" xmlns:a16="http://schemas.microsoft.com/office/drawing/2014/main" id="{B6BECEB5-121E-9BDE-E88C-C1475D6A401B}"/>
              </a:ext>
            </a:extLst>
          </p:cNvPr>
          <p:cNvSpPr txBox="1">
            <a:spLocks/>
          </p:cNvSpPr>
          <p:nvPr/>
        </p:nvSpPr>
        <p:spPr>
          <a:xfrm>
            <a:off x="294468" y="1622501"/>
            <a:ext cx="3442442" cy="318623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800" dirty="0"/>
              <a:t>The finding of the study is that only few users over online use unparliamentary language. </a:t>
            </a:r>
          </a:p>
          <a:p>
            <a:pPr algn="just">
              <a:buFont typeface="Wingdings" panose="05000000000000000000" pitchFamily="2" charset="2"/>
              <a:buChar char="Ø"/>
            </a:pPr>
            <a:r>
              <a:rPr lang="en-US" sz="1800" dirty="0"/>
              <a:t>And most of these sentences have more stop words and are being quite long. </a:t>
            </a:r>
          </a:p>
          <a:p>
            <a:pPr algn="just">
              <a:buFont typeface="Wingdings" panose="05000000000000000000" pitchFamily="2" charset="2"/>
              <a:buChar char="Ø"/>
            </a:pPr>
            <a:r>
              <a:rPr lang="en-US" sz="1800" dirty="0"/>
              <a:t>As discussed before few motivated disrespectful crowds use these foul languages in the online forum to bully the people around and to stop them from doing these things that they are not supposed to do. </a:t>
            </a:r>
          </a:p>
          <a:p>
            <a:pPr algn="just">
              <a:buFont typeface="Wingdings" panose="05000000000000000000" pitchFamily="2" charset="2"/>
              <a:buChar char="Ø"/>
            </a:pPr>
            <a:r>
              <a:rPr lang="en-US" sz="1800" dirty="0"/>
              <a:t>Our study helps the online forums and social media to induce a ban to profanity or usage of profanity over these forums.</a:t>
            </a:r>
            <a:endParaRPr lang="en-IN" sz="1800" dirty="0"/>
          </a:p>
        </p:txBody>
      </p:sp>
      <p:pic>
        <p:nvPicPr>
          <p:cNvPr id="4" name="Picture 3">
            <a:extLst>
              <a:ext uri="{FF2B5EF4-FFF2-40B4-BE49-F238E27FC236}">
                <a16:creationId xmlns="" xmlns:a16="http://schemas.microsoft.com/office/drawing/2014/main" id="{42A5E914-99D9-4746-EBD8-25FA78BE2D8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262353" y="2391410"/>
            <a:ext cx="4298633" cy="2075180"/>
          </a:xfrm>
          <a:prstGeom prst="rect">
            <a:avLst/>
          </a:prstGeom>
        </p:spPr>
      </p:pic>
    </p:spTree>
    <p:extLst>
      <p:ext uri="{BB962C8B-B14F-4D97-AF65-F5344CB8AC3E}">
        <p14:creationId xmlns:p14="http://schemas.microsoft.com/office/powerpoint/2010/main" val="938599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35E680-FF85-59BE-2100-890B2E2E2A43}"/>
              </a:ext>
            </a:extLst>
          </p:cNvPr>
          <p:cNvSpPr>
            <a:spLocks noGrp="1"/>
          </p:cNvSpPr>
          <p:nvPr>
            <p:ph type="ctrTitle"/>
          </p:nvPr>
        </p:nvSpPr>
        <p:spPr>
          <a:xfrm>
            <a:off x="294468" y="339645"/>
            <a:ext cx="7586414" cy="1310046"/>
          </a:xfrm>
        </p:spPr>
        <p:txBody>
          <a:bodyPr>
            <a:normAutofit fontScale="90000"/>
          </a:bodyPr>
          <a:lstStyle/>
          <a:p>
            <a:pPr algn="ctr"/>
            <a:r>
              <a:rPr lang="en-US" sz="4000" dirty="0"/>
              <a:t>Limitations of this work and Scope for Future Work</a:t>
            </a:r>
          </a:p>
        </p:txBody>
      </p:sp>
      <p:sp>
        <p:nvSpPr>
          <p:cNvPr id="3" name="Text Placeholder 2">
            <a:extLst>
              <a:ext uri="{FF2B5EF4-FFF2-40B4-BE49-F238E27FC236}">
                <a16:creationId xmlns="" xmlns:a16="http://schemas.microsoft.com/office/drawing/2014/main" id="{730E07CE-4FF0-9DE1-F1C0-071688EBB448}"/>
              </a:ext>
            </a:extLst>
          </p:cNvPr>
          <p:cNvSpPr txBox="1">
            <a:spLocks/>
          </p:cNvSpPr>
          <p:nvPr/>
        </p:nvSpPr>
        <p:spPr>
          <a:xfrm>
            <a:off x="294468" y="1809947"/>
            <a:ext cx="3505424" cy="4504267"/>
          </a:xfrm>
          <a:prstGeom prst="rect">
            <a:avLst/>
          </a:prstGeom>
        </p:spPr>
        <p:txBody>
          <a:bodyPr>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Problems faced while working in this project:</a:t>
            </a:r>
          </a:p>
          <a:p>
            <a:pPr marL="0" indent="0">
              <a:buNone/>
            </a:pPr>
            <a:r>
              <a:rPr lang="en-US" dirty="0"/>
              <a:t>More computational power was required as it took more time for processing the huge dataset.</a:t>
            </a:r>
          </a:p>
          <a:p>
            <a:pPr marL="0" indent="0">
              <a:buNone/>
            </a:pPr>
            <a:r>
              <a:rPr lang="en-US" dirty="0"/>
              <a:t>Imbalanced dataset and bad comment texts</a:t>
            </a:r>
          </a:p>
          <a:p>
            <a:pPr marL="0" indent="0">
              <a:buNone/>
            </a:pPr>
            <a:r>
              <a:rPr lang="en-US" dirty="0"/>
              <a:t>Better parameters could not be obtained using hyperparameter tuning as more time was consumed</a:t>
            </a:r>
          </a:p>
          <a:p>
            <a:endParaRPr lang="en-US" dirty="0"/>
          </a:p>
          <a:p>
            <a:pPr>
              <a:buFont typeface="Wingdings" panose="05000000000000000000" pitchFamily="2" charset="2"/>
              <a:buChar char="Ø"/>
            </a:pPr>
            <a:r>
              <a:rPr lang="en-US" dirty="0"/>
              <a:t>Areas of improvement:</a:t>
            </a:r>
          </a:p>
          <a:p>
            <a:pPr marL="0" indent="0">
              <a:buNone/>
            </a:pPr>
            <a:r>
              <a:rPr lang="en-US" dirty="0"/>
              <a:t>Less time complexity</a:t>
            </a:r>
          </a:p>
          <a:p>
            <a:pPr marL="0" indent="0">
              <a:buNone/>
            </a:pPr>
            <a:r>
              <a:rPr lang="en-US" dirty="0"/>
              <a:t>Providing a proper balanced dataset with less errors.</a:t>
            </a:r>
          </a:p>
        </p:txBody>
      </p:sp>
      <p:pic>
        <p:nvPicPr>
          <p:cNvPr id="4" name="Picture 3">
            <a:extLst>
              <a:ext uri="{FF2B5EF4-FFF2-40B4-BE49-F238E27FC236}">
                <a16:creationId xmlns="" xmlns:a16="http://schemas.microsoft.com/office/drawing/2014/main" id="{EE460CDF-375A-0FA9-774D-16697647B0D3}"/>
              </a:ext>
            </a:extLst>
          </p:cNvPr>
          <p:cNvPicPr>
            <a:picLocks noChangeAspect="1"/>
          </p:cNvPicPr>
          <p:nvPr/>
        </p:nvPicPr>
        <p:blipFill>
          <a:blip r:embed="rId2"/>
          <a:stretch>
            <a:fillRect/>
          </a:stretch>
        </p:blipFill>
        <p:spPr>
          <a:xfrm>
            <a:off x="4271707" y="2111392"/>
            <a:ext cx="4283334" cy="3580867"/>
          </a:xfrm>
          <a:prstGeom prst="rect">
            <a:avLst/>
          </a:prstGeom>
        </p:spPr>
      </p:pic>
    </p:spTree>
    <p:extLst>
      <p:ext uri="{BB962C8B-B14F-4D97-AF65-F5344CB8AC3E}">
        <p14:creationId xmlns:p14="http://schemas.microsoft.com/office/powerpoint/2010/main" val="921177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3CFF9A-91DA-E605-63DD-E280287748CC}"/>
              </a:ext>
            </a:extLst>
          </p:cNvPr>
          <p:cNvSpPr>
            <a:spLocks noGrp="1"/>
          </p:cNvSpPr>
          <p:nvPr>
            <p:ph type="ctrTitle"/>
          </p:nvPr>
        </p:nvSpPr>
        <p:spPr>
          <a:xfrm>
            <a:off x="2234153" y="509047"/>
            <a:ext cx="4144268" cy="672894"/>
          </a:xfrm>
        </p:spPr>
        <p:txBody>
          <a:bodyPr>
            <a:normAutofit fontScale="90000"/>
          </a:bodyPr>
          <a:lstStyle/>
          <a:p>
            <a:pPr algn="ctr"/>
            <a:r>
              <a:rPr lang="en-US" sz="4000" dirty="0"/>
              <a:t>PROBLEM STATEMENT</a:t>
            </a:r>
            <a:endParaRPr lang="en-IN" sz="4000" dirty="0"/>
          </a:p>
        </p:txBody>
      </p:sp>
      <p:sp>
        <p:nvSpPr>
          <p:cNvPr id="3" name="Text Placeholder 2">
            <a:extLst>
              <a:ext uri="{FF2B5EF4-FFF2-40B4-BE49-F238E27FC236}">
                <a16:creationId xmlns="" xmlns:a16="http://schemas.microsoft.com/office/drawing/2014/main" id="{AF597ABC-5222-C1A6-F124-C005886B91A1}"/>
              </a:ext>
            </a:extLst>
          </p:cNvPr>
          <p:cNvSpPr txBox="1">
            <a:spLocks/>
          </p:cNvSpPr>
          <p:nvPr/>
        </p:nvSpPr>
        <p:spPr>
          <a:xfrm>
            <a:off x="230837" y="1488580"/>
            <a:ext cx="8526803" cy="410362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buFont typeface="Wingdings" panose="05000000000000000000" pitchFamily="2" charset="2"/>
              <a:buChar char="Ø"/>
            </a:pPr>
            <a:r>
              <a:rPr lang="en-US" sz="1600" dirty="0"/>
              <a:t>Online hate, described as abusive language, aggression, cyberbullying, hatefulness and many others has been identified as a major threat on online social media platforms. Social media platforms are the most prominent grounds for such toxic behavior.   </a:t>
            </a:r>
          </a:p>
          <a:p>
            <a:pPr algn="just">
              <a:buFont typeface="Wingdings" panose="05000000000000000000" pitchFamily="2" charset="2"/>
              <a:buChar char="Ø"/>
            </a:pPr>
            <a:r>
              <a:rPr lang="en-US" sz="1600"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buFont typeface="Wingdings" panose="05000000000000000000" pitchFamily="2" charset="2"/>
              <a:buChar char="Ø"/>
            </a:pPr>
            <a:r>
              <a:rPr lang="en-US" sz="16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just">
              <a:buFont typeface="Wingdings" panose="05000000000000000000" pitchFamily="2" charset="2"/>
              <a:buChar char="Ø"/>
            </a:pPr>
            <a:r>
              <a:rPr lang="en-US" sz="1600" dirty="0"/>
              <a:t>Our goal is to build a prototype of online hate and abuse comment classifier which can used to classify hate and offensive comments so that it can be controlled and restricted from spreading hatred and cyberbullying.</a:t>
            </a:r>
            <a:endParaRPr lang="en-IN" sz="1600" dirty="0"/>
          </a:p>
        </p:txBody>
      </p:sp>
    </p:spTree>
    <p:extLst>
      <p:ext uri="{BB962C8B-B14F-4D97-AF65-F5344CB8AC3E}">
        <p14:creationId xmlns:p14="http://schemas.microsoft.com/office/powerpoint/2010/main" val="84373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2FE865-AF74-D3EE-6CBF-4C89B078F690}"/>
              </a:ext>
            </a:extLst>
          </p:cNvPr>
          <p:cNvSpPr>
            <a:spLocks noGrp="1"/>
          </p:cNvSpPr>
          <p:nvPr>
            <p:ph type="ctrTitle"/>
          </p:nvPr>
        </p:nvSpPr>
        <p:spPr>
          <a:xfrm>
            <a:off x="2156382" y="349392"/>
            <a:ext cx="4368206" cy="701174"/>
          </a:xfrm>
        </p:spPr>
        <p:txBody>
          <a:bodyPr>
            <a:normAutofit fontScale="90000"/>
          </a:bodyPr>
          <a:lstStyle/>
          <a:p>
            <a:pPr algn="ctr"/>
            <a:r>
              <a:rPr lang="en-US" sz="4000" dirty="0"/>
              <a:t>DATASET DESCRIPTION</a:t>
            </a:r>
            <a:endParaRPr lang="en-IN" sz="4000" dirty="0"/>
          </a:p>
        </p:txBody>
      </p:sp>
      <p:sp>
        <p:nvSpPr>
          <p:cNvPr id="3" name="Text Placeholder 2">
            <a:extLst>
              <a:ext uri="{FF2B5EF4-FFF2-40B4-BE49-F238E27FC236}">
                <a16:creationId xmlns="" xmlns:a16="http://schemas.microsoft.com/office/drawing/2014/main" id="{0008C5B8-7DE3-7456-322C-D2BA6E4E0720}"/>
              </a:ext>
            </a:extLst>
          </p:cNvPr>
          <p:cNvSpPr txBox="1">
            <a:spLocks/>
          </p:cNvSpPr>
          <p:nvPr/>
        </p:nvSpPr>
        <p:spPr>
          <a:xfrm>
            <a:off x="244975" y="1308739"/>
            <a:ext cx="8526803" cy="484928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sz="1600" dirty="0"/>
              <a:t>The data set contains the training set, which has approximately 1,59,000 samples and the test set which contains nearly 1,53,000 samples. All the data samples contain 8 fields which includes ‘Id’, ‘Comments’, ‘Malignant’, ‘Highly malignant’, ‘Rude’, ‘Threat’, ‘Abuse’ and ‘Loathe’. </a:t>
            </a:r>
          </a:p>
          <a:p>
            <a:pPr marL="0" indent="0" algn="just">
              <a:buNone/>
            </a:pPr>
            <a:r>
              <a:rPr lang="en-US" sz="1600" dirty="0"/>
              <a:t>The label can be either 0 or 1, where 0 denotes a NO while 1 denotes a YES. There are various comments which have multiple labels. The first attribute is a unique ID associated with each comment.   </a:t>
            </a:r>
          </a:p>
          <a:p>
            <a:pPr marL="0" indent="0" algn="just">
              <a:buNone/>
            </a:pPr>
            <a:r>
              <a:rPr lang="en-US" sz="1600" dirty="0"/>
              <a:t>The data set includes:</a:t>
            </a:r>
          </a:p>
          <a:p>
            <a:pPr algn="just">
              <a:buFont typeface="Wingdings" panose="05000000000000000000" pitchFamily="2" charset="2"/>
              <a:buChar char="Ø"/>
            </a:pPr>
            <a:r>
              <a:rPr lang="en-US" sz="1600" dirty="0"/>
              <a:t>Malignant: It is the Label column, which includes values 0 and 1, denoting if the comment is malignant or not. </a:t>
            </a:r>
          </a:p>
          <a:p>
            <a:pPr algn="just">
              <a:buFont typeface="Wingdings" panose="05000000000000000000" pitchFamily="2" charset="2"/>
              <a:buChar char="Ø"/>
            </a:pPr>
            <a:r>
              <a:rPr lang="en-US" sz="1600" dirty="0"/>
              <a:t>Highly Malignant: It denotes comments that are highly malignant and hurtful. </a:t>
            </a:r>
          </a:p>
          <a:p>
            <a:pPr algn="just">
              <a:buFont typeface="Wingdings" panose="05000000000000000000" pitchFamily="2" charset="2"/>
              <a:buChar char="Ø"/>
            </a:pPr>
            <a:r>
              <a:rPr lang="en-US" sz="1600" dirty="0"/>
              <a:t>Rude: It denotes comments that are very rude and offensive.</a:t>
            </a:r>
          </a:p>
          <a:p>
            <a:pPr algn="just">
              <a:buFont typeface="Wingdings" panose="05000000000000000000" pitchFamily="2" charset="2"/>
              <a:buChar char="Ø"/>
            </a:pPr>
            <a:r>
              <a:rPr lang="en-US" sz="1600" dirty="0"/>
              <a:t>Threat: It contains indication of the comments that are giving any threat to someone. 	</a:t>
            </a:r>
          </a:p>
          <a:p>
            <a:pPr algn="just">
              <a:buFont typeface="Wingdings" panose="05000000000000000000" pitchFamily="2" charset="2"/>
              <a:buChar char="Ø"/>
            </a:pPr>
            <a:r>
              <a:rPr lang="en-US" sz="1600" dirty="0"/>
              <a:t>Abuse: It is for comments that are abusive in nature. </a:t>
            </a:r>
          </a:p>
          <a:p>
            <a:pPr algn="just">
              <a:buFont typeface="Wingdings" panose="05000000000000000000" pitchFamily="2" charset="2"/>
              <a:buChar char="Ø"/>
            </a:pPr>
            <a:r>
              <a:rPr lang="en-US" sz="1600" dirty="0"/>
              <a:t>Loathe: It describes the comments which are hateful and loathing in nature.  </a:t>
            </a:r>
          </a:p>
          <a:p>
            <a:pPr algn="just">
              <a:buFont typeface="Wingdings" panose="05000000000000000000" pitchFamily="2" charset="2"/>
              <a:buChar char="Ø"/>
            </a:pPr>
            <a:r>
              <a:rPr lang="en-US" sz="1600" dirty="0"/>
              <a:t>ID: It includes unique Ids associated with each comment text given.   </a:t>
            </a:r>
          </a:p>
          <a:p>
            <a:pPr algn="just">
              <a:buFont typeface="Wingdings" panose="05000000000000000000" pitchFamily="2" charset="2"/>
              <a:buChar char="Ø"/>
            </a:pPr>
            <a:r>
              <a:rPr lang="en-US" sz="1600" dirty="0"/>
              <a:t>Comment text: This column contains the comments extracted from various social media platforms.</a:t>
            </a:r>
            <a:endParaRPr lang="en-IN" sz="1600" dirty="0"/>
          </a:p>
        </p:txBody>
      </p:sp>
    </p:spTree>
    <p:extLst>
      <p:ext uri="{BB962C8B-B14F-4D97-AF65-F5344CB8AC3E}">
        <p14:creationId xmlns:p14="http://schemas.microsoft.com/office/powerpoint/2010/main" val="2573012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6ED15E-8BF2-5538-2CC8-E0822D68BA46}"/>
              </a:ext>
            </a:extLst>
          </p:cNvPr>
          <p:cNvSpPr>
            <a:spLocks noGrp="1"/>
          </p:cNvSpPr>
          <p:nvPr>
            <p:ph type="ctrTitle"/>
          </p:nvPr>
        </p:nvSpPr>
        <p:spPr>
          <a:xfrm>
            <a:off x="1171153" y="368332"/>
            <a:ext cx="6690803" cy="1313231"/>
          </a:xfrm>
        </p:spPr>
        <p:txBody>
          <a:bodyPr>
            <a:normAutofit fontScale="90000"/>
          </a:bodyPr>
          <a:lstStyle/>
          <a:p>
            <a:pPr algn="ctr"/>
            <a:r>
              <a:rPr lang="en-US" sz="4000" dirty="0"/>
              <a:t>Conceptual Background of the Domain Problem</a:t>
            </a:r>
            <a:endParaRPr lang="en-IN" sz="4000" dirty="0"/>
          </a:p>
        </p:txBody>
      </p:sp>
      <p:sp>
        <p:nvSpPr>
          <p:cNvPr id="3" name="Text Placeholder 2">
            <a:extLst>
              <a:ext uri="{FF2B5EF4-FFF2-40B4-BE49-F238E27FC236}">
                <a16:creationId xmlns="" xmlns:a16="http://schemas.microsoft.com/office/drawing/2014/main" id="{B3E84B80-44A7-5149-0DCD-BA78EA1E818D}"/>
              </a:ext>
            </a:extLst>
          </p:cNvPr>
          <p:cNvSpPr txBox="1">
            <a:spLocks/>
          </p:cNvSpPr>
          <p:nvPr/>
        </p:nvSpPr>
        <p:spPr>
          <a:xfrm>
            <a:off x="253153" y="1853387"/>
            <a:ext cx="8526803" cy="4636282"/>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Online platforms and social media become the place where people share the thoughts freely without any partiality and overcoming all the race people share their thoughts and ideas among the crowd.</a:t>
            </a:r>
          </a:p>
          <a:p>
            <a:pPr algn="just">
              <a:buFont typeface="Wingdings" panose="05000000000000000000" pitchFamily="2" charset="2"/>
              <a:buChar char="Ø"/>
            </a:pPr>
            <a:r>
              <a:rPr lang="en-US" sz="1600"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algn="just">
              <a:buFont typeface="Wingdings" panose="05000000000000000000" pitchFamily="2" charset="2"/>
              <a:buChar char="Ø"/>
            </a:pPr>
            <a:r>
              <a:rPr lang="en-US" sz="1600" dirty="0"/>
              <a:t>While social media is ubiquitous in America and Europe, Asian countries like India lead the list of social media usage. More than 3.8 billion people use social media.</a:t>
            </a:r>
          </a:p>
          <a:p>
            <a:pPr algn="just">
              <a:buFont typeface="Wingdings" panose="05000000000000000000" pitchFamily="2" charset="2"/>
              <a:buChar char="Ø"/>
            </a:pPr>
            <a:r>
              <a:rPr lang="en-US" sz="1600"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algn="just">
              <a:buFont typeface="Wingdings" panose="05000000000000000000" pitchFamily="2" charset="2"/>
              <a:buChar char="Ø"/>
            </a:pPr>
            <a:r>
              <a:rPr lang="en-US" sz="1600"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sz="1600" dirty="0"/>
          </a:p>
        </p:txBody>
      </p:sp>
    </p:spTree>
    <p:extLst>
      <p:ext uri="{BB962C8B-B14F-4D97-AF65-F5344CB8AC3E}">
        <p14:creationId xmlns:p14="http://schemas.microsoft.com/office/powerpoint/2010/main" val="3177090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EE3C70-FCCF-8B12-810B-427CC7E1FE8E}"/>
              </a:ext>
            </a:extLst>
          </p:cNvPr>
          <p:cNvSpPr>
            <a:spLocks noGrp="1"/>
          </p:cNvSpPr>
          <p:nvPr>
            <p:ph type="ctrTitle"/>
          </p:nvPr>
        </p:nvSpPr>
        <p:spPr>
          <a:xfrm>
            <a:off x="1644857" y="673657"/>
            <a:ext cx="5085881" cy="678221"/>
          </a:xfrm>
        </p:spPr>
        <p:txBody>
          <a:bodyPr>
            <a:normAutofit fontScale="90000"/>
          </a:bodyPr>
          <a:lstStyle/>
          <a:p>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 xmlns:a16="http://schemas.microsoft.com/office/drawing/2014/main" id="{CDE641C4-AD9D-A16D-F80D-CFF9AEEB138A}"/>
              </a:ext>
            </a:extLst>
          </p:cNvPr>
          <p:cNvGraphicFramePr>
            <a:graphicFrameLocks/>
          </p:cNvGraphicFramePr>
          <p:nvPr>
            <p:extLst>
              <p:ext uri="{D42A27DB-BD31-4B8C-83A1-F6EECF244321}">
                <p14:modId xmlns:p14="http://schemas.microsoft.com/office/powerpoint/2010/main" val="2733441444"/>
              </p:ext>
            </p:extLst>
          </p:nvPr>
        </p:nvGraphicFramePr>
        <p:xfrm>
          <a:off x="1008548" y="1692332"/>
          <a:ext cx="6850856"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3049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1E3466-A93D-BE10-E2D1-CD376670C565}"/>
              </a:ext>
            </a:extLst>
          </p:cNvPr>
          <p:cNvSpPr>
            <a:spLocks noGrp="1"/>
          </p:cNvSpPr>
          <p:nvPr>
            <p:ph type="ctrTitle"/>
          </p:nvPr>
        </p:nvSpPr>
        <p:spPr>
          <a:xfrm>
            <a:off x="2364889" y="544959"/>
            <a:ext cx="4414222" cy="691748"/>
          </a:xfrm>
        </p:spPr>
        <p:txBody>
          <a:bodyPr>
            <a:normAutofit fontScale="90000"/>
          </a:bodyPr>
          <a:lstStyle/>
          <a:p>
            <a:r>
              <a:rPr lang="en-IN" sz="4000" dirty="0"/>
              <a:t>MODEL BUILDING STEPS</a:t>
            </a:r>
          </a:p>
        </p:txBody>
      </p:sp>
      <p:sp>
        <p:nvSpPr>
          <p:cNvPr id="3" name="Text Placeholder 2">
            <a:extLst>
              <a:ext uri="{FF2B5EF4-FFF2-40B4-BE49-F238E27FC236}">
                <a16:creationId xmlns="" xmlns:a16="http://schemas.microsoft.com/office/drawing/2014/main" id="{FB66397D-2686-7DAA-0A61-A4C71235EC6B}"/>
              </a:ext>
            </a:extLst>
          </p:cNvPr>
          <p:cNvSpPr txBox="1">
            <a:spLocks/>
          </p:cNvSpPr>
          <p:nvPr/>
        </p:nvSpPr>
        <p:spPr>
          <a:xfrm>
            <a:off x="339366" y="2414281"/>
            <a:ext cx="2976514" cy="283746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a:p>
            <a:endParaRPr lang="en-IN" dirty="0"/>
          </a:p>
        </p:txBody>
      </p:sp>
      <p:pic>
        <p:nvPicPr>
          <p:cNvPr id="4" name="Picture 3">
            <a:extLst>
              <a:ext uri="{FF2B5EF4-FFF2-40B4-BE49-F238E27FC236}">
                <a16:creationId xmlns="" xmlns:a16="http://schemas.microsoft.com/office/drawing/2014/main" id="{A0B908D9-8DA8-90CA-7E40-B06F9C3F7E8D}"/>
              </a:ext>
            </a:extLst>
          </p:cNvPr>
          <p:cNvPicPr>
            <a:picLocks noChangeAspect="1"/>
          </p:cNvPicPr>
          <p:nvPr/>
        </p:nvPicPr>
        <p:blipFill>
          <a:blip r:embed="rId2"/>
          <a:stretch>
            <a:fillRect/>
          </a:stretch>
        </p:blipFill>
        <p:spPr>
          <a:xfrm>
            <a:off x="3554207" y="1848856"/>
            <a:ext cx="4930438" cy="3968318"/>
          </a:xfrm>
          <a:prstGeom prst="rect">
            <a:avLst/>
          </a:prstGeom>
        </p:spPr>
      </p:pic>
    </p:spTree>
    <p:extLst>
      <p:ext uri="{BB962C8B-B14F-4D97-AF65-F5344CB8AC3E}">
        <p14:creationId xmlns:p14="http://schemas.microsoft.com/office/powerpoint/2010/main" val="2545153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74541F-0F1A-BCE3-F4CE-1FF42E0AEA16}"/>
              </a:ext>
            </a:extLst>
          </p:cNvPr>
          <p:cNvSpPr>
            <a:spLocks noGrp="1"/>
          </p:cNvSpPr>
          <p:nvPr>
            <p:ph type="ctrTitle"/>
          </p:nvPr>
        </p:nvSpPr>
        <p:spPr>
          <a:xfrm>
            <a:off x="2170522" y="395926"/>
            <a:ext cx="4322249" cy="597479"/>
          </a:xfrm>
        </p:spPr>
        <p:txBody>
          <a:bodyPr>
            <a:normAutofit fontScale="90000"/>
          </a:bodyPr>
          <a:lstStyle/>
          <a:p>
            <a:r>
              <a:rPr lang="en-US" sz="4000" dirty="0"/>
              <a:t>DATA PREPROCESSING</a:t>
            </a:r>
            <a:endParaRPr lang="en-IN" sz="4000" dirty="0"/>
          </a:p>
        </p:txBody>
      </p:sp>
      <p:sp>
        <p:nvSpPr>
          <p:cNvPr id="3" name="Text Placeholder 2">
            <a:extLst>
              <a:ext uri="{FF2B5EF4-FFF2-40B4-BE49-F238E27FC236}">
                <a16:creationId xmlns="" xmlns:a16="http://schemas.microsoft.com/office/drawing/2014/main" id="{7FE61B75-7F6F-EFD5-66F6-4C2D555D877A}"/>
              </a:ext>
            </a:extLst>
          </p:cNvPr>
          <p:cNvSpPr txBox="1">
            <a:spLocks/>
          </p:cNvSpPr>
          <p:nvPr/>
        </p:nvSpPr>
        <p:spPr>
          <a:xfrm>
            <a:off x="367634" y="1320562"/>
            <a:ext cx="7586416" cy="37085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1600" dirty="0"/>
              <a:t>1. Load dataset </a:t>
            </a:r>
          </a:p>
          <a:p>
            <a:pPr marL="0" indent="0">
              <a:buNone/>
            </a:pPr>
            <a:r>
              <a:rPr lang="en-IN" sz="1600" dirty="0"/>
              <a:t>2. Remove null values </a:t>
            </a:r>
          </a:p>
          <a:p>
            <a:pPr marL="0" indent="0">
              <a:buNone/>
            </a:pPr>
            <a:r>
              <a:rPr lang="en-IN" sz="1600" dirty="0"/>
              <a:t>3. Drop column id </a:t>
            </a:r>
          </a:p>
          <a:p>
            <a:pPr marL="0" indent="0">
              <a:buNone/>
            </a:pPr>
            <a:r>
              <a:rPr lang="en-IN" sz="1600" dirty="0"/>
              <a:t>4. Convert comment text to lower case and replace '\n' with single space. </a:t>
            </a:r>
          </a:p>
          <a:p>
            <a:pPr marL="0" indent="0">
              <a:buNone/>
            </a:pPr>
            <a:r>
              <a:rPr lang="en-IN" sz="1600" dirty="0"/>
              <a:t>5. Keep only text data </a:t>
            </a:r>
            <a:r>
              <a:rPr lang="en-IN" sz="1600" dirty="0" err="1"/>
              <a:t>ie</a:t>
            </a:r>
            <a:r>
              <a:rPr lang="en-IN" sz="1600" dirty="0"/>
              <a:t>. a-z' and remove other data from comment text. </a:t>
            </a:r>
          </a:p>
          <a:p>
            <a:pPr marL="0" indent="0">
              <a:buNone/>
            </a:pPr>
            <a:r>
              <a:rPr lang="en-IN" sz="1600" dirty="0"/>
              <a:t>6. Remove stop words and punctuations </a:t>
            </a:r>
          </a:p>
          <a:p>
            <a:pPr marL="0" indent="0">
              <a:buNone/>
            </a:pPr>
            <a:r>
              <a:rPr lang="en-IN" sz="1600" dirty="0"/>
              <a:t>7. Apply Stemming using </a:t>
            </a:r>
            <a:r>
              <a:rPr lang="en-IN" sz="1600" dirty="0" err="1"/>
              <a:t>SnowballStemmer</a:t>
            </a:r>
            <a:r>
              <a:rPr lang="en-IN" sz="1600" dirty="0"/>
              <a:t> </a:t>
            </a:r>
          </a:p>
          <a:p>
            <a:pPr marL="0" indent="0">
              <a:buNone/>
            </a:pPr>
            <a:r>
              <a:rPr lang="en-IN" sz="1600" dirty="0"/>
              <a:t>8. Convert text to vectors using </a:t>
            </a:r>
            <a:r>
              <a:rPr lang="en-IN" sz="1600" dirty="0" err="1"/>
              <a:t>TfidfVectorizer</a:t>
            </a:r>
            <a:r>
              <a:rPr lang="en-IN" sz="1600" dirty="0"/>
              <a:t> </a:t>
            </a:r>
          </a:p>
          <a:p>
            <a:pPr marL="0" indent="0">
              <a:buNone/>
            </a:pPr>
            <a:r>
              <a:rPr lang="en-IN" sz="1600" dirty="0"/>
              <a:t>9. Load saved or serialized model </a:t>
            </a:r>
          </a:p>
          <a:p>
            <a:pPr marL="0" indent="0">
              <a:buNone/>
            </a:pPr>
            <a:r>
              <a:rPr lang="en-IN" sz="1600" dirty="0"/>
              <a:t>10. Predict values for multi class label</a:t>
            </a:r>
          </a:p>
          <a:p>
            <a:endParaRPr lang="en-IN" sz="1600" dirty="0"/>
          </a:p>
        </p:txBody>
      </p:sp>
      <p:pic>
        <p:nvPicPr>
          <p:cNvPr id="4" name="Picture 3">
            <a:extLst>
              <a:ext uri="{FF2B5EF4-FFF2-40B4-BE49-F238E27FC236}">
                <a16:creationId xmlns="" xmlns:a16="http://schemas.microsoft.com/office/drawing/2014/main" id="{78B5A5A6-3B4F-51D7-65BA-498CE2838917}"/>
              </a:ext>
            </a:extLst>
          </p:cNvPr>
          <p:cNvPicPr>
            <a:picLocks noChangeAspect="1"/>
          </p:cNvPicPr>
          <p:nvPr/>
        </p:nvPicPr>
        <p:blipFill>
          <a:blip r:embed="rId2"/>
          <a:stretch>
            <a:fillRect/>
          </a:stretch>
        </p:blipFill>
        <p:spPr>
          <a:xfrm>
            <a:off x="4820547" y="3601346"/>
            <a:ext cx="3809815" cy="2653704"/>
          </a:xfrm>
          <a:prstGeom prst="rect">
            <a:avLst/>
          </a:prstGeom>
        </p:spPr>
      </p:pic>
    </p:spTree>
    <p:extLst>
      <p:ext uri="{BB962C8B-B14F-4D97-AF65-F5344CB8AC3E}">
        <p14:creationId xmlns:p14="http://schemas.microsoft.com/office/powerpoint/2010/main" val="3859270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5D3D6F-7DAB-BD3C-F08B-C20D87A3ECFC}"/>
              </a:ext>
            </a:extLst>
          </p:cNvPr>
          <p:cNvSpPr>
            <a:spLocks noGrp="1"/>
          </p:cNvSpPr>
          <p:nvPr>
            <p:ph type="ctrTitle"/>
          </p:nvPr>
        </p:nvSpPr>
        <p:spPr>
          <a:xfrm>
            <a:off x="2446256" y="297029"/>
            <a:ext cx="4060656" cy="701174"/>
          </a:xfrm>
        </p:spPr>
        <p:txBody>
          <a:bodyPr>
            <a:normAutofit fontScale="90000"/>
          </a:bodyPr>
          <a:lstStyle/>
          <a:p>
            <a:r>
              <a:rPr lang="en-US" sz="4000" dirty="0"/>
              <a:t>TECHNOLOGY USED</a:t>
            </a:r>
            <a:endParaRPr lang="en-IN" sz="4000" dirty="0"/>
          </a:p>
        </p:txBody>
      </p:sp>
      <p:sp>
        <p:nvSpPr>
          <p:cNvPr id="3" name="Text Placeholder 2">
            <a:extLst>
              <a:ext uri="{FF2B5EF4-FFF2-40B4-BE49-F238E27FC236}">
                <a16:creationId xmlns="" xmlns:a16="http://schemas.microsoft.com/office/drawing/2014/main" id="{DDCFEA35-9709-F187-EC23-42AAA4D358C1}"/>
              </a:ext>
            </a:extLst>
          </p:cNvPr>
          <p:cNvSpPr txBox="1">
            <a:spLocks/>
          </p:cNvSpPr>
          <p:nvPr/>
        </p:nvSpPr>
        <p:spPr>
          <a:xfrm>
            <a:off x="223764" y="1168599"/>
            <a:ext cx="8526803" cy="45208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285750">
              <a:buFont typeface="Courier New" panose="02070309020205020404" pitchFamily="49" charset="0"/>
              <a:buChar char="o"/>
            </a:pPr>
            <a:r>
              <a:rPr lang="en-IN" dirty="0"/>
              <a:t> Hardware technology being used.</a:t>
            </a:r>
          </a:p>
          <a:p>
            <a:pPr>
              <a:buFont typeface="Wingdings" panose="05000000000000000000" pitchFamily="2" charset="2"/>
              <a:buChar char="Ø"/>
            </a:pPr>
            <a:r>
              <a:rPr lang="pt-BR" dirty="0"/>
              <a:t>RAM 	: 8.00 GB</a:t>
            </a:r>
          </a:p>
          <a:p>
            <a:pPr>
              <a:buFont typeface="Wingdings" panose="05000000000000000000" pitchFamily="2" charset="2"/>
              <a:buChar char="Ø"/>
            </a:pPr>
            <a:r>
              <a:rPr lang="pt-BR" dirty="0"/>
              <a:t>CPU 	: Intel(R) Core(TM) i5-10300H CPU @ 2.50GHz</a:t>
            </a:r>
          </a:p>
          <a:p>
            <a:pPr>
              <a:buFont typeface="Wingdings" panose="05000000000000000000" pitchFamily="2" charset="2"/>
              <a:buChar char="Ø"/>
            </a:pPr>
            <a:r>
              <a:rPr lang="pt-BR" dirty="0"/>
              <a:t>GPU 	: NVIDIA GeForce GTX 1650 Ti</a:t>
            </a:r>
          </a:p>
          <a:p>
            <a:endParaRPr lang="en-IN" dirty="0"/>
          </a:p>
          <a:p>
            <a:pPr marL="285750" indent="-285750">
              <a:buFont typeface="Courier New" panose="02070309020205020404" pitchFamily="49" charset="0"/>
              <a:buChar char="o"/>
            </a:pPr>
            <a:r>
              <a:rPr lang="en-IN" dirty="0"/>
              <a:t> Software technology being used.</a:t>
            </a:r>
          </a:p>
          <a:p>
            <a:pPr>
              <a:buFont typeface="Wingdings" panose="05000000000000000000" pitchFamily="2" charset="2"/>
              <a:buChar char="Ø"/>
            </a:pPr>
            <a:r>
              <a:rPr lang="en-IN" dirty="0"/>
              <a:t>Programming language 		  : Python</a:t>
            </a:r>
          </a:p>
          <a:p>
            <a:pPr>
              <a:buFont typeface="Wingdings" panose="05000000000000000000" pitchFamily="2" charset="2"/>
              <a:buChar char="Ø"/>
            </a:pPr>
            <a:r>
              <a:rPr lang="en-IN" dirty="0"/>
              <a:t>Distribution 			                     : Anaconda Navigator</a:t>
            </a:r>
          </a:p>
          <a:p>
            <a:pPr>
              <a:buFont typeface="Wingdings" panose="05000000000000000000" pitchFamily="2" charset="2"/>
              <a:buChar char="Ø"/>
            </a:pPr>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pPr>
              <a:buFont typeface="Wingdings" panose="05000000000000000000" pitchFamily="2" charset="2"/>
              <a:buChar char="Ø"/>
            </a:pPr>
            <a:r>
              <a:rPr lang="en-IN" dirty="0"/>
              <a:t>Pandas, NumPy, matplotlib, seaborn, scikit-learn, pandas-profiling, </a:t>
            </a:r>
            <a:r>
              <a:rPr lang="en-IN" dirty="0" err="1"/>
              <a:t>missingno</a:t>
            </a:r>
            <a:r>
              <a:rPr lang="en-IN" dirty="0"/>
              <a:t>, NLTK</a:t>
            </a:r>
          </a:p>
          <a:p>
            <a:endParaRPr lang="en-IN" dirty="0"/>
          </a:p>
        </p:txBody>
      </p:sp>
      <p:pic>
        <p:nvPicPr>
          <p:cNvPr id="4" name="Picture 3">
            <a:extLst>
              <a:ext uri="{FF2B5EF4-FFF2-40B4-BE49-F238E27FC236}">
                <a16:creationId xmlns="" xmlns:a16="http://schemas.microsoft.com/office/drawing/2014/main" id="{78128913-0A75-9E6E-DB18-BAB57B395C5D}"/>
              </a:ext>
            </a:extLst>
          </p:cNvPr>
          <p:cNvPicPr>
            <a:picLocks noChangeAspect="1"/>
          </p:cNvPicPr>
          <p:nvPr/>
        </p:nvPicPr>
        <p:blipFill>
          <a:blip r:embed="rId2"/>
          <a:stretch>
            <a:fillRect/>
          </a:stretch>
        </p:blipFill>
        <p:spPr>
          <a:xfrm>
            <a:off x="5564791" y="2029016"/>
            <a:ext cx="3355445" cy="2799968"/>
          </a:xfrm>
          <a:prstGeom prst="rect">
            <a:avLst/>
          </a:prstGeom>
        </p:spPr>
      </p:pic>
    </p:spTree>
    <p:extLst>
      <p:ext uri="{BB962C8B-B14F-4D97-AF65-F5344CB8AC3E}">
        <p14:creationId xmlns:p14="http://schemas.microsoft.com/office/powerpoint/2010/main" val="22115993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TotalTime>
  <Words>1304</Words>
  <Application>Microsoft Office PowerPoint</Application>
  <PresentationFormat>On-screen Show (4:3)</PresentationFormat>
  <Paragraphs>107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Apex</vt:lpstr>
      <vt:lpstr>Malignant comments classifier project presentation</vt:lpstr>
      <vt:lpstr>INTRODUCTION</vt:lpstr>
      <vt:lpstr>PROBLEM STATEMENT</vt:lpstr>
      <vt:lpstr>DATASET DESCRIPTION</vt:lpstr>
      <vt:lpstr>Conceptual Background of the Domain Problem</vt:lpstr>
      <vt:lpstr>DATA SCIENCE LIFE CYCLE</vt:lpstr>
      <vt:lpstr>MODEL BUILDING STEPS</vt:lpstr>
      <vt:lpstr>DATA PREPROCESSING</vt:lpstr>
      <vt:lpstr>TECHNOLOGY USED</vt:lpstr>
      <vt:lpstr>Imported dependencies</vt:lpstr>
      <vt:lpstr>EXPLORATORY DATA ANALYSIS (EDA) AND VISUALIZATION</vt:lpstr>
      <vt:lpstr>MISSING VALUES</vt:lpstr>
      <vt:lpstr>DISTRIBUTION PLOT</vt:lpstr>
      <vt:lpstr>PIE PLOT</vt:lpstr>
      <vt:lpstr>WORD CLOUD</vt:lpstr>
      <vt:lpstr>HEATMAP</vt:lpstr>
      <vt:lpstr>Pandas profiling</vt:lpstr>
      <vt:lpstr>AUC ROC CURVE</vt:lpstr>
      <vt:lpstr>CONFUSION MATRIX</vt:lpstr>
      <vt:lpstr>Key Findings and Conclusions of the Study</vt:lpstr>
      <vt:lpstr>Limitations of this work and Scope for Future Work</vt:lpstr>
    </vt:vector>
  </TitlesOfParts>
  <Company>CyberSpace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 presentation</dc:title>
  <dc:creator>Vivek Rattan</dc:creator>
  <cp:lastModifiedBy>Vivek Rattan</cp:lastModifiedBy>
  <cp:revision>2</cp:revision>
  <dcterms:created xsi:type="dcterms:W3CDTF">2022-09-22T14:50:26Z</dcterms:created>
  <dcterms:modified xsi:type="dcterms:W3CDTF">2022-09-22T15:00:54Z</dcterms:modified>
</cp:coreProperties>
</file>