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76" r:id="rId7"/>
    <p:sldId id="261" r:id="rId8"/>
    <p:sldId id="277" r:id="rId9"/>
    <p:sldId id="281" r:id="rId10"/>
    <p:sldId id="282" r:id="rId11"/>
    <p:sldId id="285" r:id="rId12"/>
    <p:sldId id="286" r:id="rId13"/>
    <p:sldId id="284" r:id="rId14"/>
    <p:sldId id="289" r:id="rId15"/>
    <p:sldId id="287" r:id="rId16"/>
    <p:sldId id="278" r:id="rId17"/>
    <p:sldId id="279" r:id="rId18"/>
    <p:sldId id="28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14" autoAdjust="0"/>
  </p:normalViewPr>
  <p:slideViewPr>
    <p:cSldViewPr>
      <p:cViewPr>
        <p:scale>
          <a:sx n="95" d="100"/>
          <a:sy n="95" d="100"/>
        </p:scale>
        <p:origin x="-346" y="2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pPr eaLnBrk="1" latinLnBrk="0" hangingPunct="1"/>
            <a:fld id="{F8CFA630-13BB-46C4-BD44-B2C5F9B66074}" type="datetimeFigureOut">
              <a:rPr lang="en-US" smtClean="0"/>
              <a:pPr eaLnBrk="1" latinLnBrk="0" hangingPunct="1"/>
              <a:t>6/10/2022</a:t>
            </a:fld>
            <a:endParaRPr lang="en-US" dirty="0">
              <a:solidFill>
                <a:srgbClr val="FFFFFF"/>
              </a:solidFill>
            </a:endParaRPr>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kumimoji="0" lang="en-US" dirty="0">
              <a:solidFill>
                <a:srgbClr val="FFFFFF"/>
              </a:solidFill>
            </a:endParaRPr>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C5217A8-0E06-4059-AC45-433E2E67A85D}" type="slidenum">
              <a:rPr kumimoji="0" lang="en-US" smtClean="0"/>
              <a:pPr eaLnBrk="1" latinLnBrk="0" hangingPunct="1"/>
              <a:t>‹#›</a:t>
            </a:fld>
            <a:endParaRPr kumimoji="0" lang="en-US"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F8CFA630-13BB-46C4-BD44-B2C5F9B66074}" type="datetimeFigureOut">
              <a:rPr lang="en-US" smtClean="0"/>
              <a:pPr eaLnBrk="1" latinLnBrk="0" hangingPunct="1"/>
              <a:t>6/10/2022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BC5217A8-0E06-4059-AC45-433E2E67A85D}"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pPr eaLnBrk="1" latinLnBrk="0" hangingPunct="1"/>
            <a:fld id="{F8CFA630-13BB-46C4-BD44-B2C5F9B66074}" type="datetimeFigureOut">
              <a:rPr lang="en-US" smtClean="0"/>
              <a:pPr eaLnBrk="1" latinLnBrk="0" hangingPunct="1"/>
              <a:t>6/10/2022</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kumimoji="0"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C5217A8-0E06-4059-AC45-433E2E67A85D}"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F8CFA630-13BB-46C4-BD44-B2C5F9B66074}" type="datetimeFigureOut">
              <a:rPr lang="en-US" smtClean="0"/>
              <a:pPr eaLnBrk="1" latinLnBrk="0" hangingPunct="1"/>
              <a:t>6/10/2022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BC5217A8-0E06-4059-AC45-433E2E67A85D}"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pPr eaLnBrk="1" latinLnBrk="0" hangingPunct="1"/>
            <a:fld id="{F8CFA630-13BB-46C4-BD44-B2C5F9B66074}" type="datetimeFigureOut">
              <a:rPr lang="en-US" smtClean="0"/>
              <a:pPr eaLnBrk="1" latinLnBrk="0" hangingPunct="1"/>
              <a:t>6/10/2022</a:t>
            </a:fld>
            <a:endParaRPr lang="en-US">
              <a:solidFill>
                <a:schemeClr val="tx2"/>
              </a:solidFill>
            </a:endParaRPr>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kumimoji="0" lang="en-US" dirty="0">
              <a:solidFill>
                <a:schemeClr val="tx2"/>
              </a:solidFill>
            </a:endParaRPr>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C5217A8-0E06-4059-AC45-433E2E67A85D}"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F8CFA630-13BB-46C4-BD44-B2C5F9B66074}" type="datetimeFigureOut">
              <a:rPr lang="en-US" smtClean="0"/>
              <a:pPr eaLnBrk="1" latinLnBrk="0" hangingPunct="1"/>
              <a:t>6/10/2022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F8CFA630-13BB-46C4-BD44-B2C5F9B66074}" type="datetimeFigureOut">
              <a:rPr lang="en-US" smtClean="0"/>
              <a:pPr eaLnBrk="1" latinLnBrk="0" hangingPunct="1"/>
              <a:t>6/10/2022</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BC5217A8-0E06-4059-AC45-433E2E67A85D}" type="slidenum">
              <a:rPr kumimoji="0" lang="en-US" smtClean="0"/>
              <a:pP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eaLnBrk="1" latinLnBrk="0" hangingPunct="1"/>
            <a:fld id="{F8CFA630-13BB-46C4-BD44-B2C5F9B66074}" type="datetimeFigureOut">
              <a:rPr lang="en-US" smtClean="0"/>
              <a:pPr eaLnBrk="1" latinLnBrk="0" hangingPunct="1"/>
              <a:t>6/10/2022</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BC5217A8-0E06-4059-AC45-433E2E67A85D}"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pPr eaLnBrk="1" latinLnBrk="0" hangingPunct="1"/>
            <a:fld id="{F8CFA630-13BB-46C4-BD44-B2C5F9B66074}" type="datetimeFigureOut">
              <a:rPr lang="en-US" smtClean="0"/>
              <a:pPr eaLnBrk="1" latinLnBrk="0" hangingPunct="1"/>
              <a:t>6/10/2022</a:t>
            </a:fld>
            <a:endParaRPr lang="en-US" dirty="0">
              <a:solidFill>
                <a:schemeClr val="tx2"/>
              </a:solidFill>
            </a:endParaRPr>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kumimoji="0" lang="en-US" dirty="0">
              <a:solidFill>
                <a:schemeClr val="tx2"/>
              </a:solidFill>
            </a:endParaRPr>
          </a:p>
        </p:txBody>
      </p:sp>
      <p:sp>
        <p:nvSpPr>
          <p:cNvPr id="4" name="Slide Number Placeholder 3"/>
          <p:cNvSpPr>
            <a:spLocks noGrp="1"/>
          </p:cNvSpPr>
          <p:nvPr>
            <p:ph type="sldNum" sz="quarter" idx="12"/>
          </p:nvPr>
        </p:nvSpPr>
        <p:spPr/>
        <p:txBody>
          <a:bodyPr/>
          <a:lstStyle>
            <a:extLst/>
          </a:lstStyle>
          <a:p>
            <a:fld id="{BC5217A8-0E06-4059-AC45-433E2E67A85D}"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F8CFA630-13BB-46C4-BD44-B2C5F9B66074}" type="datetimeFigureOut">
              <a:rPr lang="en-US" smtClean="0"/>
              <a:pPr eaLnBrk="1" latinLnBrk="0" hangingPunct="1"/>
              <a:t>6/10/2022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pPr eaLnBrk="1" latinLnBrk="0" hangingPunct="1"/>
            <a:fld id="{F8CFA630-13BB-46C4-BD44-B2C5F9B66074}" type="datetimeFigureOut">
              <a:rPr lang="en-US" smtClean="0"/>
              <a:pPr eaLnBrk="1" latinLnBrk="0" hangingPunct="1"/>
              <a:t>6/10/2022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eaLnBrk="1" latinLnBrk="0" hangingPunct="1"/>
              <a:t>‹#›</a:t>
            </a:fld>
            <a:endParaRPr kumimoji="0"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pPr eaLnBrk="1" latinLnBrk="0" hangingPunct="1"/>
            <a:fld id="{F8CFA630-13BB-46C4-BD44-B2C5F9B66074}" type="datetimeFigureOut">
              <a:rPr lang="en-US" smtClean="0"/>
              <a:pPr eaLnBrk="1" latinLnBrk="0" hangingPunct="1"/>
              <a:t>6/10/2022</a:t>
            </a:fld>
            <a:endParaRPr lang="en-US" sz="1000" dirty="0">
              <a:solidFill>
                <a:schemeClr val="tx2"/>
              </a:solidFill>
            </a:endParaRPr>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lgn="r" eaLnBrk="1" latinLnBrk="0" hangingPunct="1"/>
            <a:endParaRPr kumimoji="0" lang="en-US" sz="1000" dirty="0">
              <a:solidFill>
                <a:schemeClr val="tx2"/>
              </a:solidFill>
            </a:endParaRPr>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lgn="r" eaLnBrk="1" latinLnBrk="0" hangingPunct="1"/>
            <a:fld id="{BC5217A8-0E06-4059-AC45-433E2E67A85D}" type="slidenum">
              <a:rPr kumimoji="0" lang="en-US" smtClean="0"/>
              <a:pPr algn="r" eaLnBrk="1" latinLnBrk="0" hangingPunct="1"/>
              <a:t>‹#›</a:t>
            </a:fld>
            <a:endParaRPr kumimoji="0" lang="en-US" sz="11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366868" y="2060848"/>
            <a:ext cx="5237580" cy="1340720"/>
          </a:xfrm>
        </p:spPr>
        <p:txBody>
          <a:bodyPr/>
          <a:lstStyle/>
          <a:p>
            <a:r>
              <a:rPr lang="en-US" u="sng" dirty="0"/>
              <a:t>Customer Retention</a:t>
            </a:r>
            <a:endParaRPr lang="en-IN" dirty="0"/>
          </a:p>
        </p:txBody>
      </p:sp>
      <p:sp>
        <p:nvSpPr>
          <p:cNvPr id="7" name="Subtitle 6"/>
          <p:cNvSpPr>
            <a:spLocks noGrp="1"/>
          </p:cNvSpPr>
          <p:nvPr>
            <p:ph type="subTitle" idx="1"/>
          </p:nvPr>
        </p:nvSpPr>
        <p:spPr/>
        <p:txBody>
          <a:bodyPr/>
          <a:lstStyle/>
          <a:p>
            <a:pPr marL="90488" indent="-90488"/>
            <a:endParaRPr lang="en-IN" dirty="0" smtClean="0"/>
          </a:p>
          <a:p>
            <a:pPr marL="90488" indent="-90488"/>
            <a:r>
              <a:rPr lang="en-IN" dirty="0" smtClean="0"/>
              <a:t>Submitted by: </a:t>
            </a:r>
            <a:r>
              <a:rPr lang="en-IN" dirty="0" err="1" smtClean="0"/>
              <a:t>Reena</a:t>
            </a:r>
            <a:r>
              <a:rPr lang="en-IN" dirty="0" smtClean="0"/>
              <a:t/>
            </a:r>
            <a:br>
              <a:rPr lang="en-IN" dirty="0" smtClean="0"/>
            </a:br>
            <a:endParaRPr lang="en-IN" dirty="0"/>
          </a:p>
        </p:txBody>
      </p:sp>
    </p:spTree>
    <p:extLst>
      <p:ext uri="{BB962C8B-B14F-4D97-AF65-F5344CB8AC3E}">
        <p14:creationId xmlns:p14="http://schemas.microsoft.com/office/powerpoint/2010/main" val="2169291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VISUALIZATION</a:t>
            </a:r>
            <a:endParaRPr lang="en-IN" sz="2400" dirty="0"/>
          </a:p>
        </p:txBody>
      </p:sp>
      <p:sp>
        <p:nvSpPr>
          <p:cNvPr id="3" name="Content Placeholder 2"/>
          <p:cNvSpPr>
            <a:spLocks noGrp="1"/>
          </p:cNvSpPr>
          <p:nvPr>
            <p:ph idx="1"/>
          </p:nvPr>
        </p:nvSpPr>
        <p:spPr/>
        <p:txBody>
          <a:bodyPr/>
          <a:lstStyle/>
          <a:p>
            <a:r>
              <a:rPr lang="en-US" dirty="0"/>
              <a:t>Since all the columns contains categorical data, so we will visualize the data using both pie plots and count plots.</a:t>
            </a:r>
            <a:endParaRPr lang="en-IN" dirty="0"/>
          </a:p>
        </p:txBody>
      </p:sp>
    </p:spTree>
    <p:extLst>
      <p:ext uri="{BB962C8B-B14F-4D97-AF65-F5344CB8AC3E}">
        <p14:creationId xmlns:p14="http://schemas.microsoft.com/office/powerpoint/2010/main" val="25449798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7084640" cy="554320"/>
          </a:xfrm>
        </p:spPr>
        <p:txBody>
          <a:bodyPr>
            <a:normAutofit/>
          </a:bodyPr>
          <a:lstStyle/>
          <a:p>
            <a:r>
              <a:rPr lang="en-IN" sz="2000" dirty="0"/>
              <a:t>OBSERVATIONS FROM </a:t>
            </a:r>
            <a:r>
              <a:rPr lang="en-IN" sz="2000" dirty="0" smtClean="0"/>
              <a:t>pie plots</a:t>
            </a:r>
            <a:endParaRPr lang="en-IN" sz="2000" dirty="0"/>
          </a:p>
        </p:txBody>
      </p:sp>
      <p:sp>
        <p:nvSpPr>
          <p:cNvPr id="3" name="Content Placeholder 2"/>
          <p:cNvSpPr>
            <a:spLocks noGrp="1"/>
          </p:cNvSpPr>
          <p:nvPr>
            <p:ph idx="1"/>
          </p:nvPr>
        </p:nvSpPr>
        <p:spPr>
          <a:xfrm>
            <a:off x="179512" y="1052736"/>
            <a:ext cx="7239000" cy="4846320"/>
          </a:xfrm>
        </p:spPr>
        <p:txBody>
          <a:bodyPr>
            <a:noAutofit/>
          </a:bodyPr>
          <a:lstStyle/>
          <a:p>
            <a:r>
              <a:rPr lang="en-US" sz="1600" dirty="0" smtClean="0"/>
              <a:t>The </a:t>
            </a:r>
            <a:r>
              <a:rPr lang="en-US" sz="1600" dirty="0"/>
              <a:t>number of gender of respondent for Female customers have high counts compared to Male customers. That is around 67% of female customers shopped online and only 32% of male customers shopped online.</a:t>
            </a:r>
          </a:p>
          <a:p>
            <a:r>
              <a:rPr lang="en-US" sz="1600" dirty="0" smtClean="0"/>
              <a:t>The </a:t>
            </a:r>
            <a:r>
              <a:rPr lang="en-US" sz="1600" dirty="0"/>
              <a:t>count is high for customers whose age is between 31-40 years and they shopped more from the online stores followed by the customers' age between 21-30 years and 41-50 years.</a:t>
            </a:r>
          </a:p>
          <a:p>
            <a:r>
              <a:rPr lang="en-US" sz="1600" dirty="0" smtClean="0"/>
              <a:t> </a:t>
            </a:r>
            <a:r>
              <a:rPr lang="en-US" sz="1600" dirty="0"/>
              <a:t>70% of the customers access Mobile Internet to for online purchase and 28% of the customers used </a:t>
            </a:r>
            <a:r>
              <a:rPr lang="en-US" sz="1600" dirty="0" err="1"/>
              <a:t>WiFi</a:t>
            </a:r>
            <a:r>
              <a:rPr lang="en-US" sz="1600" dirty="0"/>
              <a:t> to shop online and only 1% of the customers used Dial-up method to shop online.</a:t>
            </a:r>
          </a:p>
          <a:p>
            <a:r>
              <a:rPr lang="en-US" sz="1600" dirty="0" smtClean="0"/>
              <a:t> </a:t>
            </a:r>
            <a:r>
              <a:rPr lang="en-US" sz="1600" dirty="0"/>
              <a:t>About 45% of the customers' operating system is Windows/windows Mobile and the count is also high for the same followed by the customers having Android OS.</a:t>
            </a:r>
          </a:p>
          <a:p>
            <a:r>
              <a:rPr lang="en-US" sz="1600" dirty="0" smtClean="0"/>
              <a:t> </a:t>
            </a:r>
            <a:r>
              <a:rPr lang="en-US" sz="1600" dirty="0"/>
              <a:t>Around 85.50% of the customers used Search Engine channel to arrive at their favorite online store for the first time.</a:t>
            </a:r>
          </a:p>
          <a:p>
            <a:r>
              <a:rPr lang="en-US" sz="1600" dirty="0" smtClean="0"/>
              <a:t> </a:t>
            </a:r>
            <a:r>
              <a:rPr lang="en-US" sz="1600" dirty="0"/>
              <a:t>Most of the customers prefer to pay the bill using Credit/Debit cards and some of the customers prefer cash on delivery and very few of customers use E-wallets payment methods.</a:t>
            </a:r>
          </a:p>
          <a:p>
            <a:endParaRPr lang="en-IN" sz="1600" dirty="0"/>
          </a:p>
        </p:txBody>
      </p:sp>
    </p:spTree>
    <p:extLst>
      <p:ext uri="{BB962C8B-B14F-4D97-AF65-F5344CB8AC3E}">
        <p14:creationId xmlns:p14="http://schemas.microsoft.com/office/powerpoint/2010/main" val="1156466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51520" y="260648"/>
            <a:ext cx="7239000" cy="4846320"/>
          </a:xfrm>
        </p:spPr>
        <p:txBody>
          <a:bodyPr>
            <a:normAutofit lnSpcReduction="10000"/>
          </a:bodyPr>
          <a:lstStyle/>
          <a:p>
            <a:r>
              <a:rPr lang="en-US" sz="1600" dirty="0" smtClean="0"/>
              <a:t> </a:t>
            </a:r>
            <a:r>
              <a:rPr lang="en-US" sz="1600" dirty="0"/>
              <a:t>About 70% of the customers agreed that the online shopping gives monetary </a:t>
            </a:r>
            <a:r>
              <a:rPr lang="en-US" sz="1600" dirty="0" err="1"/>
              <a:t>benifits</a:t>
            </a:r>
            <a:r>
              <a:rPr lang="en-US" sz="1600" dirty="0"/>
              <a:t> and discounts.</a:t>
            </a:r>
          </a:p>
          <a:p>
            <a:r>
              <a:rPr lang="en-US" sz="1600" dirty="0" smtClean="0"/>
              <a:t> </a:t>
            </a:r>
            <a:r>
              <a:rPr lang="en-US" sz="1600" dirty="0"/>
              <a:t>53.90% of the customers agreed that they enjoys online </a:t>
            </a:r>
            <a:r>
              <a:rPr lang="en-US" sz="1600" dirty="0" err="1"/>
              <a:t>shoppings</a:t>
            </a:r>
            <a:r>
              <a:rPr lang="en-US" sz="1600" dirty="0"/>
              <a:t> and only 18% of the customers disagreed</a:t>
            </a:r>
            <a:r>
              <a:rPr lang="en-US" sz="1600" dirty="0" smtClean="0"/>
              <a:t>.</a:t>
            </a:r>
          </a:p>
          <a:p>
            <a:r>
              <a:rPr lang="en-US" sz="1600" dirty="0" smtClean="0"/>
              <a:t>S </a:t>
            </a:r>
            <a:r>
              <a:rPr lang="en-US" sz="1600" dirty="0"/>
              <a:t>97% of the customers agreed that they are satisfied while shopping on a good quality website and 3% of the customers disagreed with it.</a:t>
            </a:r>
          </a:p>
          <a:p>
            <a:r>
              <a:rPr lang="en-US" sz="1600" dirty="0" smtClean="0"/>
              <a:t> </a:t>
            </a:r>
            <a:r>
              <a:rPr lang="en-US" sz="1600" dirty="0"/>
              <a:t>About 81% of the customers agreed that the net benefit derived from shopping online can lead to users satisfaction.</a:t>
            </a:r>
          </a:p>
          <a:p>
            <a:r>
              <a:rPr lang="en-US" sz="1600" dirty="0" smtClean="0"/>
              <a:t> </a:t>
            </a:r>
            <a:r>
              <a:rPr lang="en-US" sz="1600" dirty="0"/>
              <a:t>71% of the customers agreed that the Convenience of patronizing the online retailer.</a:t>
            </a:r>
          </a:p>
          <a:p>
            <a:r>
              <a:rPr lang="en-US" sz="1600" dirty="0" smtClean="0"/>
              <a:t>57</a:t>
            </a:r>
            <a:r>
              <a:rPr lang="en-US" sz="1600" dirty="0"/>
              <a:t>% of the customers agreed that shopping on the website gives the sense of adventure. The adventures in the shopping websites gives positive activity to experience an amplified enjoyment to the customers while shopping on websites.</a:t>
            </a:r>
          </a:p>
          <a:p>
            <a:r>
              <a:rPr lang="en-US" sz="1600" dirty="0" smtClean="0"/>
              <a:t> </a:t>
            </a:r>
            <a:r>
              <a:rPr lang="en-US" sz="1600" dirty="0"/>
              <a:t>Around 39.78% customers agreed that shopping on preferred e-</a:t>
            </a:r>
            <a:r>
              <a:rPr lang="en-US" sz="1600" dirty="0" err="1"/>
              <a:t>tailer</a:t>
            </a:r>
            <a:r>
              <a:rPr lang="en-US" sz="1600" dirty="0"/>
              <a:t> enhances the social status of the customers.</a:t>
            </a:r>
          </a:p>
          <a:p>
            <a:r>
              <a:rPr lang="en-US" sz="1600" dirty="0" smtClean="0"/>
              <a:t> </a:t>
            </a:r>
            <a:r>
              <a:rPr lang="en-US" sz="1600" dirty="0"/>
              <a:t>47.58% of the customers agreed that they felt gratified while shopping on their </a:t>
            </a:r>
            <a:r>
              <a:rPr lang="en-US" sz="1600" dirty="0" err="1"/>
              <a:t>favourite</a:t>
            </a:r>
            <a:r>
              <a:rPr lang="en-US" sz="1600" dirty="0"/>
              <a:t> e-</a:t>
            </a:r>
            <a:r>
              <a:rPr lang="en-US" sz="1600" dirty="0" err="1"/>
              <a:t>tailer</a:t>
            </a:r>
            <a:r>
              <a:rPr lang="en-US" sz="1600" dirty="0"/>
              <a:t>.</a:t>
            </a:r>
          </a:p>
          <a:p>
            <a:endParaRPr lang="en-US" sz="1600" dirty="0"/>
          </a:p>
          <a:p>
            <a:endParaRPr lang="en-IN" sz="1600" dirty="0"/>
          </a:p>
        </p:txBody>
      </p:sp>
    </p:spTree>
    <p:extLst>
      <p:ext uri="{BB962C8B-B14F-4D97-AF65-F5344CB8AC3E}">
        <p14:creationId xmlns:p14="http://schemas.microsoft.com/office/powerpoint/2010/main" val="2540013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9392"/>
            <a:ext cx="7242048" cy="1143000"/>
          </a:xfrm>
        </p:spPr>
        <p:txBody>
          <a:bodyPr>
            <a:normAutofit/>
          </a:bodyPr>
          <a:lstStyle/>
          <a:p>
            <a:r>
              <a:rPr lang="en-IN" sz="2000" dirty="0" smtClean="0"/>
              <a:t>OBSERVATIONS FROM VISUALIZATION</a:t>
            </a:r>
            <a:r>
              <a:rPr lang="en-IN" sz="2000" b="0" dirty="0"/>
              <a:t/>
            </a:r>
            <a:br>
              <a:rPr lang="en-IN" sz="2000" b="0" dirty="0"/>
            </a:br>
            <a:endParaRPr lang="en-IN" sz="2000" dirty="0"/>
          </a:p>
        </p:txBody>
      </p:sp>
      <p:sp>
        <p:nvSpPr>
          <p:cNvPr id="3" name="Content Placeholder 2"/>
          <p:cNvSpPr>
            <a:spLocks noGrp="1"/>
          </p:cNvSpPr>
          <p:nvPr>
            <p:ph sz="half" idx="1"/>
          </p:nvPr>
        </p:nvSpPr>
        <p:spPr>
          <a:xfrm>
            <a:off x="251520" y="1124744"/>
            <a:ext cx="3520440" cy="4525963"/>
          </a:xfrm>
        </p:spPr>
        <p:txBody>
          <a:bodyPr>
            <a:normAutofit fontScale="77500" lnSpcReduction="20000"/>
          </a:bodyPr>
          <a:lstStyle/>
          <a:p>
            <a:r>
              <a:rPr lang="en-US" sz="1600" dirty="0"/>
              <a:t>Most of the customers from the city Delhi, Greater Noida, Noida and Bangalore are used to shop </a:t>
            </a:r>
            <a:r>
              <a:rPr lang="en-US" sz="1600" dirty="0" err="1"/>
              <a:t>onine</a:t>
            </a:r>
            <a:r>
              <a:rPr lang="en-US" sz="1600" dirty="0"/>
              <a:t> and the shopping count is high in these cities.</a:t>
            </a:r>
          </a:p>
          <a:p>
            <a:r>
              <a:rPr lang="en-US" sz="1600" dirty="0"/>
              <a:t>Most of the customers found shopping online for more than 4 years and the count is high for the same followed by the customers shopping for 2-3 years.</a:t>
            </a:r>
          </a:p>
          <a:p>
            <a:r>
              <a:rPr lang="en-US" sz="1600" dirty="0"/>
              <a:t>In last 1 year, most of the customers were purchased online less than 10 times and only few of the customers purchased online 21-30 times.</a:t>
            </a:r>
          </a:p>
          <a:p>
            <a:r>
              <a:rPr lang="en-US" sz="1600" dirty="0"/>
              <a:t>Most of the customers used Smartphone device to access the online shopping and only few customers used Tablet to access the online shopping.</a:t>
            </a:r>
          </a:p>
          <a:p>
            <a:endParaRPr lang="en-IN" sz="1600" dirty="0"/>
          </a:p>
        </p:txBody>
      </p:sp>
      <p:sp>
        <p:nvSpPr>
          <p:cNvPr id="4" name="Content Placeholder 3"/>
          <p:cNvSpPr>
            <a:spLocks noGrp="1"/>
          </p:cNvSpPr>
          <p:nvPr>
            <p:ph sz="half" idx="2"/>
          </p:nvPr>
        </p:nvSpPr>
        <p:spPr>
          <a:xfrm>
            <a:off x="3923928" y="1124744"/>
            <a:ext cx="3520440" cy="4525963"/>
          </a:xfrm>
        </p:spPr>
        <p:txBody>
          <a:bodyPr>
            <a:normAutofit fontScale="77500" lnSpcReduction="20000"/>
          </a:bodyPr>
          <a:lstStyle/>
          <a:p>
            <a:r>
              <a:rPr lang="en-US" sz="1600" dirty="0"/>
              <a:t>Most of the customers used Search Engine and Via application to reach the online retail store after their first visit and also some customers used Detect URL to reach the online store. Which means these customers have downloaded their most </a:t>
            </a:r>
            <a:r>
              <a:rPr lang="en-US" sz="1600" dirty="0" err="1"/>
              <a:t>favourite</a:t>
            </a:r>
            <a:r>
              <a:rPr lang="en-US" sz="1600" dirty="0"/>
              <a:t> application to reach the online stores easily.</a:t>
            </a:r>
          </a:p>
          <a:p>
            <a:r>
              <a:rPr lang="en-US" sz="1600" dirty="0"/>
              <a:t>Many customers took more than 15 </a:t>
            </a:r>
            <a:r>
              <a:rPr lang="en-US" sz="1600" dirty="0" err="1"/>
              <a:t>mins</a:t>
            </a:r>
            <a:r>
              <a:rPr lang="en-US" sz="1600" dirty="0"/>
              <a:t> before making the purchase decision and some of the customers explored 6-10 </a:t>
            </a:r>
            <a:r>
              <a:rPr lang="en-US" sz="1600" dirty="0" err="1"/>
              <a:t>mins</a:t>
            </a:r>
            <a:r>
              <a:rPr lang="en-US" sz="1600" dirty="0"/>
              <a:t>.</a:t>
            </a:r>
          </a:p>
          <a:p>
            <a:r>
              <a:rPr lang="en-US" sz="1600" dirty="0"/>
              <a:t>Most of the customers abandoned their shopping cart sometimes and some of the customers abandoned their shopping cart frequently.</a:t>
            </a:r>
          </a:p>
          <a:p>
            <a:r>
              <a:rPr lang="en-US" sz="1600" dirty="0"/>
              <a:t>Around 133 customers abandoned their bag due to some better alternative offer and 54 customers abandoned due to promo code not applicable.</a:t>
            </a:r>
          </a:p>
          <a:p>
            <a:r>
              <a:rPr lang="en-US" sz="1600" dirty="0"/>
              <a:t>Around 90% of the customers agreed that the content on the website is easy to read and understand.</a:t>
            </a:r>
          </a:p>
          <a:p>
            <a:endParaRPr lang="en-IN" sz="1600" dirty="0"/>
          </a:p>
        </p:txBody>
      </p:sp>
    </p:spTree>
    <p:extLst>
      <p:ext uri="{BB962C8B-B14F-4D97-AF65-F5344CB8AC3E}">
        <p14:creationId xmlns:p14="http://schemas.microsoft.com/office/powerpoint/2010/main" val="3724463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675456"/>
            <a:ext cx="7239000" cy="1143000"/>
          </a:xfrm>
        </p:spPr>
        <p:txBody>
          <a:bodyPr/>
          <a:lstStyle/>
          <a:p>
            <a:endParaRPr lang="en-IN"/>
          </a:p>
        </p:txBody>
      </p:sp>
      <p:sp>
        <p:nvSpPr>
          <p:cNvPr id="3" name="Content Placeholder 2"/>
          <p:cNvSpPr>
            <a:spLocks noGrp="1"/>
          </p:cNvSpPr>
          <p:nvPr>
            <p:ph idx="1"/>
          </p:nvPr>
        </p:nvSpPr>
        <p:spPr>
          <a:xfrm>
            <a:off x="179512" y="404664"/>
            <a:ext cx="7239000" cy="4846320"/>
          </a:xfrm>
        </p:spPr>
        <p:txBody>
          <a:bodyPr>
            <a:normAutofit fontScale="92500" lnSpcReduction="20000"/>
          </a:bodyPr>
          <a:lstStyle/>
          <a:p>
            <a:r>
              <a:rPr lang="en-US" sz="1600" dirty="0"/>
              <a:t>The count is high for amazon followed by amazon and </a:t>
            </a:r>
            <a:r>
              <a:rPr lang="en-US" sz="1600" dirty="0" err="1"/>
              <a:t>flipkart</a:t>
            </a:r>
            <a:r>
              <a:rPr lang="en-US" sz="1600" dirty="0"/>
              <a:t> which means most of the customers liked the reliability of website or application in amazon and </a:t>
            </a:r>
            <a:r>
              <a:rPr lang="en-US" sz="1600" dirty="0" err="1"/>
              <a:t>flipkart</a:t>
            </a:r>
            <a:r>
              <a:rPr lang="en-US" sz="1600" dirty="0"/>
              <a:t>.</a:t>
            </a:r>
          </a:p>
          <a:p>
            <a:r>
              <a:rPr lang="en-US" sz="1600" dirty="0"/>
              <a:t>Most of the customers likes Amazon's quickness to complete the purchase followed by </a:t>
            </a:r>
            <a:r>
              <a:rPr lang="en-US" sz="1600" dirty="0" err="1"/>
              <a:t>Flipart's</a:t>
            </a:r>
            <a:r>
              <a:rPr lang="en-US" sz="1600" dirty="0"/>
              <a:t> and only few of the customers likes </a:t>
            </a:r>
            <a:r>
              <a:rPr lang="en-US" sz="1600" dirty="0" err="1"/>
              <a:t>Myntra</a:t>
            </a:r>
            <a:r>
              <a:rPr lang="en-US" sz="1600" dirty="0"/>
              <a:t> website.</a:t>
            </a:r>
          </a:p>
          <a:p>
            <a:r>
              <a:rPr lang="en-US" sz="1600" dirty="0"/>
              <a:t>In Amazon and </a:t>
            </a:r>
            <a:r>
              <a:rPr lang="en-US" sz="1600" dirty="0" err="1"/>
              <a:t>flipkart</a:t>
            </a:r>
            <a:r>
              <a:rPr lang="en-US" sz="1600" dirty="0"/>
              <a:t> websites there are several payment options available compared to the other shopping websites.</a:t>
            </a:r>
          </a:p>
          <a:p>
            <a:r>
              <a:rPr lang="en-US" sz="1600" dirty="0"/>
              <a:t>Most of the customers believed that Amazon has perceived trustworthiness </a:t>
            </a:r>
            <a:r>
              <a:rPr lang="en-US" sz="1600" dirty="0" err="1"/>
              <a:t>comapared</a:t>
            </a:r>
            <a:r>
              <a:rPr lang="en-US" sz="1600" dirty="0"/>
              <a:t> to others. Apart from this customers believed that </a:t>
            </a:r>
            <a:r>
              <a:rPr lang="en-US" sz="1600" dirty="0" err="1"/>
              <a:t>flipkart</a:t>
            </a:r>
            <a:r>
              <a:rPr lang="en-US" sz="1600" dirty="0"/>
              <a:t> and </a:t>
            </a:r>
            <a:r>
              <a:rPr lang="en-US" sz="1600" dirty="0" err="1"/>
              <a:t>Myntra</a:t>
            </a:r>
            <a:r>
              <a:rPr lang="en-US" sz="1600" dirty="0"/>
              <a:t> also have perceived trustworthiness.</a:t>
            </a:r>
          </a:p>
          <a:p>
            <a:r>
              <a:rPr lang="en-US" sz="1600" dirty="0"/>
              <a:t>Most of the customers like Amazon </a:t>
            </a:r>
            <a:r>
              <a:rPr lang="en-US" sz="1600" dirty="0" err="1"/>
              <a:t>inerms</a:t>
            </a:r>
            <a:r>
              <a:rPr lang="en-US" sz="1600" dirty="0"/>
              <a:t> of presence of online assistance through multi-channel followed by </a:t>
            </a:r>
            <a:r>
              <a:rPr lang="en-US" sz="1600" dirty="0" err="1"/>
              <a:t>flipkart,Myntra</a:t>
            </a:r>
            <a:r>
              <a:rPr lang="en-US" sz="1600" dirty="0"/>
              <a:t> and </a:t>
            </a:r>
            <a:r>
              <a:rPr lang="en-US" sz="1600" dirty="0" err="1"/>
              <a:t>snapdeal</a:t>
            </a:r>
            <a:r>
              <a:rPr lang="en-US" sz="1600" dirty="0"/>
              <a:t>.</a:t>
            </a:r>
          </a:p>
          <a:p>
            <a:r>
              <a:rPr lang="en-US" sz="1600" dirty="0"/>
              <a:t>Most of the customers agreed that Amazon takes longer time to get logged them in.</a:t>
            </a:r>
          </a:p>
          <a:p>
            <a:r>
              <a:rPr lang="en-US" sz="1600" dirty="0"/>
              <a:t>Customers believes that Amazon and </a:t>
            </a:r>
            <a:r>
              <a:rPr lang="en-US" sz="1600" dirty="0" err="1"/>
              <a:t>flipkart</a:t>
            </a:r>
            <a:r>
              <a:rPr lang="en-US" sz="1600" dirty="0"/>
              <a:t> takes longer time in display the graphics and photos in sales period.</a:t>
            </a:r>
          </a:p>
          <a:p>
            <a:r>
              <a:rPr lang="en-US" sz="1600" dirty="0"/>
              <a:t>Customers says that </a:t>
            </a:r>
            <a:r>
              <a:rPr lang="en-US" sz="1600" dirty="0" err="1"/>
              <a:t>Myntra</a:t>
            </a:r>
            <a:r>
              <a:rPr lang="en-US" sz="1600" dirty="0"/>
              <a:t> and </a:t>
            </a:r>
            <a:r>
              <a:rPr lang="en-US" sz="1600" dirty="0" err="1"/>
              <a:t>paytm</a:t>
            </a:r>
            <a:r>
              <a:rPr lang="en-US" sz="1600" dirty="0"/>
              <a:t> have late declaration of price in promotion/sales period compared to others.</a:t>
            </a:r>
          </a:p>
          <a:p>
            <a:r>
              <a:rPr lang="en-US" sz="1600" dirty="0"/>
              <a:t>Also </a:t>
            </a:r>
            <a:r>
              <a:rPr lang="en-US" sz="1600" dirty="0" err="1"/>
              <a:t>Myntra</a:t>
            </a:r>
            <a:r>
              <a:rPr lang="en-US" sz="1600" dirty="0"/>
              <a:t> and </a:t>
            </a:r>
            <a:r>
              <a:rPr lang="en-US" sz="1600" dirty="0" err="1"/>
              <a:t>paytm</a:t>
            </a:r>
            <a:r>
              <a:rPr lang="en-US" sz="1600" dirty="0"/>
              <a:t> takes longer page loading time.</a:t>
            </a:r>
          </a:p>
          <a:p>
            <a:r>
              <a:rPr lang="en-US" sz="1400" dirty="0"/>
              <a:t>Most of the customers disliked frequent disruption when moving from one page to another on amazon, </a:t>
            </a:r>
            <a:r>
              <a:rPr lang="en-US" sz="1400" dirty="0" err="1"/>
              <a:t>Myntra</a:t>
            </a:r>
            <a:r>
              <a:rPr lang="en-US" sz="1400" dirty="0"/>
              <a:t> and </a:t>
            </a:r>
            <a:r>
              <a:rPr lang="en-US" sz="1400" dirty="0" err="1"/>
              <a:t>snapdeal</a:t>
            </a:r>
            <a:r>
              <a:rPr lang="en-US" sz="1400" dirty="0"/>
              <a:t>.</a:t>
            </a:r>
          </a:p>
          <a:p>
            <a:r>
              <a:rPr lang="en-US" sz="1400" dirty="0"/>
              <a:t>Most of the customers believes that Amazon and </a:t>
            </a:r>
            <a:r>
              <a:rPr lang="en-US" sz="1400" dirty="0" err="1"/>
              <a:t>flipkart</a:t>
            </a:r>
            <a:r>
              <a:rPr lang="en-US" sz="1400" dirty="0"/>
              <a:t> website is as efficient as before.</a:t>
            </a:r>
          </a:p>
          <a:p>
            <a:endParaRPr lang="en-IN" sz="1600" dirty="0"/>
          </a:p>
        </p:txBody>
      </p:sp>
    </p:spTree>
    <p:extLst>
      <p:ext uri="{BB962C8B-B14F-4D97-AF65-F5344CB8AC3E}">
        <p14:creationId xmlns:p14="http://schemas.microsoft.com/office/powerpoint/2010/main" val="3940281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179512" y="332656"/>
            <a:ext cx="7239000" cy="4846320"/>
          </a:xfrm>
        </p:spPr>
        <p:txBody>
          <a:bodyPr>
            <a:normAutofit fontScale="47500" lnSpcReduction="20000"/>
          </a:bodyPr>
          <a:lstStyle/>
          <a:p>
            <a:r>
              <a:rPr lang="en-US" dirty="0"/>
              <a:t>The count is high for amazon followed by amazon and </a:t>
            </a:r>
            <a:r>
              <a:rPr lang="en-US" dirty="0" err="1"/>
              <a:t>flipkart</a:t>
            </a:r>
            <a:r>
              <a:rPr lang="en-US" dirty="0"/>
              <a:t> which means most of the customers liked the reliability of website or application in amazon and </a:t>
            </a:r>
            <a:r>
              <a:rPr lang="en-US" dirty="0" err="1"/>
              <a:t>flipkart</a:t>
            </a:r>
            <a:r>
              <a:rPr lang="en-US" dirty="0"/>
              <a:t>.</a:t>
            </a:r>
          </a:p>
          <a:p>
            <a:r>
              <a:rPr lang="en-US" dirty="0"/>
              <a:t>Most of the customers likes Amazon's quickness to complete the purchase followed by </a:t>
            </a:r>
            <a:r>
              <a:rPr lang="en-US" dirty="0" err="1"/>
              <a:t>Flipart's</a:t>
            </a:r>
            <a:r>
              <a:rPr lang="en-US" dirty="0"/>
              <a:t> and only few of the customers likes </a:t>
            </a:r>
            <a:r>
              <a:rPr lang="en-US" dirty="0" err="1"/>
              <a:t>Myntra</a:t>
            </a:r>
            <a:r>
              <a:rPr lang="en-US" dirty="0"/>
              <a:t> website.</a:t>
            </a:r>
          </a:p>
          <a:p>
            <a:r>
              <a:rPr lang="en-US" dirty="0"/>
              <a:t>In Amazon and </a:t>
            </a:r>
            <a:r>
              <a:rPr lang="en-US" dirty="0" err="1"/>
              <a:t>flipkart</a:t>
            </a:r>
            <a:r>
              <a:rPr lang="en-US" dirty="0"/>
              <a:t> websites there are several payment options available compared to the other shopping websites.</a:t>
            </a:r>
          </a:p>
          <a:p>
            <a:r>
              <a:rPr lang="en-US" dirty="0"/>
              <a:t>Most of the customers liked Amazon's delivery speed followed by </a:t>
            </a:r>
            <a:r>
              <a:rPr lang="en-US" dirty="0" err="1"/>
              <a:t>flipkart</a:t>
            </a:r>
            <a:r>
              <a:rPr lang="en-US" dirty="0"/>
              <a:t> and </a:t>
            </a:r>
            <a:r>
              <a:rPr lang="en-US" dirty="0" err="1"/>
              <a:t>snapdeal</a:t>
            </a:r>
            <a:r>
              <a:rPr lang="en-US" dirty="0"/>
              <a:t>.</a:t>
            </a:r>
          </a:p>
          <a:p>
            <a:r>
              <a:rPr lang="en-US" dirty="0"/>
              <a:t>Most of the customers trusts amazon followed by </a:t>
            </a:r>
            <a:r>
              <a:rPr lang="en-US" dirty="0" err="1"/>
              <a:t>flipkart</a:t>
            </a:r>
            <a:r>
              <a:rPr lang="en-US" dirty="0"/>
              <a:t> in terms of keeping the privacy of their data information.</a:t>
            </a:r>
          </a:p>
          <a:p>
            <a:r>
              <a:rPr lang="en-US" dirty="0"/>
              <a:t>The count is high for the customers who </a:t>
            </a:r>
            <a:r>
              <a:rPr lang="en-US" dirty="0" err="1"/>
              <a:t>belives</a:t>
            </a:r>
            <a:r>
              <a:rPr lang="en-US" dirty="0"/>
              <a:t> that amazon website keeps their </a:t>
            </a:r>
            <a:r>
              <a:rPr lang="en-US" dirty="0" err="1"/>
              <a:t>finanacial</a:t>
            </a:r>
            <a:r>
              <a:rPr lang="en-US" dirty="0"/>
              <a:t> information secrete also the customers trusts </a:t>
            </a:r>
            <a:r>
              <a:rPr lang="en-US" dirty="0" err="1"/>
              <a:t>flipkart</a:t>
            </a:r>
            <a:r>
              <a:rPr lang="en-US" dirty="0"/>
              <a:t>, </a:t>
            </a:r>
            <a:r>
              <a:rPr lang="en-US" dirty="0" err="1"/>
              <a:t>Myntra</a:t>
            </a:r>
            <a:r>
              <a:rPr lang="en-US" dirty="0"/>
              <a:t>, </a:t>
            </a:r>
            <a:r>
              <a:rPr lang="en-US" dirty="0" err="1"/>
              <a:t>Snapdeal</a:t>
            </a:r>
            <a:r>
              <a:rPr lang="en-US" dirty="0"/>
              <a:t> and </a:t>
            </a:r>
            <a:r>
              <a:rPr lang="en-US" dirty="0" err="1"/>
              <a:t>paytm</a:t>
            </a:r>
            <a:r>
              <a:rPr lang="en-US" dirty="0"/>
              <a:t> in terms of keeping </a:t>
            </a:r>
            <a:r>
              <a:rPr lang="en-US" dirty="0" err="1"/>
              <a:t>thier</a:t>
            </a:r>
            <a:r>
              <a:rPr lang="en-US" dirty="0"/>
              <a:t> </a:t>
            </a:r>
            <a:r>
              <a:rPr lang="en-US" dirty="0" err="1"/>
              <a:t>finanacial</a:t>
            </a:r>
            <a:r>
              <a:rPr lang="en-US" dirty="0"/>
              <a:t> information secured.</a:t>
            </a:r>
          </a:p>
          <a:p>
            <a:r>
              <a:rPr lang="en-US" dirty="0"/>
              <a:t>Most of the customers believed that Amazon has perceived trustworthiness </a:t>
            </a:r>
            <a:r>
              <a:rPr lang="en-US" dirty="0" err="1"/>
              <a:t>comapared</a:t>
            </a:r>
            <a:r>
              <a:rPr lang="en-US" dirty="0"/>
              <a:t> to others. Apart from this customers believed that </a:t>
            </a:r>
            <a:r>
              <a:rPr lang="en-US" dirty="0" err="1"/>
              <a:t>flipkart</a:t>
            </a:r>
            <a:r>
              <a:rPr lang="en-US" dirty="0"/>
              <a:t> and </a:t>
            </a:r>
            <a:r>
              <a:rPr lang="en-US" dirty="0" err="1"/>
              <a:t>Myntra</a:t>
            </a:r>
            <a:r>
              <a:rPr lang="en-US" dirty="0"/>
              <a:t> also have perceived trustworthiness.</a:t>
            </a:r>
          </a:p>
          <a:p>
            <a:r>
              <a:rPr lang="en-US" dirty="0"/>
              <a:t>Most of the customers like Amazon </a:t>
            </a:r>
            <a:r>
              <a:rPr lang="en-US" dirty="0" err="1"/>
              <a:t>inerms</a:t>
            </a:r>
            <a:r>
              <a:rPr lang="en-US" dirty="0"/>
              <a:t> of presence of online assistance through multi-channel followed by </a:t>
            </a:r>
            <a:r>
              <a:rPr lang="en-US" dirty="0" err="1"/>
              <a:t>flipkart,Myntra</a:t>
            </a:r>
            <a:r>
              <a:rPr lang="en-US" dirty="0"/>
              <a:t> and </a:t>
            </a:r>
            <a:r>
              <a:rPr lang="en-US" dirty="0" err="1"/>
              <a:t>snapdeal</a:t>
            </a:r>
            <a:r>
              <a:rPr lang="en-US" dirty="0"/>
              <a:t>.</a:t>
            </a:r>
          </a:p>
          <a:p>
            <a:r>
              <a:rPr lang="en-US" dirty="0"/>
              <a:t>Most of the customers agreed that Amazon takes longer time to get logged them in.</a:t>
            </a:r>
          </a:p>
          <a:p>
            <a:r>
              <a:rPr lang="en-US" dirty="0"/>
              <a:t>Customers believes that Amazon and </a:t>
            </a:r>
            <a:r>
              <a:rPr lang="en-US" dirty="0" err="1"/>
              <a:t>flipkart</a:t>
            </a:r>
            <a:r>
              <a:rPr lang="en-US" dirty="0"/>
              <a:t> takes longer time in display the graphics and photos in sales period.</a:t>
            </a:r>
          </a:p>
          <a:p>
            <a:r>
              <a:rPr lang="en-US" dirty="0"/>
              <a:t>Customers says that </a:t>
            </a:r>
            <a:r>
              <a:rPr lang="en-US" dirty="0" err="1"/>
              <a:t>Myntra</a:t>
            </a:r>
            <a:r>
              <a:rPr lang="en-US" dirty="0"/>
              <a:t> and </a:t>
            </a:r>
            <a:r>
              <a:rPr lang="en-US" dirty="0" err="1"/>
              <a:t>paytm</a:t>
            </a:r>
            <a:r>
              <a:rPr lang="en-US" dirty="0"/>
              <a:t> have late declaration of price in promotion/sales period compared to others.</a:t>
            </a:r>
          </a:p>
          <a:p>
            <a:r>
              <a:rPr lang="en-US" dirty="0"/>
              <a:t>Also </a:t>
            </a:r>
            <a:r>
              <a:rPr lang="en-US" dirty="0" err="1"/>
              <a:t>Myntra</a:t>
            </a:r>
            <a:r>
              <a:rPr lang="en-US" dirty="0"/>
              <a:t> and </a:t>
            </a:r>
            <a:r>
              <a:rPr lang="en-US" dirty="0" err="1"/>
              <a:t>paytm</a:t>
            </a:r>
            <a:r>
              <a:rPr lang="en-US" dirty="0"/>
              <a:t> takes longer page loading time.</a:t>
            </a:r>
          </a:p>
          <a:p>
            <a:r>
              <a:rPr lang="en-US" dirty="0"/>
              <a:t>Snapdeal.com has limited mode of payment on most products followed by Amazon.in.</a:t>
            </a:r>
          </a:p>
          <a:p>
            <a:endParaRPr lang="en-IN" dirty="0"/>
          </a:p>
        </p:txBody>
      </p:sp>
    </p:spTree>
    <p:extLst>
      <p:ext uri="{BB962C8B-B14F-4D97-AF65-F5344CB8AC3E}">
        <p14:creationId xmlns:p14="http://schemas.microsoft.com/office/powerpoint/2010/main" val="28257276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701"/>
            <a:ext cx="7239000" cy="1143000"/>
          </a:xfrm>
        </p:spPr>
        <p:txBody>
          <a:bodyPr>
            <a:normAutofit/>
          </a:bodyPr>
          <a:lstStyle/>
          <a:p>
            <a:r>
              <a:rPr lang="en-US" sz="2200" u="sng" dirty="0">
                <a:solidFill>
                  <a:srgbClr val="FF0000"/>
                </a:solidFill>
                <a:latin typeface="Century" panose="02040604050505020304" pitchFamily="18" charset="0"/>
              </a:rPr>
              <a:t>ASSUMPTIONS</a:t>
            </a:r>
            <a:r>
              <a:rPr lang="en-IN" sz="4000" u="sng" dirty="0">
                <a:latin typeface="Century" panose="02040604050505020304" pitchFamily="18" charset="0"/>
              </a:rPr>
              <a:t/>
            </a:r>
            <a:br>
              <a:rPr lang="en-IN" sz="4000" u="sng" dirty="0">
                <a:latin typeface="Century" panose="02040604050505020304" pitchFamily="18" charset="0"/>
              </a:rPr>
            </a:br>
            <a:endParaRPr lang="en-IN" dirty="0"/>
          </a:p>
        </p:txBody>
      </p:sp>
      <p:sp>
        <p:nvSpPr>
          <p:cNvPr id="3" name="Content Placeholder 2"/>
          <p:cNvSpPr>
            <a:spLocks noGrp="1"/>
          </p:cNvSpPr>
          <p:nvPr>
            <p:ph idx="1"/>
          </p:nvPr>
        </p:nvSpPr>
        <p:spPr>
          <a:xfrm>
            <a:off x="179512" y="836712"/>
            <a:ext cx="7239000" cy="4846320"/>
          </a:xfrm>
        </p:spPr>
        <p:txBody>
          <a:bodyPr>
            <a:normAutofit/>
          </a:bodyPr>
          <a:lstStyle/>
          <a:p>
            <a:r>
              <a:rPr lang="en-US" sz="1600" dirty="0"/>
              <a:t>Transaction security and consumers data safety are principal concerns of </a:t>
            </a:r>
            <a:r>
              <a:rPr lang="en-US" sz="1600" dirty="0" smtClean="0"/>
              <a:t>online </a:t>
            </a:r>
            <a:r>
              <a:rPr lang="en-US" sz="1600" dirty="0"/>
              <a:t>customers purchasing products or services online</a:t>
            </a:r>
            <a:r>
              <a:rPr lang="en-US" sz="1600" dirty="0" smtClean="0"/>
              <a:t>.</a:t>
            </a:r>
          </a:p>
          <a:p>
            <a:r>
              <a:rPr lang="en-IN" sz="1600" dirty="0">
                <a:solidFill>
                  <a:srgbClr val="000000"/>
                </a:solidFill>
                <a:latin typeface="Century" panose="02040604050505020304" pitchFamily="18" charset="0"/>
                <a:ea typeface="Calibri" panose="020F0502020204030204" pitchFamily="34" charset="0"/>
                <a:cs typeface="Helvetica" panose="020B0604020202020204" pitchFamily="34" charset="0"/>
              </a:rPr>
              <a:t>Retailers should be careful about the annoying factors of online shopping such as being unable to access the website, long delays in completing online orders, inconsistencies in the items available online, mistakes in filling orders, and the hassle of returning </a:t>
            </a:r>
            <a:r>
              <a:rPr lang="en-IN" sz="1600" dirty="0" smtClean="0">
                <a:solidFill>
                  <a:srgbClr val="000000"/>
                </a:solidFill>
                <a:latin typeface="Century" panose="02040604050505020304" pitchFamily="18" charset="0"/>
                <a:ea typeface="Calibri" panose="020F0502020204030204" pitchFamily="34" charset="0"/>
                <a:cs typeface="Helvetica" panose="020B0604020202020204" pitchFamily="34" charset="0"/>
              </a:rPr>
              <a:t>goods</a:t>
            </a:r>
          </a:p>
          <a:p>
            <a:r>
              <a:rPr lang="en-IN" sz="1600" dirty="0">
                <a:solidFill>
                  <a:srgbClr val="000000"/>
                </a:solidFill>
                <a:latin typeface="Century" panose="02040604050505020304" pitchFamily="18" charset="0"/>
                <a:ea typeface="Calibri" panose="020F0502020204030204" pitchFamily="34" charset="0"/>
                <a:cs typeface="Helvetica" panose="020B0604020202020204" pitchFamily="34" charset="0"/>
              </a:rPr>
              <a:t>Online sellers can be more concerned about delivery times, delivery charge and product return policies. </a:t>
            </a:r>
            <a:endParaRPr lang="en-IN" sz="1600" dirty="0" smtClean="0">
              <a:solidFill>
                <a:srgbClr val="000000"/>
              </a:solidFill>
              <a:latin typeface="Century" panose="02040604050505020304" pitchFamily="18" charset="0"/>
              <a:ea typeface="Calibri" panose="020F0502020204030204" pitchFamily="34" charset="0"/>
              <a:cs typeface="Helvetica" panose="020B0604020202020204" pitchFamily="34" charset="0"/>
            </a:endParaRPr>
          </a:p>
          <a:p>
            <a:r>
              <a:rPr lang="en-IN" sz="1600" dirty="0">
                <a:solidFill>
                  <a:srgbClr val="000000"/>
                </a:solidFill>
                <a:latin typeface="Century" panose="02040604050505020304" pitchFamily="18" charset="0"/>
                <a:ea typeface="Calibri" panose="020F0502020204030204" pitchFamily="34" charset="0"/>
                <a:cs typeface="Helvetica" panose="020B0604020202020204" pitchFamily="34" charset="0"/>
              </a:rPr>
              <a:t>Getting feedbacks from the customers is also on of the important thing to improve the sales of the company</a:t>
            </a:r>
            <a:endParaRPr lang="en-IN" sz="1600" dirty="0"/>
          </a:p>
        </p:txBody>
      </p:sp>
    </p:spTree>
    <p:extLst>
      <p:ext uri="{BB962C8B-B14F-4D97-AF65-F5344CB8AC3E}">
        <p14:creationId xmlns:p14="http://schemas.microsoft.com/office/powerpoint/2010/main" val="5239589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u="sng" dirty="0">
                <a:solidFill>
                  <a:srgbClr val="FF0000"/>
                </a:solidFill>
                <a:latin typeface="Century" panose="02040604050505020304" pitchFamily="18" charset="0"/>
              </a:rPr>
              <a:t>CONCLUSION</a:t>
            </a:r>
            <a:endParaRPr lang="en-IN" sz="2000" dirty="0">
              <a:solidFill>
                <a:srgbClr val="FF0000"/>
              </a:solidFill>
            </a:endParaRPr>
          </a:p>
        </p:txBody>
      </p:sp>
      <p:sp>
        <p:nvSpPr>
          <p:cNvPr id="3" name="Content Placeholder 2"/>
          <p:cNvSpPr>
            <a:spLocks noGrp="1"/>
          </p:cNvSpPr>
          <p:nvPr>
            <p:ph idx="1"/>
          </p:nvPr>
        </p:nvSpPr>
        <p:spPr/>
        <p:txBody>
          <a:bodyPr>
            <a:normAutofit/>
          </a:bodyPr>
          <a:lstStyle/>
          <a:p>
            <a:r>
              <a:rPr lang="en-IN" sz="1600" dirty="0">
                <a:solidFill>
                  <a:srgbClr val="000000"/>
                </a:solidFill>
                <a:latin typeface="Century" panose="02040604050505020304" pitchFamily="18" charset="0"/>
                <a:ea typeface="Times New Roman" panose="02020603050405020304" pitchFamily="18" charset="0"/>
                <a:cs typeface="Helvetica" panose="020B0604020202020204" pitchFamily="34" charset="0"/>
              </a:rPr>
              <a:t>According to consumers' opinions, "time saving" is the most important motivating factor for online </a:t>
            </a:r>
            <a:r>
              <a:rPr lang="en-IN" sz="1600" dirty="0" smtClean="0">
                <a:solidFill>
                  <a:srgbClr val="000000"/>
                </a:solidFill>
                <a:latin typeface="Century" panose="02040604050505020304" pitchFamily="18" charset="0"/>
                <a:ea typeface="Times New Roman" panose="02020603050405020304" pitchFamily="18" charset="0"/>
                <a:cs typeface="Helvetica" panose="020B0604020202020204" pitchFamily="34" charset="0"/>
              </a:rPr>
              <a:t>shopping</a:t>
            </a:r>
          </a:p>
          <a:p>
            <a:r>
              <a:rPr lang="en-IN" sz="1600" dirty="0">
                <a:solidFill>
                  <a:srgbClr val="000000"/>
                </a:solidFill>
                <a:latin typeface="Century" panose="02040604050505020304" pitchFamily="18" charset="0"/>
                <a:ea typeface="Times New Roman" panose="02020603050405020304" pitchFamily="18" charset="0"/>
                <a:cs typeface="Helvetica" panose="020B0604020202020204" pitchFamily="34" charset="0"/>
              </a:rPr>
              <a:t>After visualizing the data, I found Amazon is the best online store where the customers trust on buying products and it has positive impact on the </a:t>
            </a:r>
            <a:r>
              <a:rPr lang="en-IN" sz="1600" dirty="0" smtClean="0">
                <a:solidFill>
                  <a:srgbClr val="000000"/>
                </a:solidFill>
                <a:latin typeface="Century" panose="02040604050505020304" pitchFamily="18" charset="0"/>
                <a:ea typeface="Times New Roman" panose="02020603050405020304" pitchFamily="18" charset="0"/>
                <a:cs typeface="Helvetica" panose="020B0604020202020204" pitchFamily="34" charset="0"/>
              </a:rPr>
              <a:t>customers.</a:t>
            </a:r>
          </a:p>
          <a:p>
            <a:r>
              <a:rPr lang="en-IN" sz="1600" dirty="0">
                <a:solidFill>
                  <a:srgbClr val="000000"/>
                </a:solidFill>
                <a:latin typeface="Century" panose="02040604050505020304" pitchFamily="18" charset="0"/>
                <a:ea typeface="Times New Roman" panose="02020603050405020304" pitchFamily="18" charset="0"/>
                <a:cs typeface="Helvetica" panose="020B0604020202020204" pitchFamily="34" charset="0"/>
              </a:rPr>
              <a:t>amazon and flip kart have increased customers’ expectations. So, they are the best online retailer who makes the loyal customers and satisfies the customers.</a:t>
            </a:r>
            <a:endParaRPr lang="en-IN" sz="1600" dirty="0">
              <a:solidFill>
                <a:srgbClr val="000000"/>
              </a:solidFill>
              <a:latin typeface="Century" panose="02040604050505020304" pitchFamily="18" charset="0"/>
              <a:ea typeface="Calibri" panose="020F0502020204030204" pitchFamily="34" charset="0"/>
              <a:cs typeface="Times New Roman" panose="02020603050405020304" pitchFamily="18" charset="0"/>
            </a:endParaRPr>
          </a:p>
          <a:p>
            <a:r>
              <a:rPr lang="en-IN" sz="1600" dirty="0">
                <a:latin typeface="Century" panose="02040604050505020304" pitchFamily="18" charset="0"/>
                <a:ea typeface="Calibri" panose="020F0502020204030204" pitchFamily="34" charset="0"/>
                <a:cs typeface="Times New Roman" panose="02020603050405020304" pitchFamily="18" charset="0"/>
              </a:rPr>
              <a:t>Customer satisfaction and customer trust appeared as the outcomes of overall e-retail factor.</a:t>
            </a:r>
            <a:endParaRPr lang="en-IN" sz="1600"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pPr marL="0" indent="0">
              <a:buNone/>
            </a:pPr>
            <a:endParaRPr lang="en-IN" sz="1600" dirty="0"/>
          </a:p>
        </p:txBody>
      </p:sp>
    </p:spTree>
    <p:extLst>
      <p:ext uri="{BB962C8B-B14F-4D97-AF65-F5344CB8AC3E}">
        <p14:creationId xmlns:p14="http://schemas.microsoft.com/office/powerpoint/2010/main" val="4971795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87BB6FC7-0A25-4F51-92A3-993099200D6C}"/>
              </a:ext>
            </a:extLst>
          </p:cNvPr>
          <p:cNvPicPr>
            <a:picLocks noChangeAspect="1"/>
          </p:cNvPicPr>
          <p:nvPr/>
        </p:nvPicPr>
        <p:blipFill>
          <a:blip r:embed="rId2"/>
          <a:stretch>
            <a:fillRect/>
          </a:stretch>
        </p:blipFill>
        <p:spPr>
          <a:xfrm>
            <a:off x="227468" y="304800"/>
            <a:ext cx="8689063" cy="6248400"/>
          </a:xfrm>
          <a:prstGeom prst="rect">
            <a:avLst/>
          </a:prstGeom>
        </p:spPr>
      </p:pic>
    </p:spTree>
    <p:extLst>
      <p:ext uri="{BB962C8B-B14F-4D97-AF65-F5344CB8AC3E}">
        <p14:creationId xmlns:p14="http://schemas.microsoft.com/office/powerpoint/2010/main" val="204075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cap="none"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Century" panose="02040604050505020304" pitchFamily="18" charset="0"/>
              </a:rPr>
              <a:t>AGENDA</a:t>
            </a:r>
            <a:endParaRPr lang="en-IN" sz="2800" dirty="0">
              <a:solidFill>
                <a:srgbClr val="FF0000"/>
              </a:solidFill>
            </a:endParaRPr>
          </a:p>
        </p:txBody>
      </p:sp>
      <p:sp>
        <p:nvSpPr>
          <p:cNvPr id="3" name="Content Placeholder 2"/>
          <p:cNvSpPr>
            <a:spLocks noGrp="1"/>
          </p:cNvSpPr>
          <p:nvPr>
            <p:ph idx="1"/>
          </p:nvPr>
        </p:nvSpPr>
        <p:spPr/>
        <p:txBody>
          <a:bodyPr/>
          <a:lstStyle/>
          <a:p>
            <a:pPr marL="0" indent="0">
              <a:buNone/>
            </a:pPr>
            <a:endParaRPr lang="en-US" sz="2400" b="1" dirty="0">
              <a:solidFill>
                <a:schemeClr val="accent6">
                  <a:lumMod val="75000"/>
                </a:schemeClr>
              </a:solidFill>
              <a:latin typeface="Calisto MT" panose="02040603050505030304" pitchFamily="18" charset="0"/>
            </a:endParaRPr>
          </a:p>
          <a:p>
            <a:pPr marL="457200" indent="-457200">
              <a:buFont typeface="Wingdings" panose="05000000000000000000" pitchFamily="2" charset="2"/>
              <a:buChar char="v"/>
            </a:pPr>
            <a:r>
              <a:rPr lang="en-US" sz="2000" b="1" dirty="0">
                <a:solidFill>
                  <a:schemeClr val="accent6">
                    <a:lumMod val="75000"/>
                  </a:schemeClr>
                </a:solidFill>
                <a:latin typeface="Calisto MT" panose="02040603050505030304" pitchFamily="18" charset="0"/>
              </a:rPr>
              <a:t>What is Customer Retention?</a:t>
            </a:r>
          </a:p>
          <a:p>
            <a:pPr marL="457200" indent="-457200">
              <a:buFont typeface="Wingdings" panose="05000000000000000000" pitchFamily="2" charset="2"/>
              <a:buChar char="v"/>
            </a:pPr>
            <a:r>
              <a:rPr lang="en-US" sz="2000" b="1" dirty="0">
                <a:solidFill>
                  <a:schemeClr val="accent6">
                    <a:lumMod val="75000"/>
                  </a:schemeClr>
                </a:solidFill>
                <a:latin typeface="Calisto MT" panose="02040603050505030304" pitchFamily="18" charset="0"/>
              </a:rPr>
              <a:t>Importance and Benefits of Customer </a:t>
            </a:r>
            <a:r>
              <a:rPr lang="en-US" sz="2000" b="1" dirty="0" smtClean="0">
                <a:solidFill>
                  <a:schemeClr val="accent6">
                    <a:lumMod val="75000"/>
                  </a:schemeClr>
                </a:solidFill>
                <a:latin typeface="Calisto MT" panose="02040603050505030304" pitchFamily="18" charset="0"/>
              </a:rPr>
              <a:t>Retention</a:t>
            </a:r>
          </a:p>
          <a:p>
            <a:pPr marL="457200" indent="-457200">
              <a:buFont typeface="Wingdings" panose="05000000000000000000" pitchFamily="2" charset="2"/>
              <a:buChar char="v"/>
            </a:pPr>
            <a:r>
              <a:rPr lang="en-US" sz="2000" b="1" dirty="0" smtClean="0">
                <a:solidFill>
                  <a:schemeClr val="accent6">
                    <a:lumMod val="75000"/>
                  </a:schemeClr>
                </a:solidFill>
                <a:latin typeface="Calisto MT" panose="02040603050505030304" pitchFamily="18" charset="0"/>
              </a:rPr>
              <a:t>Objective</a:t>
            </a:r>
          </a:p>
          <a:p>
            <a:pPr marL="457200" indent="-457200">
              <a:buFont typeface="Wingdings" panose="05000000000000000000" pitchFamily="2" charset="2"/>
              <a:buChar char="v"/>
            </a:pPr>
            <a:r>
              <a:rPr lang="en-US" sz="2000" b="1" dirty="0" smtClean="0">
                <a:solidFill>
                  <a:schemeClr val="accent6">
                    <a:lumMod val="75000"/>
                  </a:schemeClr>
                </a:solidFill>
                <a:latin typeface="Calisto MT" panose="02040603050505030304" pitchFamily="18" charset="0"/>
              </a:rPr>
              <a:t>Data analysis steps done</a:t>
            </a:r>
            <a:endParaRPr lang="en-US" sz="2000" b="1" dirty="0">
              <a:solidFill>
                <a:schemeClr val="accent6">
                  <a:lumMod val="75000"/>
                </a:schemeClr>
              </a:solidFill>
              <a:latin typeface="Calisto MT" panose="02040603050505030304" pitchFamily="18" charset="0"/>
            </a:endParaRPr>
          </a:p>
          <a:p>
            <a:pPr marL="457200" indent="-457200">
              <a:buFont typeface="Wingdings" panose="05000000000000000000" pitchFamily="2" charset="2"/>
              <a:buChar char="v"/>
            </a:pPr>
            <a:r>
              <a:rPr lang="en-US" sz="2000" b="1" dirty="0">
                <a:solidFill>
                  <a:schemeClr val="accent6">
                    <a:lumMod val="75000"/>
                  </a:schemeClr>
                </a:solidFill>
                <a:latin typeface="Calisto MT" panose="02040603050505030304" pitchFamily="18" charset="0"/>
              </a:rPr>
              <a:t>EDA Steps</a:t>
            </a:r>
          </a:p>
          <a:p>
            <a:pPr marL="457200" indent="-457200">
              <a:buFont typeface="Wingdings" panose="05000000000000000000" pitchFamily="2" charset="2"/>
              <a:buChar char="v"/>
            </a:pPr>
            <a:r>
              <a:rPr lang="en-US" sz="2000" b="1" dirty="0">
                <a:solidFill>
                  <a:schemeClr val="accent6">
                    <a:lumMod val="75000"/>
                  </a:schemeClr>
                </a:solidFill>
                <a:latin typeface="Calisto MT" panose="02040603050505030304" pitchFamily="18" charset="0"/>
              </a:rPr>
              <a:t>Visualizations</a:t>
            </a:r>
          </a:p>
          <a:p>
            <a:pPr marL="457200" indent="-457200">
              <a:buFont typeface="Wingdings" panose="05000000000000000000" pitchFamily="2" charset="2"/>
              <a:buChar char="v"/>
            </a:pPr>
            <a:r>
              <a:rPr lang="en-US" sz="2000" b="1" dirty="0">
                <a:solidFill>
                  <a:schemeClr val="accent6">
                    <a:lumMod val="75000"/>
                  </a:schemeClr>
                </a:solidFill>
                <a:latin typeface="Calisto MT" panose="02040603050505030304" pitchFamily="18" charset="0"/>
              </a:rPr>
              <a:t>Assumptions </a:t>
            </a:r>
          </a:p>
          <a:p>
            <a:pPr marL="457200" indent="-457200">
              <a:buFont typeface="Wingdings" panose="05000000000000000000" pitchFamily="2" charset="2"/>
              <a:buChar char="v"/>
            </a:pPr>
            <a:r>
              <a:rPr lang="en-US" sz="2000" b="1" dirty="0">
                <a:solidFill>
                  <a:schemeClr val="accent6">
                    <a:lumMod val="75000"/>
                  </a:schemeClr>
                </a:solidFill>
                <a:latin typeface="Calisto MT" panose="02040603050505030304" pitchFamily="18" charset="0"/>
              </a:rPr>
              <a:t>Conclusion</a:t>
            </a:r>
            <a:endParaRPr lang="en-IN" sz="2000" b="1" dirty="0">
              <a:solidFill>
                <a:schemeClr val="accent6">
                  <a:lumMod val="75000"/>
                </a:schemeClr>
              </a:solidFill>
              <a:latin typeface="Calisto MT" panose="02040603050505030304" pitchFamily="18" charset="0"/>
            </a:endParaRPr>
          </a:p>
          <a:p>
            <a:endParaRPr lang="en-IN" dirty="0"/>
          </a:p>
        </p:txBody>
      </p:sp>
    </p:spTree>
    <p:extLst>
      <p:ext uri="{BB962C8B-B14F-4D97-AF65-F5344CB8AC3E}">
        <p14:creationId xmlns:p14="http://schemas.microsoft.com/office/powerpoint/2010/main" val="530064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solidFill>
                  <a:srgbClr val="FF0000"/>
                </a:solidFill>
              </a:rPr>
              <a:t>Customer </a:t>
            </a:r>
            <a:r>
              <a:rPr lang="en-IN" sz="2000" dirty="0" err="1" smtClean="0">
                <a:solidFill>
                  <a:srgbClr val="FF0000"/>
                </a:solidFill>
              </a:rPr>
              <a:t>retension</a:t>
            </a:r>
            <a:endParaRPr lang="en-IN" sz="2000" dirty="0">
              <a:solidFill>
                <a:srgbClr val="FF0000"/>
              </a:solidFill>
            </a:endParaRPr>
          </a:p>
        </p:txBody>
      </p:sp>
      <p:sp>
        <p:nvSpPr>
          <p:cNvPr id="3" name="Content Placeholder 2"/>
          <p:cNvSpPr>
            <a:spLocks noGrp="1"/>
          </p:cNvSpPr>
          <p:nvPr>
            <p:ph idx="1"/>
          </p:nvPr>
        </p:nvSpPr>
        <p:spPr/>
        <p:txBody>
          <a:bodyPr/>
          <a:lstStyle/>
          <a:p>
            <a:r>
              <a:rPr lang="en-US" sz="1600" dirty="0"/>
              <a:t>Customer retention is the ability to keep customers coming back to your store or website to create repeat business and investment.</a:t>
            </a:r>
          </a:p>
          <a:p>
            <a:r>
              <a:rPr lang="en-US" sz="1600" dirty="0"/>
              <a:t>Keep your Customer engaged and Build Trust.</a:t>
            </a:r>
          </a:p>
          <a:p>
            <a:r>
              <a:rPr lang="en-US" sz="1600" dirty="0"/>
              <a:t>It is the process of engaging existing customers to continue buying products or services from your business.</a:t>
            </a:r>
          </a:p>
          <a:p>
            <a:endParaRPr lang="en-US" sz="1600" dirty="0"/>
          </a:p>
          <a:p>
            <a:endParaRPr lang="en-IN" dirty="0"/>
          </a:p>
        </p:txBody>
      </p:sp>
    </p:spTree>
    <p:extLst>
      <p:ext uri="{BB962C8B-B14F-4D97-AF65-F5344CB8AC3E}">
        <p14:creationId xmlns:p14="http://schemas.microsoft.com/office/powerpoint/2010/main" val="1659675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 </a:t>
            </a:r>
            <a:r>
              <a:rPr lang="en-US" sz="2000" dirty="0">
                <a:solidFill>
                  <a:srgbClr val="FF0000"/>
                </a:solidFill>
              </a:rPr>
              <a:t>the benefits </a:t>
            </a:r>
            <a:r>
              <a:rPr lang="en-US" sz="2000" dirty="0" smtClean="0">
                <a:solidFill>
                  <a:srgbClr val="FF0000"/>
                </a:solidFill>
              </a:rPr>
              <a:t>of CR</a:t>
            </a:r>
            <a:endParaRPr lang="en-IN" sz="2000" dirty="0">
              <a:solidFill>
                <a:srgbClr val="FF0000"/>
              </a:solidFill>
            </a:endParaRPr>
          </a:p>
        </p:txBody>
      </p:sp>
      <p:sp>
        <p:nvSpPr>
          <p:cNvPr id="3" name="Content Placeholder 2"/>
          <p:cNvSpPr>
            <a:spLocks noGrp="1"/>
          </p:cNvSpPr>
          <p:nvPr>
            <p:ph idx="1"/>
          </p:nvPr>
        </p:nvSpPr>
        <p:spPr/>
        <p:txBody>
          <a:bodyPr>
            <a:normAutofit/>
          </a:bodyPr>
          <a:lstStyle/>
          <a:p>
            <a:r>
              <a:rPr lang="en-US" sz="1600" dirty="0"/>
              <a:t>Retained customer tend to buy other services from the same company</a:t>
            </a:r>
          </a:p>
          <a:p>
            <a:r>
              <a:rPr lang="en-US" sz="1600" dirty="0"/>
              <a:t>Retained customer are known to be less price/cost effective</a:t>
            </a:r>
          </a:p>
          <a:p>
            <a:r>
              <a:rPr lang="en-US" sz="1600" dirty="0"/>
              <a:t>Positive publicity -  Free Marketing 24 x7</a:t>
            </a:r>
          </a:p>
          <a:p>
            <a:r>
              <a:rPr lang="en-US" sz="1600" dirty="0"/>
              <a:t>The probability of selling to an existing customer is 60 – 70% </a:t>
            </a:r>
          </a:p>
          <a:p>
            <a:r>
              <a:rPr lang="en-US" sz="1600" dirty="0"/>
              <a:t>While the probability of selling to a new customer is 5-20%</a:t>
            </a:r>
          </a:p>
          <a:p>
            <a:r>
              <a:rPr lang="en-US" sz="1600" dirty="0"/>
              <a:t>Decline Migration rate</a:t>
            </a:r>
          </a:p>
          <a:p>
            <a:pPr marL="0" indent="0">
              <a:buNone/>
            </a:pPr>
            <a:endParaRPr lang="en-IN" sz="1800" dirty="0"/>
          </a:p>
        </p:txBody>
      </p:sp>
    </p:spTree>
    <p:extLst>
      <p:ext uri="{BB962C8B-B14F-4D97-AF65-F5344CB8AC3E}">
        <p14:creationId xmlns:p14="http://schemas.microsoft.com/office/powerpoint/2010/main" val="3794353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a:r>
            <a:br>
              <a:rPr lang="en-IN" dirty="0"/>
            </a:br>
            <a:endParaRPr lang="en-IN" dirty="0"/>
          </a:p>
        </p:txBody>
      </p:sp>
      <p:sp>
        <p:nvSpPr>
          <p:cNvPr id="3" name="Text Placeholder 2"/>
          <p:cNvSpPr>
            <a:spLocks noGrp="1"/>
          </p:cNvSpPr>
          <p:nvPr>
            <p:ph type="body" idx="2"/>
          </p:nvPr>
        </p:nvSpPr>
        <p:spPr>
          <a:xfrm>
            <a:off x="755576" y="620688"/>
            <a:ext cx="5897880" cy="602512"/>
          </a:xfrm>
        </p:spPr>
        <p:txBody>
          <a:bodyPr/>
          <a:lstStyle/>
          <a:p>
            <a:r>
              <a:rPr lang="en-US" b="1" dirty="0"/>
              <a:t>The problem statement can be represented in the form of below use case diagram as well.</a:t>
            </a:r>
            <a:endParaRPr lang="en-IN" b="1" dirty="0"/>
          </a:p>
          <a:p>
            <a:endParaRPr lang="en-IN" dirty="0"/>
          </a:p>
        </p:txBody>
      </p:sp>
      <p:sp>
        <p:nvSpPr>
          <p:cNvPr id="4" name="Content Placeholder 3"/>
          <p:cNvSpPr>
            <a:spLocks noGrp="1"/>
          </p:cNvSpPr>
          <p:nvPr>
            <p:ph sz="half" idx="1"/>
          </p:nvPr>
        </p:nvSpPr>
        <p:spPr>
          <a:xfrm>
            <a:off x="376436" y="1484784"/>
            <a:ext cx="7239000" cy="4371752"/>
          </a:xfrm>
        </p:spPr>
        <p:txBody>
          <a:bodyPr/>
          <a:lstStyle/>
          <a:p>
            <a:pPr marL="0" indent="0">
              <a:buNone/>
            </a:pPr>
            <a:endParaRPr lang="en-IN" dirty="0"/>
          </a:p>
        </p:txBody>
      </p:sp>
      <p:pic>
        <p:nvPicPr>
          <p:cNvPr id="5" name="Picture 4">
            <a:extLst>
              <a:ext uri="{FF2B5EF4-FFF2-40B4-BE49-F238E27FC236}">
                <a16:creationId xmlns:a16="http://schemas.microsoft.com/office/drawing/2014/main" xmlns="" xmlns:lc="http://schemas.openxmlformats.org/drawingml/2006/lockedCanvas" id="{2B09F255-D20D-4FD9-9320-913AE984A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556792"/>
            <a:ext cx="6336704" cy="3714442"/>
          </a:xfrm>
          <a:prstGeom prst="rect">
            <a:avLst/>
          </a:prstGeom>
        </p:spPr>
      </p:pic>
    </p:spTree>
    <p:extLst>
      <p:ext uri="{BB962C8B-B14F-4D97-AF65-F5344CB8AC3E}">
        <p14:creationId xmlns:p14="http://schemas.microsoft.com/office/powerpoint/2010/main" val="1825409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7B53EC4-4205-42E3-B5D6-C939EF2805EF}"/>
              </a:ext>
            </a:extLst>
          </p:cNvPr>
          <p:cNvSpPr txBox="1"/>
          <p:nvPr/>
        </p:nvSpPr>
        <p:spPr>
          <a:xfrm>
            <a:off x="461866" y="326571"/>
            <a:ext cx="4805663" cy="523220"/>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Data Analysis Steps Done:</a:t>
            </a:r>
            <a:endParaRPr lang="en-IN" sz="2800" b="1" dirty="0">
              <a:solidFill>
                <a:schemeClr val="tx1">
                  <a:lumMod val="95000"/>
                  <a:lumOff val="5000"/>
                </a:schemeClr>
              </a:solidFill>
              <a:latin typeface="Century" panose="02040604050505020304" pitchFamily="18" charset="0"/>
            </a:endParaRPr>
          </a:p>
        </p:txBody>
      </p:sp>
      <p:sp>
        <p:nvSpPr>
          <p:cNvPr id="5" name="Rectangle 4">
            <a:extLst>
              <a:ext uri="{FF2B5EF4-FFF2-40B4-BE49-F238E27FC236}">
                <a16:creationId xmlns="" xmlns:a16="http://schemas.microsoft.com/office/drawing/2014/main" id="{4BDC82AA-E5FC-41FB-9C12-F1FA219D17D2}"/>
              </a:ext>
            </a:extLst>
          </p:cNvPr>
          <p:cNvSpPr/>
          <p:nvPr/>
        </p:nvSpPr>
        <p:spPr>
          <a:xfrm>
            <a:off x="620138" y="1511562"/>
            <a:ext cx="1736389" cy="10797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Import Libraries</a:t>
            </a:r>
            <a:endParaRPr lang="en-IN" sz="1900" b="1" dirty="0">
              <a:solidFill>
                <a:schemeClr val="tx1">
                  <a:lumMod val="95000"/>
                  <a:lumOff val="5000"/>
                </a:schemeClr>
              </a:solidFill>
              <a:latin typeface="Century" panose="02040604050505020304" pitchFamily="18" charset="0"/>
            </a:endParaRPr>
          </a:p>
        </p:txBody>
      </p:sp>
      <p:sp>
        <p:nvSpPr>
          <p:cNvPr id="11" name="Arrow: Right 10">
            <a:extLst>
              <a:ext uri="{FF2B5EF4-FFF2-40B4-BE49-F238E27FC236}">
                <a16:creationId xmlns="" xmlns:a16="http://schemas.microsoft.com/office/drawing/2014/main" id="{852C3C30-BEC0-4741-8AF6-524F1782F757}"/>
              </a:ext>
            </a:extLst>
          </p:cNvPr>
          <p:cNvSpPr/>
          <p:nvPr/>
        </p:nvSpPr>
        <p:spPr>
          <a:xfrm>
            <a:off x="2674932" y="1790871"/>
            <a:ext cx="678505"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 xmlns:a16="http://schemas.microsoft.com/office/drawing/2014/main" id="{92F47EED-45E7-4573-B91D-AE60F62555B4}"/>
              </a:ext>
            </a:extLst>
          </p:cNvPr>
          <p:cNvSpPr/>
          <p:nvPr/>
        </p:nvSpPr>
        <p:spPr>
          <a:xfrm>
            <a:off x="3654607" y="1511562"/>
            <a:ext cx="1736389" cy="10797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Import Dataset</a:t>
            </a:r>
            <a:endParaRPr lang="en-IN" sz="1900" b="1" dirty="0">
              <a:solidFill>
                <a:schemeClr val="tx1">
                  <a:lumMod val="95000"/>
                  <a:lumOff val="5000"/>
                </a:schemeClr>
              </a:solidFill>
              <a:latin typeface="Century" panose="02040604050505020304" pitchFamily="18" charset="0"/>
            </a:endParaRPr>
          </a:p>
        </p:txBody>
      </p:sp>
      <p:sp>
        <p:nvSpPr>
          <p:cNvPr id="13" name="Arrow: Right 12">
            <a:extLst>
              <a:ext uri="{FF2B5EF4-FFF2-40B4-BE49-F238E27FC236}">
                <a16:creationId xmlns="" xmlns:a16="http://schemas.microsoft.com/office/drawing/2014/main" id="{749574C8-5674-4EE6-981D-0E5C667F0BC9}"/>
              </a:ext>
            </a:extLst>
          </p:cNvPr>
          <p:cNvSpPr/>
          <p:nvPr/>
        </p:nvSpPr>
        <p:spPr>
          <a:xfrm>
            <a:off x="5577875" y="1788799"/>
            <a:ext cx="714982" cy="5252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 xmlns:a16="http://schemas.microsoft.com/office/drawing/2014/main" id="{433CA3C1-8273-4C48-8B92-D8483F868E75}"/>
              </a:ext>
            </a:extLst>
          </p:cNvPr>
          <p:cNvSpPr/>
          <p:nvPr/>
        </p:nvSpPr>
        <p:spPr>
          <a:xfrm>
            <a:off x="6479735" y="1511562"/>
            <a:ext cx="1736390" cy="10797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Data Preprocessing</a:t>
            </a:r>
            <a:endParaRPr lang="en-IN" sz="1900" b="1" dirty="0">
              <a:solidFill>
                <a:schemeClr val="tx1">
                  <a:lumMod val="95000"/>
                  <a:lumOff val="5000"/>
                </a:schemeClr>
              </a:solidFill>
              <a:latin typeface="Century" panose="02040604050505020304" pitchFamily="18" charset="0"/>
            </a:endParaRPr>
          </a:p>
        </p:txBody>
      </p:sp>
      <p:sp>
        <p:nvSpPr>
          <p:cNvPr id="15" name="Arrow: Down 14">
            <a:extLst>
              <a:ext uri="{FF2B5EF4-FFF2-40B4-BE49-F238E27FC236}">
                <a16:creationId xmlns="" xmlns:a16="http://schemas.microsoft.com/office/drawing/2014/main" id="{06B07ED1-BDC1-4977-B811-8979233ADB63}"/>
              </a:ext>
            </a:extLst>
          </p:cNvPr>
          <p:cNvSpPr/>
          <p:nvPr/>
        </p:nvSpPr>
        <p:spPr>
          <a:xfrm>
            <a:off x="7169185" y="2859816"/>
            <a:ext cx="357491" cy="8608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 xmlns:a16="http://schemas.microsoft.com/office/drawing/2014/main" id="{559A62C6-0952-4D84-9F12-A97AB451CEC2}"/>
              </a:ext>
            </a:extLst>
          </p:cNvPr>
          <p:cNvSpPr/>
          <p:nvPr/>
        </p:nvSpPr>
        <p:spPr>
          <a:xfrm>
            <a:off x="6479736" y="3989200"/>
            <a:ext cx="1736390" cy="10797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Finding null values</a:t>
            </a:r>
            <a:endParaRPr lang="en-IN" sz="1900" b="1" dirty="0">
              <a:solidFill>
                <a:schemeClr val="tx1">
                  <a:lumMod val="95000"/>
                  <a:lumOff val="5000"/>
                </a:schemeClr>
              </a:solidFill>
              <a:latin typeface="Century" panose="02040604050505020304" pitchFamily="18" charset="0"/>
            </a:endParaRPr>
          </a:p>
        </p:txBody>
      </p:sp>
      <p:sp>
        <p:nvSpPr>
          <p:cNvPr id="19" name="Arrow: Left 18">
            <a:extLst>
              <a:ext uri="{FF2B5EF4-FFF2-40B4-BE49-F238E27FC236}">
                <a16:creationId xmlns="" xmlns:a16="http://schemas.microsoft.com/office/drawing/2014/main" id="{2B98BD4B-CF00-4D1A-B24E-7D690AFF1532}"/>
              </a:ext>
            </a:extLst>
          </p:cNvPr>
          <p:cNvSpPr/>
          <p:nvPr/>
        </p:nvSpPr>
        <p:spPr>
          <a:xfrm>
            <a:off x="5577875" y="4245086"/>
            <a:ext cx="714982" cy="5252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 xmlns:a16="http://schemas.microsoft.com/office/drawing/2014/main" id="{CA6B4555-6216-43FC-BAD3-05ABBF3AF341}"/>
              </a:ext>
            </a:extLst>
          </p:cNvPr>
          <p:cNvSpPr/>
          <p:nvPr/>
        </p:nvSpPr>
        <p:spPr>
          <a:xfrm>
            <a:off x="3654607" y="3989203"/>
            <a:ext cx="1736390" cy="10797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Visualization</a:t>
            </a:r>
          </a:p>
          <a:p>
            <a:pPr algn="ctr"/>
            <a:r>
              <a:rPr lang="en-US" sz="1900" b="1" dirty="0">
                <a:solidFill>
                  <a:schemeClr val="tx1">
                    <a:lumMod val="95000"/>
                    <a:lumOff val="5000"/>
                  </a:schemeClr>
                </a:solidFill>
                <a:latin typeface="Century" panose="02040604050505020304" pitchFamily="18" charset="0"/>
              </a:rPr>
              <a:t>(EDA)</a:t>
            </a:r>
            <a:endParaRPr lang="en-IN" sz="1900" b="1" dirty="0">
              <a:solidFill>
                <a:schemeClr val="tx1">
                  <a:lumMod val="95000"/>
                  <a:lumOff val="5000"/>
                </a:schemeClr>
              </a:solidFill>
              <a:latin typeface="Century" panose="02040604050505020304" pitchFamily="18" charset="0"/>
            </a:endParaRPr>
          </a:p>
        </p:txBody>
      </p:sp>
      <p:sp>
        <p:nvSpPr>
          <p:cNvPr id="21" name="Arrow: Left 20">
            <a:extLst>
              <a:ext uri="{FF2B5EF4-FFF2-40B4-BE49-F238E27FC236}">
                <a16:creationId xmlns="" xmlns:a16="http://schemas.microsoft.com/office/drawing/2014/main" id="{C1A21C62-9300-4A93-B55F-556F63DC7CD3}"/>
              </a:ext>
            </a:extLst>
          </p:cNvPr>
          <p:cNvSpPr/>
          <p:nvPr/>
        </p:nvSpPr>
        <p:spPr>
          <a:xfrm>
            <a:off x="2674932" y="4247158"/>
            <a:ext cx="678505" cy="5232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a:extLst>
              <a:ext uri="{FF2B5EF4-FFF2-40B4-BE49-F238E27FC236}">
                <a16:creationId xmlns="" xmlns:a16="http://schemas.microsoft.com/office/drawing/2014/main" id="{0A32FC0D-BC70-4744-8D49-CAE0CC2136BB}"/>
              </a:ext>
            </a:extLst>
          </p:cNvPr>
          <p:cNvSpPr/>
          <p:nvPr/>
        </p:nvSpPr>
        <p:spPr>
          <a:xfrm>
            <a:off x="620138" y="3989201"/>
            <a:ext cx="1736389" cy="10797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Label Encoding &amp; Checked for Correlation</a:t>
            </a:r>
            <a:endParaRPr lang="en-IN" sz="1900" b="1" dirty="0">
              <a:solidFill>
                <a:schemeClr val="tx1">
                  <a:lumMod val="95000"/>
                  <a:lumOff val="5000"/>
                </a:schemeClr>
              </a:solidFill>
              <a:latin typeface="Century" panose="02040604050505020304" pitchFamily="18" charset="0"/>
            </a:endParaRPr>
          </a:p>
        </p:txBody>
      </p:sp>
    </p:spTree>
    <p:extLst>
      <p:ext uri="{BB962C8B-B14F-4D97-AF65-F5344CB8AC3E}">
        <p14:creationId xmlns:p14="http://schemas.microsoft.com/office/powerpoint/2010/main" val="1805302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Objective</a:t>
            </a:r>
            <a:r>
              <a:rPr lang="en-IN" dirty="0">
                <a:solidFill>
                  <a:srgbClr val="FF0000"/>
                </a:solidFill>
                <a:latin typeface="Century" panose="02040604050505020304" pitchFamily="18" charset="0"/>
              </a:rPr>
              <a:t/>
            </a:r>
            <a:br>
              <a:rPr lang="en-IN" dirty="0">
                <a:solidFill>
                  <a:srgbClr val="FF0000"/>
                </a:solidFill>
                <a:latin typeface="Century" panose="02040604050505020304" pitchFamily="18" charset="0"/>
              </a:rPr>
            </a:br>
            <a:endParaRPr lang="en-IN" dirty="0">
              <a:solidFill>
                <a:srgbClr val="FF0000"/>
              </a:solidFill>
            </a:endParaRPr>
          </a:p>
        </p:txBody>
      </p:sp>
      <p:sp>
        <p:nvSpPr>
          <p:cNvPr id="3" name="Text Placeholder 2"/>
          <p:cNvSpPr>
            <a:spLocks noGrp="1"/>
          </p:cNvSpPr>
          <p:nvPr>
            <p:ph type="body" idx="2"/>
          </p:nvPr>
        </p:nvSpPr>
        <p:spPr/>
        <p:txBody>
          <a:bodyPr/>
          <a:lstStyle/>
          <a:p>
            <a:r>
              <a:rPr lang="en-IN" dirty="0">
                <a:solidFill>
                  <a:schemeClr val="tx1">
                    <a:lumMod val="95000"/>
                    <a:lumOff val="5000"/>
                  </a:schemeClr>
                </a:solidFill>
                <a:latin typeface="Century" panose="02040604050505020304" pitchFamily="18" charset="0"/>
              </a:rPr>
              <a:t/>
            </a:r>
            <a:br>
              <a:rPr lang="en-IN" dirty="0">
                <a:solidFill>
                  <a:schemeClr val="tx1">
                    <a:lumMod val="95000"/>
                    <a:lumOff val="5000"/>
                  </a:schemeClr>
                </a:solidFill>
                <a:latin typeface="Century" panose="02040604050505020304" pitchFamily="18" charset="0"/>
              </a:rPr>
            </a:br>
            <a:endParaRPr lang="en-IN" dirty="0"/>
          </a:p>
        </p:txBody>
      </p:sp>
      <p:sp>
        <p:nvSpPr>
          <p:cNvPr id="4" name="Content Placeholder 3"/>
          <p:cNvSpPr>
            <a:spLocks noGrp="1"/>
          </p:cNvSpPr>
          <p:nvPr>
            <p:ph sz="half" idx="1"/>
          </p:nvPr>
        </p:nvSpPr>
        <p:spPr>
          <a:xfrm>
            <a:off x="323528" y="1412776"/>
            <a:ext cx="7372672" cy="5092576"/>
          </a:xfrm>
        </p:spPr>
        <p:txBody>
          <a:bodyPr>
            <a:normAutofit/>
          </a:bodyPr>
          <a:lstStyle/>
          <a:p>
            <a:r>
              <a:rPr lang="en-IN" sz="16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The problem statement examined how customers form expectations on technology based self-service quality and suggested five main attributes of ecommerce store quality, that are </a:t>
            </a:r>
            <a:r>
              <a:rPr lang="en-IN" sz="1600" dirty="0">
                <a:solidFill>
                  <a:schemeClr val="tx1">
                    <a:lumMod val="95000"/>
                    <a:lumOff val="5000"/>
                  </a:schemeClr>
                </a:solidFill>
                <a:latin typeface="Century" panose="02040604050505020304" pitchFamily="18" charset="0"/>
                <a:ea typeface="Calibri" panose="020F0502020204030204" pitchFamily="34" charset="0"/>
                <a:cs typeface="Calibri" panose="020F0502020204030204" pitchFamily="34" charset="0"/>
              </a:rPr>
              <a:t>service quality, system quality, information quality, trust and net benefit. </a:t>
            </a:r>
            <a:endParaRPr lang="en-IN" sz="1600" dirty="0" smtClean="0">
              <a:solidFill>
                <a:schemeClr val="tx1">
                  <a:lumMod val="95000"/>
                  <a:lumOff val="5000"/>
                </a:schemeClr>
              </a:solidFill>
              <a:latin typeface="Century" panose="02040604050505020304" pitchFamily="18" charset="0"/>
              <a:ea typeface="Calibri" panose="020F0502020204030204" pitchFamily="34" charset="0"/>
              <a:cs typeface="Calibri" panose="020F0502020204030204" pitchFamily="34" charset="0"/>
            </a:endParaRPr>
          </a:p>
          <a:p>
            <a:r>
              <a:rPr lang="en-IN" sz="1600" spc="5" dirty="0">
                <a:solidFill>
                  <a:schemeClr val="tx1">
                    <a:lumMod val="95000"/>
                    <a:lumOff val="5000"/>
                  </a:schemeClr>
                </a:solidFill>
                <a:latin typeface="Century" panose="02040604050505020304" pitchFamily="18" charset="0"/>
                <a:ea typeface="Calibri" panose="020F0502020204030204" pitchFamily="34" charset="0"/>
                <a:cs typeface="Open Sans" panose="020B0606030504020204" pitchFamily="34" charset="0"/>
              </a:rPr>
              <a:t>Many businesses focus on customer loyalty programs to remain competitive in today's marketplaces and explore innovative ways to keep their existing customers engaged. Customer retention is a simple concept. Yet, it often requires effort from every department to improve the customer experience and build lasting trust. So, what is customer retention and why it is so important. Let’s know about it by analysing the problem</a:t>
            </a:r>
            <a:endParaRPr lang="en-IN" sz="1600" dirty="0">
              <a:solidFill>
                <a:schemeClr val="tx1">
                  <a:lumMod val="95000"/>
                  <a:lumOff val="5000"/>
                </a:schemeClr>
              </a:solidFill>
              <a:latin typeface="Century" panose="02040604050505020304" pitchFamily="18" charset="0"/>
              <a:ea typeface="Calibri" panose="020F0502020204030204" pitchFamily="34" charset="0"/>
              <a:cs typeface="Calibri" panose="020F0502020204030204" pitchFamily="34" charset="0"/>
            </a:endParaRPr>
          </a:p>
          <a:p>
            <a:endParaRPr lang="en-IN" sz="1600" dirty="0"/>
          </a:p>
        </p:txBody>
      </p:sp>
    </p:spTree>
    <p:extLst>
      <p:ext uri="{BB962C8B-B14F-4D97-AF65-F5344CB8AC3E}">
        <p14:creationId xmlns:p14="http://schemas.microsoft.com/office/powerpoint/2010/main" val="1031936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9512" y="908720"/>
            <a:ext cx="4467954" cy="369332"/>
          </a:xfrm>
          <a:prstGeom prst="rect">
            <a:avLst/>
          </a:prstGeom>
        </p:spPr>
        <p:txBody>
          <a:bodyPr wrap="none">
            <a:spAutoFit/>
          </a:bodyPr>
          <a:lstStyle/>
          <a:p>
            <a:r>
              <a:rPr lang="en-US" b="1" dirty="0">
                <a:solidFill>
                  <a:srgbClr val="FF0000"/>
                </a:solidFill>
                <a:latin typeface="Century" panose="02040604050505020304" pitchFamily="18" charset="0"/>
              </a:rPr>
              <a:t>Exploratory Data Analysis (EDA) Steps:</a:t>
            </a:r>
            <a:endParaRPr lang="en-IN" b="1" dirty="0">
              <a:solidFill>
                <a:srgbClr val="FF0000"/>
              </a:solidFill>
              <a:latin typeface="Century" panose="02040604050505020304" pitchFamily="18" charset="0"/>
            </a:endParaRPr>
          </a:p>
        </p:txBody>
      </p:sp>
      <p:sp>
        <p:nvSpPr>
          <p:cNvPr id="7" name="Rectangle 6"/>
          <p:cNvSpPr/>
          <p:nvPr/>
        </p:nvSpPr>
        <p:spPr>
          <a:xfrm>
            <a:off x="179512" y="1556792"/>
            <a:ext cx="6678488" cy="1200329"/>
          </a:xfrm>
          <a:prstGeom prst="rect">
            <a:avLst/>
          </a:prstGeom>
        </p:spPr>
        <p:txBody>
          <a:bodyPr wrap="square">
            <a:spAutoFit/>
          </a:bodyPr>
          <a:lstStyle/>
          <a:p>
            <a:pPr marL="342900" indent="-342900" algn="just">
              <a:buFont typeface="Wingdings" panose="05000000000000000000" pitchFamily="2" charset="2"/>
              <a:buChar char="Ø"/>
            </a:pPr>
            <a:r>
              <a:rPr lang="en-US" dirty="0">
                <a:solidFill>
                  <a:schemeClr val="tx1">
                    <a:lumMod val="95000"/>
                    <a:lumOff val="5000"/>
                  </a:schemeClr>
                </a:solidFill>
                <a:latin typeface="Century" panose="02040604050505020304" pitchFamily="18" charset="0"/>
              </a:rPr>
              <a:t>I have imported the dataset which was in excel format.</a:t>
            </a:r>
          </a:p>
          <a:p>
            <a:pPr marL="342900" indent="-342900" algn="just">
              <a:buFont typeface="Wingdings" panose="05000000000000000000" pitchFamily="2" charset="2"/>
              <a:buChar char="Ø"/>
            </a:pPr>
            <a:r>
              <a:rPr lang="en-US" dirty="0">
                <a:solidFill>
                  <a:schemeClr val="tx1">
                    <a:lumMod val="95000"/>
                    <a:lumOff val="5000"/>
                  </a:schemeClr>
                </a:solidFill>
                <a:latin typeface="Century" panose="02040604050505020304" pitchFamily="18" charset="0"/>
              </a:rPr>
              <a:t>Performed some of the statistical analysis like dimension of the dataset, data types, info, number of unique values, value counts etc.</a:t>
            </a:r>
            <a:endParaRPr lang="en-US" dirty="0">
              <a:solidFill>
                <a:schemeClr val="tx1">
                  <a:lumMod val="95000"/>
                  <a:lumOff val="5000"/>
                </a:schemeClr>
              </a:solidFill>
              <a:latin typeface="Century" panose="02040604050505020304" pitchFamily="18" charset="0"/>
            </a:endParaRPr>
          </a:p>
        </p:txBody>
      </p:sp>
    </p:spTree>
    <p:extLst>
      <p:ext uri="{BB962C8B-B14F-4D97-AF65-F5344CB8AC3E}">
        <p14:creationId xmlns:p14="http://schemas.microsoft.com/office/powerpoint/2010/main" val="28567398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96035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2895</TotalTime>
  <Words>1659</Words>
  <Application>Microsoft Office PowerPoint</Application>
  <PresentationFormat>On-screen Show (4:3)</PresentationFormat>
  <Paragraphs>102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Opulent</vt:lpstr>
      <vt:lpstr>Customer Retention</vt:lpstr>
      <vt:lpstr>AGENDA</vt:lpstr>
      <vt:lpstr>Customer retension</vt:lpstr>
      <vt:lpstr> the benefits of CR</vt:lpstr>
      <vt:lpstr> </vt:lpstr>
      <vt:lpstr>PowerPoint Presentation</vt:lpstr>
      <vt:lpstr>Objective </vt:lpstr>
      <vt:lpstr>PowerPoint Presentation</vt:lpstr>
      <vt:lpstr>PowerPoint Presentation</vt:lpstr>
      <vt:lpstr>VISUALIZATION</vt:lpstr>
      <vt:lpstr>OBSERVATIONS FROM pie plots</vt:lpstr>
      <vt:lpstr>PowerPoint Presentation</vt:lpstr>
      <vt:lpstr>OBSERVATIONS FROM VISUALIZATION </vt:lpstr>
      <vt:lpstr>PowerPoint Presentation</vt:lpstr>
      <vt:lpstr>PowerPoint Presentation</vt:lpstr>
      <vt:lpstr>ASSUMPTIONS </vt:lpstr>
      <vt:lpstr>CONCLUSION</vt:lpstr>
      <vt:lpstr>PowerPoint Presentation</vt:lpstr>
    </vt:vector>
  </TitlesOfParts>
  <Company>CyberSpace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Vivek Rattan</dc:creator>
  <cp:lastModifiedBy>Vivek Rattan</cp:lastModifiedBy>
  <cp:revision>21</cp:revision>
  <dcterms:created xsi:type="dcterms:W3CDTF">2022-06-10T10:36:43Z</dcterms:created>
  <dcterms:modified xsi:type="dcterms:W3CDTF">2022-06-12T10:52:35Z</dcterms:modified>
</cp:coreProperties>
</file>