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8" r:id="rId4"/>
    <p:sldId id="259" r:id="rId5"/>
    <p:sldId id="260" r:id="rId6"/>
    <p:sldId id="261" r:id="rId7"/>
    <p:sldId id="268"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1" d="100"/>
          <a:sy n="101" d="100"/>
        </p:scale>
        <p:origin x="14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EF21FD-4FB9-40C1-8944-91F96C2CF30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D9D4CF4-1CBC-4E9E-A493-1E8BD9598938}">
      <dgm:prSet/>
      <dgm:spPr/>
      <dgm:t>
        <a:bodyPr/>
        <a:lstStyle/>
        <a:p>
          <a:pPr>
            <a:lnSpc>
              <a:spcPct val="100000"/>
            </a:lnSpc>
          </a:pPr>
          <a:r>
            <a:rPr lang="en-US" b="0" i="0"/>
            <a:t>Converted the 'DATE' column to datetime format and set it as the index of the DataFrame.</a:t>
          </a:r>
          <a:endParaRPr lang="en-US" dirty="0"/>
        </a:p>
      </dgm:t>
    </dgm:pt>
    <dgm:pt modelId="{CABB722A-79AF-4985-B8ED-BE2C0734ECD7}" type="parTrans" cxnId="{5CC883AD-4D21-4A84-951D-768424932EB9}">
      <dgm:prSet/>
      <dgm:spPr/>
      <dgm:t>
        <a:bodyPr/>
        <a:lstStyle/>
        <a:p>
          <a:endParaRPr lang="en-US"/>
        </a:p>
      </dgm:t>
    </dgm:pt>
    <dgm:pt modelId="{3476EBA4-D005-432C-BC46-8EDAC5CA53A2}" type="sibTrans" cxnId="{5CC883AD-4D21-4A84-951D-768424932EB9}">
      <dgm:prSet/>
      <dgm:spPr/>
      <dgm:t>
        <a:bodyPr/>
        <a:lstStyle/>
        <a:p>
          <a:pPr>
            <a:lnSpc>
              <a:spcPct val="100000"/>
            </a:lnSpc>
          </a:pPr>
          <a:endParaRPr lang="en-US"/>
        </a:p>
      </dgm:t>
    </dgm:pt>
    <dgm:pt modelId="{4A7FC3A4-F5F3-4E70-9A50-2B53398BB444}">
      <dgm:prSet/>
      <dgm:spPr/>
      <dgm:t>
        <a:bodyPr/>
        <a:lstStyle/>
        <a:p>
          <a:pPr>
            <a:lnSpc>
              <a:spcPct val="100000"/>
            </a:lnSpc>
          </a:pPr>
          <a:r>
            <a:rPr lang="en-US" b="0" i="0"/>
            <a:t>Dropped the 'STATION' column as it contained only one value throughout the dataset.</a:t>
          </a:r>
          <a:endParaRPr lang="en-US"/>
        </a:p>
      </dgm:t>
    </dgm:pt>
    <dgm:pt modelId="{B35425BD-860A-4ECC-AFB5-74E81E58EBB7}" type="parTrans" cxnId="{65DE459D-3F73-467A-840C-60A7408E32DB}">
      <dgm:prSet/>
      <dgm:spPr/>
      <dgm:t>
        <a:bodyPr/>
        <a:lstStyle/>
        <a:p>
          <a:endParaRPr lang="en-US"/>
        </a:p>
      </dgm:t>
    </dgm:pt>
    <dgm:pt modelId="{2C00BAEC-C59F-43D2-A74A-825C8245577B}" type="sibTrans" cxnId="{65DE459D-3F73-467A-840C-60A7408E32DB}">
      <dgm:prSet/>
      <dgm:spPr/>
      <dgm:t>
        <a:bodyPr/>
        <a:lstStyle/>
        <a:p>
          <a:pPr>
            <a:lnSpc>
              <a:spcPct val="100000"/>
            </a:lnSpc>
          </a:pPr>
          <a:endParaRPr lang="en-US"/>
        </a:p>
      </dgm:t>
    </dgm:pt>
    <dgm:pt modelId="{8B784A63-350E-4545-9C8F-02CE203CCD3F}">
      <dgm:prSet/>
      <dgm:spPr/>
      <dgm:t>
        <a:bodyPr/>
        <a:lstStyle/>
        <a:p>
          <a:pPr>
            <a:lnSpc>
              <a:spcPct val="100000"/>
            </a:lnSpc>
          </a:pPr>
          <a:r>
            <a:rPr lang="en-US" b="0" i="0"/>
            <a:t>Checked for and handled any missing or null values in the data by either filling them with a suitable value or dropping the corresponding rows/columns.</a:t>
          </a:r>
          <a:endParaRPr lang="en-US"/>
        </a:p>
      </dgm:t>
    </dgm:pt>
    <dgm:pt modelId="{EF3DEE4D-3F64-4F43-8E69-5D08BFA48911}" type="parTrans" cxnId="{E5D8235F-5F1A-41B5-A315-E1EC8D5A2CC4}">
      <dgm:prSet/>
      <dgm:spPr/>
      <dgm:t>
        <a:bodyPr/>
        <a:lstStyle/>
        <a:p>
          <a:endParaRPr lang="en-US"/>
        </a:p>
      </dgm:t>
    </dgm:pt>
    <dgm:pt modelId="{FC5BDA48-FBE4-4B11-94C1-9B0E13094A63}" type="sibTrans" cxnId="{E5D8235F-5F1A-41B5-A315-E1EC8D5A2CC4}">
      <dgm:prSet/>
      <dgm:spPr/>
      <dgm:t>
        <a:bodyPr/>
        <a:lstStyle/>
        <a:p>
          <a:pPr>
            <a:lnSpc>
              <a:spcPct val="100000"/>
            </a:lnSpc>
          </a:pPr>
          <a:endParaRPr lang="en-US"/>
        </a:p>
      </dgm:t>
    </dgm:pt>
    <dgm:pt modelId="{92875BEF-B2B4-4C23-BF46-F84D33E79541}">
      <dgm:prSet/>
      <dgm:spPr/>
      <dgm:t>
        <a:bodyPr/>
        <a:lstStyle/>
        <a:p>
          <a:pPr>
            <a:lnSpc>
              <a:spcPct val="100000"/>
            </a:lnSpc>
          </a:pPr>
          <a:r>
            <a:rPr lang="en-US" b="0" i="0"/>
            <a:t>Checked for and handled any outliers or extreme values in the data by either dropping them or replacing them with a more suitable value.</a:t>
          </a:r>
          <a:endParaRPr lang="en-US"/>
        </a:p>
      </dgm:t>
    </dgm:pt>
    <dgm:pt modelId="{AC31C4A0-6AF3-4256-9697-EC981399B491}" type="parTrans" cxnId="{0413F554-184F-4A9A-8364-0B0B52719C5B}">
      <dgm:prSet/>
      <dgm:spPr/>
      <dgm:t>
        <a:bodyPr/>
        <a:lstStyle/>
        <a:p>
          <a:endParaRPr lang="en-US"/>
        </a:p>
      </dgm:t>
    </dgm:pt>
    <dgm:pt modelId="{42701C8B-6D97-479F-A6AC-C4FF4DBAC592}" type="sibTrans" cxnId="{0413F554-184F-4A9A-8364-0B0B52719C5B}">
      <dgm:prSet/>
      <dgm:spPr/>
      <dgm:t>
        <a:bodyPr/>
        <a:lstStyle/>
        <a:p>
          <a:pPr>
            <a:lnSpc>
              <a:spcPct val="100000"/>
            </a:lnSpc>
          </a:pPr>
          <a:endParaRPr lang="en-US"/>
        </a:p>
      </dgm:t>
    </dgm:pt>
    <dgm:pt modelId="{FA5B81B0-1760-411D-BB35-BF8F10801292}">
      <dgm:prSet/>
      <dgm:spPr/>
      <dgm:t>
        <a:bodyPr/>
        <a:lstStyle/>
        <a:p>
          <a:pPr>
            <a:lnSpc>
              <a:spcPct val="100000"/>
            </a:lnSpc>
          </a:pPr>
          <a:r>
            <a:rPr lang="en-US" b="0" i="0"/>
            <a:t>Verified that the data followed a stationary time series by performing the Augmented Dickey-Fuller (ADF) test.</a:t>
          </a:r>
          <a:endParaRPr lang="en-US"/>
        </a:p>
      </dgm:t>
    </dgm:pt>
    <dgm:pt modelId="{1CEFCF44-87E8-4439-9066-1276354EC142}" type="parTrans" cxnId="{CE533427-054E-4E68-939D-BE31EF3691BC}">
      <dgm:prSet/>
      <dgm:spPr/>
      <dgm:t>
        <a:bodyPr/>
        <a:lstStyle/>
        <a:p>
          <a:endParaRPr lang="en-US"/>
        </a:p>
      </dgm:t>
    </dgm:pt>
    <dgm:pt modelId="{E39F5E33-10E4-44FC-9067-E502F95F3F3B}" type="sibTrans" cxnId="{CE533427-054E-4E68-939D-BE31EF3691BC}">
      <dgm:prSet/>
      <dgm:spPr/>
      <dgm:t>
        <a:bodyPr/>
        <a:lstStyle/>
        <a:p>
          <a:pPr>
            <a:lnSpc>
              <a:spcPct val="100000"/>
            </a:lnSpc>
          </a:pPr>
          <a:endParaRPr lang="en-US"/>
        </a:p>
      </dgm:t>
    </dgm:pt>
    <dgm:pt modelId="{C45A3267-0739-49CA-A593-A1CFCB62694E}">
      <dgm:prSet/>
      <dgm:spPr/>
      <dgm:t>
        <a:bodyPr/>
        <a:lstStyle/>
        <a:p>
          <a:pPr>
            <a:lnSpc>
              <a:spcPct val="100000"/>
            </a:lnSpc>
          </a:pPr>
          <a:r>
            <a:rPr lang="en-US" b="0" i="0"/>
            <a:t>If the data was not stationary, performed differencing to make it stationary before modeling.</a:t>
          </a:r>
          <a:endParaRPr lang="en-US"/>
        </a:p>
      </dgm:t>
    </dgm:pt>
    <dgm:pt modelId="{8620C9A4-4D0A-4209-BF2C-8138DB7C7CA8}" type="parTrans" cxnId="{D23F818B-B6A5-48E2-847B-F56A75AD1829}">
      <dgm:prSet/>
      <dgm:spPr/>
      <dgm:t>
        <a:bodyPr/>
        <a:lstStyle/>
        <a:p>
          <a:endParaRPr lang="en-US"/>
        </a:p>
      </dgm:t>
    </dgm:pt>
    <dgm:pt modelId="{95F497A4-1F06-4F91-A56B-09471ECD4A27}" type="sibTrans" cxnId="{D23F818B-B6A5-48E2-847B-F56A75AD1829}">
      <dgm:prSet/>
      <dgm:spPr/>
      <dgm:t>
        <a:bodyPr/>
        <a:lstStyle/>
        <a:p>
          <a:pPr>
            <a:lnSpc>
              <a:spcPct val="100000"/>
            </a:lnSpc>
          </a:pPr>
          <a:endParaRPr lang="en-US"/>
        </a:p>
      </dgm:t>
    </dgm:pt>
    <dgm:pt modelId="{3C33B78A-C1C2-4C56-8CF8-879EF59CEBB2}">
      <dgm:prSet/>
      <dgm:spPr/>
      <dgm:t>
        <a:bodyPr/>
        <a:lstStyle/>
        <a:p>
          <a:pPr>
            <a:lnSpc>
              <a:spcPct val="100000"/>
            </a:lnSpc>
          </a:pPr>
          <a:r>
            <a:rPr lang="en-US" b="0" i="0"/>
            <a:t>Checked for and handled any seasonality in the data by performing seasonal differencing or decomposition, if required.</a:t>
          </a:r>
          <a:endParaRPr lang="en-US"/>
        </a:p>
      </dgm:t>
    </dgm:pt>
    <dgm:pt modelId="{0D14B82D-DDFE-40F3-A91B-83FD4156CFF8}" type="parTrans" cxnId="{A5FCE29D-9681-4366-8BE7-E842C4344F58}">
      <dgm:prSet/>
      <dgm:spPr/>
      <dgm:t>
        <a:bodyPr/>
        <a:lstStyle/>
        <a:p>
          <a:endParaRPr lang="en-US"/>
        </a:p>
      </dgm:t>
    </dgm:pt>
    <dgm:pt modelId="{4C3C4FBC-2314-4C36-8C2F-2C0EC5493019}" type="sibTrans" cxnId="{A5FCE29D-9681-4366-8BE7-E842C4344F58}">
      <dgm:prSet/>
      <dgm:spPr/>
      <dgm:t>
        <a:bodyPr/>
        <a:lstStyle/>
        <a:p>
          <a:endParaRPr lang="en-US"/>
        </a:p>
      </dgm:t>
    </dgm:pt>
    <dgm:pt modelId="{19A45CA1-1DC7-48B6-BC2C-C6AD7FCB47F5}" type="pres">
      <dgm:prSet presAssocID="{5DEF21FD-4FB9-40C1-8944-91F96C2CF300}" presName="root" presStyleCnt="0">
        <dgm:presLayoutVars>
          <dgm:dir/>
          <dgm:resizeHandles val="exact"/>
        </dgm:presLayoutVars>
      </dgm:prSet>
      <dgm:spPr/>
    </dgm:pt>
    <dgm:pt modelId="{F5D969F4-9AD5-4046-A042-382B5F23D2E2}" type="pres">
      <dgm:prSet presAssocID="{3D9D4CF4-1CBC-4E9E-A493-1E8BD9598938}" presName="compNode" presStyleCnt="0"/>
      <dgm:spPr/>
    </dgm:pt>
    <dgm:pt modelId="{6780F58F-C1ED-43C3-847B-026A85D5C646}" type="pres">
      <dgm:prSet presAssocID="{3D9D4CF4-1CBC-4E9E-A493-1E8BD959893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thly calendar"/>
        </a:ext>
      </dgm:extLst>
    </dgm:pt>
    <dgm:pt modelId="{AA4B3A94-670A-4BAB-9721-66E39C6D224D}" type="pres">
      <dgm:prSet presAssocID="{3D9D4CF4-1CBC-4E9E-A493-1E8BD9598938}" presName="spaceRect" presStyleCnt="0"/>
      <dgm:spPr/>
    </dgm:pt>
    <dgm:pt modelId="{81BA31B3-9016-4A11-8AD4-6B64F0A7CFE3}" type="pres">
      <dgm:prSet presAssocID="{3D9D4CF4-1CBC-4E9E-A493-1E8BD9598938}" presName="textRect" presStyleLbl="revTx" presStyleIdx="0" presStyleCnt="7">
        <dgm:presLayoutVars>
          <dgm:chMax val="1"/>
          <dgm:chPref val="1"/>
        </dgm:presLayoutVars>
      </dgm:prSet>
      <dgm:spPr/>
    </dgm:pt>
    <dgm:pt modelId="{4DFD618F-3692-4751-A778-0C8C9E4E202D}" type="pres">
      <dgm:prSet presAssocID="{3476EBA4-D005-432C-BC46-8EDAC5CA53A2}" presName="sibTrans" presStyleCnt="0"/>
      <dgm:spPr/>
    </dgm:pt>
    <dgm:pt modelId="{BC0C3711-A03D-4708-A9CF-0F7D96598567}" type="pres">
      <dgm:prSet presAssocID="{4A7FC3A4-F5F3-4E70-9A50-2B53398BB444}" presName="compNode" presStyleCnt="0"/>
      <dgm:spPr/>
    </dgm:pt>
    <dgm:pt modelId="{501A1389-FB8E-469B-BB0A-5EA1EBB26C55}" type="pres">
      <dgm:prSet presAssocID="{4A7FC3A4-F5F3-4E70-9A50-2B53398BB44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77E657E9-84FE-4857-8E52-1639889DE312}" type="pres">
      <dgm:prSet presAssocID="{4A7FC3A4-F5F3-4E70-9A50-2B53398BB444}" presName="spaceRect" presStyleCnt="0"/>
      <dgm:spPr/>
    </dgm:pt>
    <dgm:pt modelId="{5BA4986B-990E-4408-9F7B-11631AE8BAC4}" type="pres">
      <dgm:prSet presAssocID="{4A7FC3A4-F5F3-4E70-9A50-2B53398BB444}" presName="textRect" presStyleLbl="revTx" presStyleIdx="1" presStyleCnt="7">
        <dgm:presLayoutVars>
          <dgm:chMax val="1"/>
          <dgm:chPref val="1"/>
        </dgm:presLayoutVars>
      </dgm:prSet>
      <dgm:spPr/>
    </dgm:pt>
    <dgm:pt modelId="{44836B16-B1AD-464F-B943-9D21C187DAED}" type="pres">
      <dgm:prSet presAssocID="{2C00BAEC-C59F-43D2-A74A-825C8245577B}" presName="sibTrans" presStyleCnt="0"/>
      <dgm:spPr/>
    </dgm:pt>
    <dgm:pt modelId="{8621AF4C-FD95-41A0-A5C5-B545A1113211}" type="pres">
      <dgm:prSet presAssocID="{8B784A63-350E-4545-9C8F-02CE203CCD3F}" presName="compNode" presStyleCnt="0"/>
      <dgm:spPr/>
    </dgm:pt>
    <dgm:pt modelId="{6AACEB2D-AE9E-4DBB-B2F0-3B4EF96B0468}" type="pres">
      <dgm:prSet presAssocID="{8B784A63-350E-4545-9C8F-02CE203CCD3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361FF405-3524-4ACF-AF99-049D4DE2B35E}" type="pres">
      <dgm:prSet presAssocID="{8B784A63-350E-4545-9C8F-02CE203CCD3F}" presName="spaceRect" presStyleCnt="0"/>
      <dgm:spPr/>
    </dgm:pt>
    <dgm:pt modelId="{A906C2CF-B06E-4371-BC67-FE6F8E8080CC}" type="pres">
      <dgm:prSet presAssocID="{8B784A63-350E-4545-9C8F-02CE203CCD3F}" presName="textRect" presStyleLbl="revTx" presStyleIdx="2" presStyleCnt="7">
        <dgm:presLayoutVars>
          <dgm:chMax val="1"/>
          <dgm:chPref val="1"/>
        </dgm:presLayoutVars>
      </dgm:prSet>
      <dgm:spPr/>
    </dgm:pt>
    <dgm:pt modelId="{6BD4929B-3E5B-4977-B5FE-574089BBA6B7}" type="pres">
      <dgm:prSet presAssocID="{FC5BDA48-FBE4-4B11-94C1-9B0E13094A63}" presName="sibTrans" presStyleCnt="0"/>
      <dgm:spPr/>
    </dgm:pt>
    <dgm:pt modelId="{D34E6D45-F29A-46F7-93CE-35229380FEA2}" type="pres">
      <dgm:prSet presAssocID="{92875BEF-B2B4-4C23-BF46-F84D33E79541}" presName="compNode" presStyleCnt="0"/>
      <dgm:spPr/>
    </dgm:pt>
    <dgm:pt modelId="{6277F8DA-D649-4BB4-A259-16E152032387}" type="pres">
      <dgm:prSet presAssocID="{92875BEF-B2B4-4C23-BF46-F84D33E7954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EE060C93-C329-49D8-874F-15DB71813882}" type="pres">
      <dgm:prSet presAssocID="{92875BEF-B2B4-4C23-BF46-F84D33E79541}" presName="spaceRect" presStyleCnt="0"/>
      <dgm:spPr/>
    </dgm:pt>
    <dgm:pt modelId="{B3F8C83F-C726-4CC4-A6F3-AB340627BAC0}" type="pres">
      <dgm:prSet presAssocID="{92875BEF-B2B4-4C23-BF46-F84D33E79541}" presName="textRect" presStyleLbl="revTx" presStyleIdx="3" presStyleCnt="7">
        <dgm:presLayoutVars>
          <dgm:chMax val="1"/>
          <dgm:chPref val="1"/>
        </dgm:presLayoutVars>
      </dgm:prSet>
      <dgm:spPr/>
    </dgm:pt>
    <dgm:pt modelId="{6040D652-9890-4224-B895-0F889D3F738D}" type="pres">
      <dgm:prSet presAssocID="{42701C8B-6D97-479F-A6AC-C4FF4DBAC592}" presName="sibTrans" presStyleCnt="0"/>
      <dgm:spPr/>
    </dgm:pt>
    <dgm:pt modelId="{B2A47849-66FA-408E-9399-FAD1B582FFA5}" type="pres">
      <dgm:prSet presAssocID="{FA5B81B0-1760-411D-BB35-BF8F10801292}" presName="compNode" presStyleCnt="0"/>
      <dgm:spPr/>
    </dgm:pt>
    <dgm:pt modelId="{1F2CDC12-4D65-49BA-AB63-F3B900EAC934}" type="pres">
      <dgm:prSet presAssocID="{FA5B81B0-1760-411D-BB35-BF8F1080129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icroscope"/>
        </a:ext>
      </dgm:extLst>
    </dgm:pt>
    <dgm:pt modelId="{43445EB5-D66A-42AE-8A3F-A8CD0218A119}" type="pres">
      <dgm:prSet presAssocID="{FA5B81B0-1760-411D-BB35-BF8F10801292}" presName="spaceRect" presStyleCnt="0"/>
      <dgm:spPr/>
    </dgm:pt>
    <dgm:pt modelId="{EEB7D3FD-ADA8-427B-8617-9CA2E0EF0595}" type="pres">
      <dgm:prSet presAssocID="{FA5B81B0-1760-411D-BB35-BF8F10801292}" presName="textRect" presStyleLbl="revTx" presStyleIdx="4" presStyleCnt="7">
        <dgm:presLayoutVars>
          <dgm:chMax val="1"/>
          <dgm:chPref val="1"/>
        </dgm:presLayoutVars>
      </dgm:prSet>
      <dgm:spPr/>
    </dgm:pt>
    <dgm:pt modelId="{09952013-50E4-452C-BA19-F050858F9186}" type="pres">
      <dgm:prSet presAssocID="{E39F5E33-10E4-44FC-9067-E502F95F3F3B}" presName="sibTrans" presStyleCnt="0"/>
      <dgm:spPr/>
    </dgm:pt>
    <dgm:pt modelId="{E7F4986F-DA74-408B-9AD9-8F46E5985A18}" type="pres">
      <dgm:prSet presAssocID="{C45A3267-0739-49CA-A593-A1CFCB62694E}" presName="compNode" presStyleCnt="0"/>
      <dgm:spPr/>
    </dgm:pt>
    <dgm:pt modelId="{748C6426-3DCE-485A-8B6F-CAA9BD5CC519}" type="pres">
      <dgm:prSet presAssocID="{C45A3267-0739-49CA-A593-A1CFCB62694E}"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rocessor"/>
        </a:ext>
      </dgm:extLst>
    </dgm:pt>
    <dgm:pt modelId="{ED32AB16-1199-478E-B8F0-35BF7F1F17CF}" type="pres">
      <dgm:prSet presAssocID="{C45A3267-0739-49CA-A593-A1CFCB62694E}" presName="spaceRect" presStyleCnt="0"/>
      <dgm:spPr/>
    </dgm:pt>
    <dgm:pt modelId="{311241B9-5111-4AB3-9D07-9941304939AF}" type="pres">
      <dgm:prSet presAssocID="{C45A3267-0739-49CA-A593-A1CFCB62694E}" presName="textRect" presStyleLbl="revTx" presStyleIdx="5" presStyleCnt="7">
        <dgm:presLayoutVars>
          <dgm:chMax val="1"/>
          <dgm:chPref val="1"/>
        </dgm:presLayoutVars>
      </dgm:prSet>
      <dgm:spPr/>
    </dgm:pt>
    <dgm:pt modelId="{3DCA6920-B87F-4960-8493-76E307457A9E}" type="pres">
      <dgm:prSet presAssocID="{95F497A4-1F06-4F91-A56B-09471ECD4A27}" presName="sibTrans" presStyleCnt="0"/>
      <dgm:spPr/>
    </dgm:pt>
    <dgm:pt modelId="{5C06F8A0-59A7-4196-B822-9F3DAC63290C}" type="pres">
      <dgm:prSet presAssocID="{3C33B78A-C1C2-4C56-8CF8-879EF59CEBB2}" presName="compNode" presStyleCnt="0"/>
      <dgm:spPr/>
    </dgm:pt>
    <dgm:pt modelId="{B71FBC92-8080-4246-9357-8E3605F6AED8}" type="pres">
      <dgm:prSet presAssocID="{3C33B78A-C1C2-4C56-8CF8-879EF59CEBB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ircular Flowchart"/>
        </a:ext>
      </dgm:extLst>
    </dgm:pt>
    <dgm:pt modelId="{703024B4-AE6C-436D-BE22-CC7F3B9B409F}" type="pres">
      <dgm:prSet presAssocID="{3C33B78A-C1C2-4C56-8CF8-879EF59CEBB2}" presName="spaceRect" presStyleCnt="0"/>
      <dgm:spPr/>
    </dgm:pt>
    <dgm:pt modelId="{185D2629-431C-4846-BE07-6F2A36BB8F37}" type="pres">
      <dgm:prSet presAssocID="{3C33B78A-C1C2-4C56-8CF8-879EF59CEBB2}" presName="textRect" presStyleLbl="revTx" presStyleIdx="6" presStyleCnt="7">
        <dgm:presLayoutVars>
          <dgm:chMax val="1"/>
          <dgm:chPref val="1"/>
        </dgm:presLayoutVars>
      </dgm:prSet>
      <dgm:spPr/>
    </dgm:pt>
  </dgm:ptLst>
  <dgm:cxnLst>
    <dgm:cxn modelId="{FCE72C19-2897-4A01-8CF5-EFCB1443A83A}" type="presOf" srcId="{4A7FC3A4-F5F3-4E70-9A50-2B53398BB444}" destId="{5BA4986B-990E-4408-9F7B-11631AE8BAC4}" srcOrd="0" destOrd="0" presId="urn:microsoft.com/office/officeart/2018/2/layout/IconLabelList"/>
    <dgm:cxn modelId="{CE533427-054E-4E68-939D-BE31EF3691BC}" srcId="{5DEF21FD-4FB9-40C1-8944-91F96C2CF300}" destId="{FA5B81B0-1760-411D-BB35-BF8F10801292}" srcOrd="4" destOrd="0" parTransId="{1CEFCF44-87E8-4439-9066-1276354EC142}" sibTransId="{E39F5E33-10E4-44FC-9067-E502F95F3F3B}"/>
    <dgm:cxn modelId="{E5D8235F-5F1A-41B5-A315-E1EC8D5A2CC4}" srcId="{5DEF21FD-4FB9-40C1-8944-91F96C2CF300}" destId="{8B784A63-350E-4545-9C8F-02CE203CCD3F}" srcOrd="2" destOrd="0" parTransId="{EF3DEE4D-3F64-4F43-8E69-5D08BFA48911}" sibTransId="{FC5BDA48-FBE4-4B11-94C1-9B0E13094A63}"/>
    <dgm:cxn modelId="{0413F554-184F-4A9A-8364-0B0B52719C5B}" srcId="{5DEF21FD-4FB9-40C1-8944-91F96C2CF300}" destId="{92875BEF-B2B4-4C23-BF46-F84D33E79541}" srcOrd="3" destOrd="0" parTransId="{AC31C4A0-6AF3-4256-9697-EC981399B491}" sibTransId="{42701C8B-6D97-479F-A6AC-C4FF4DBAC592}"/>
    <dgm:cxn modelId="{67CD1D77-DCD3-40E9-B1ED-E27C15492D4F}" type="presOf" srcId="{5DEF21FD-4FB9-40C1-8944-91F96C2CF300}" destId="{19A45CA1-1DC7-48B6-BC2C-C6AD7FCB47F5}" srcOrd="0" destOrd="0" presId="urn:microsoft.com/office/officeart/2018/2/layout/IconLabelList"/>
    <dgm:cxn modelId="{354D3880-5289-426D-9100-4682BCBA4401}" type="presOf" srcId="{C45A3267-0739-49CA-A593-A1CFCB62694E}" destId="{311241B9-5111-4AB3-9D07-9941304939AF}" srcOrd="0" destOrd="0" presId="urn:microsoft.com/office/officeart/2018/2/layout/IconLabelList"/>
    <dgm:cxn modelId="{3DB7F182-8BD2-4820-A87B-7AE630505CC1}" type="presOf" srcId="{3D9D4CF4-1CBC-4E9E-A493-1E8BD9598938}" destId="{81BA31B3-9016-4A11-8AD4-6B64F0A7CFE3}" srcOrd="0" destOrd="0" presId="urn:microsoft.com/office/officeart/2018/2/layout/IconLabelList"/>
    <dgm:cxn modelId="{D23F818B-B6A5-48E2-847B-F56A75AD1829}" srcId="{5DEF21FD-4FB9-40C1-8944-91F96C2CF300}" destId="{C45A3267-0739-49CA-A593-A1CFCB62694E}" srcOrd="5" destOrd="0" parTransId="{8620C9A4-4D0A-4209-BF2C-8138DB7C7CA8}" sibTransId="{95F497A4-1F06-4F91-A56B-09471ECD4A27}"/>
    <dgm:cxn modelId="{D190A394-E7C2-4DB7-AD4D-35B8E3CC66D1}" type="presOf" srcId="{8B784A63-350E-4545-9C8F-02CE203CCD3F}" destId="{A906C2CF-B06E-4371-BC67-FE6F8E8080CC}" srcOrd="0" destOrd="0" presId="urn:microsoft.com/office/officeart/2018/2/layout/IconLabelList"/>
    <dgm:cxn modelId="{65DE459D-3F73-467A-840C-60A7408E32DB}" srcId="{5DEF21FD-4FB9-40C1-8944-91F96C2CF300}" destId="{4A7FC3A4-F5F3-4E70-9A50-2B53398BB444}" srcOrd="1" destOrd="0" parTransId="{B35425BD-860A-4ECC-AFB5-74E81E58EBB7}" sibTransId="{2C00BAEC-C59F-43D2-A74A-825C8245577B}"/>
    <dgm:cxn modelId="{A5FCE29D-9681-4366-8BE7-E842C4344F58}" srcId="{5DEF21FD-4FB9-40C1-8944-91F96C2CF300}" destId="{3C33B78A-C1C2-4C56-8CF8-879EF59CEBB2}" srcOrd="6" destOrd="0" parTransId="{0D14B82D-DDFE-40F3-A91B-83FD4156CFF8}" sibTransId="{4C3C4FBC-2314-4C36-8C2F-2C0EC5493019}"/>
    <dgm:cxn modelId="{50E543A2-46FF-401C-8DF7-40F4FCE49CEA}" type="presOf" srcId="{FA5B81B0-1760-411D-BB35-BF8F10801292}" destId="{EEB7D3FD-ADA8-427B-8617-9CA2E0EF0595}" srcOrd="0" destOrd="0" presId="urn:microsoft.com/office/officeart/2018/2/layout/IconLabelList"/>
    <dgm:cxn modelId="{5CC883AD-4D21-4A84-951D-768424932EB9}" srcId="{5DEF21FD-4FB9-40C1-8944-91F96C2CF300}" destId="{3D9D4CF4-1CBC-4E9E-A493-1E8BD9598938}" srcOrd="0" destOrd="0" parTransId="{CABB722A-79AF-4985-B8ED-BE2C0734ECD7}" sibTransId="{3476EBA4-D005-432C-BC46-8EDAC5CA53A2}"/>
    <dgm:cxn modelId="{D08487EB-BEBE-47EB-BE1B-F6A45B09FF0C}" type="presOf" srcId="{3C33B78A-C1C2-4C56-8CF8-879EF59CEBB2}" destId="{185D2629-431C-4846-BE07-6F2A36BB8F37}" srcOrd="0" destOrd="0" presId="urn:microsoft.com/office/officeart/2018/2/layout/IconLabelList"/>
    <dgm:cxn modelId="{C74A4BEC-5F98-49DF-982E-9B5EC31CC606}" type="presOf" srcId="{92875BEF-B2B4-4C23-BF46-F84D33E79541}" destId="{B3F8C83F-C726-4CC4-A6F3-AB340627BAC0}" srcOrd="0" destOrd="0" presId="urn:microsoft.com/office/officeart/2018/2/layout/IconLabelList"/>
    <dgm:cxn modelId="{2C5DB519-362D-42C2-A308-49C8416700D4}" type="presParOf" srcId="{19A45CA1-1DC7-48B6-BC2C-C6AD7FCB47F5}" destId="{F5D969F4-9AD5-4046-A042-382B5F23D2E2}" srcOrd="0" destOrd="0" presId="urn:microsoft.com/office/officeart/2018/2/layout/IconLabelList"/>
    <dgm:cxn modelId="{2F410484-4A9C-41E3-BFD0-4F696944FC5B}" type="presParOf" srcId="{F5D969F4-9AD5-4046-A042-382B5F23D2E2}" destId="{6780F58F-C1ED-43C3-847B-026A85D5C646}" srcOrd="0" destOrd="0" presId="urn:microsoft.com/office/officeart/2018/2/layout/IconLabelList"/>
    <dgm:cxn modelId="{6BE1E0F1-23FA-42DC-AAE7-70A574D7CAAA}" type="presParOf" srcId="{F5D969F4-9AD5-4046-A042-382B5F23D2E2}" destId="{AA4B3A94-670A-4BAB-9721-66E39C6D224D}" srcOrd="1" destOrd="0" presId="urn:microsoft.com/office/officeart/2018/2/layout/IconLabelList"/>
    <dgm:cxn modelId="{04924EAE-C093-480C-97D0-9D4E78D53671}" type="presParOf" srcId="{F5D969F4-9AD5-4046-A042-382B5F23D2E2}" destId="{81BA31B3-9016-4A11-8AD4-6B64F0A7CFE3}" srcOrd="2" destOrd="0" presId="urn:microsoft.com/office/officeart/2018/2/layout/IconLabelList"/>
    <dgm:cxn modelId="{72E733A7-0C52-47A2-956A-BAF89A39250C}" type="presParOf" srcId="{19A45CA1-1DC7-48B6-BC2C-C6AD7FCB47F5}" destId="{4DFD618F-3692-4751-A778-0C8C9E4E202D}" srcOrd="1" destOrd="0" presId="urn:microsoft.com/office/officeart/2018/2/layout/IconLabelList"/>
    <dgm:cxn modelId="{2586F988-E0D5-4C0F-809F-B94EF6440FD3}" type="presParOf" srcId="{19A45CA1-1DC7-48B6-BC2C-C6AD7FCB47F5}" destId="{BC0C3711-A03D-4708-A9CF-0F7D96598567}" srcOrd="2" destOrd="0" presId="urn:microsoft.com/office/officeart/2018/2/layout/IconLabelList"/>
    <dgm:cxn modelId="{F7802A9B-F141-4995-A4E9-C305FB6F91D6}" type="presParOf" srcId="{BC0C3711-A03D-4708-A9CF-0F7D96598567}" destId="{501A1389-FB8E-469B-BB0A-5EA1EBB26C55}" srcOrd="0" destOrd="0" presId="urn:microsoft.com/office/officeart/2018/2/layout/IconLabelList"/>
    <dgm:cxn modelId="{0D9A1098-5E59-4B6C-843A-1950708C6D5C}" type="presParOf" srcId="{BC0C3711-A03D-4708-A9CF-0F7D96598567}" destId="{77E657E9-84FE-4857-8E52-1639889DE312}" srcOrd="1" destOrd="0" presId="urn:microsoft.com/office/officeart/2018/2/layout/IconLabelList"/>
    <dgm:cxn modelId="{CB9810B8-0C9A-4380-8B18-8362669465E0}" type="presParOf" srcId="{BC0C3711-A03D-4708-A9CF-0F7D96598567}" destId="{5BA4986B-990E-4408-9F7B-11631AE8BAC4}" srcOrd="2" destOrd="0" presId="urn:microsoft.com/office/officeart/2018/2/layout/IconLabelList"/>
    <dgm:cxn modelId="{FDBD66F2-8662-40D5-9142-7C18412CAF9F}" type="presParOf" srcId="{19A45CA1-1DC7-48B6-BC2C-C6AD7FCB47F5}" destId="{44836B16-B1AD-464F-B943-9D21C187DAED}" srcOrd="3" destOrd="0" presId="urn:microsoft.com/office/officeart/2018/2/layout/IconLabelList"/>
    <dgm:cxn modelId="{0B6269F0-560D-4560-A894-68DF4BDCDD42}" type="presParOf" srcId="{19A45CA1-1DC7-48B6-BC2C-C6AD7FCB47F5}" destId="{8621AF4C-FD95-41A0-A5C5-B545A1113211}" srcOrd="4" destOrd="0" presId="urn:microsoft.com/office/officeart/2018/2/layout/IconLabelList"/>
    <dgm:cxn modelId="{EC67E18B-617F-49C0-BD0D-9C2601023110}" type="presParOf" srcId="{8621AF4C-FD95-41A0-A5C5-B545A1113211}" destId="{6AACEB2D-AE9E-4DBB-B2F0-3B4EF96B0468}" srcOrd="0" destOrd="0" presId="urn:microsoft.com/office/officeart/2018/2/layout/IconLabelList"/>
    <dgm:cxn modelId="{A36ADD2E-67DD-4E94-9393-A271DAD6CF1B}" type="presParOf" srcId="{8621AF4C-FD95-41A0-A5C5-B545A1113211}" destId="{361FF405-3524-4ACF-AF99-049D4DE2B35E}" srcOrd="1" destOrd="0" presId="urn:microsoft.com/office/officeart/2018/2/layout/IconLabelList"/>
    <dgm:cxn modelId="{CD746124-7D14-42D3-A1B2-00859B820F79}" type="presParOf" srcId="{8621AF4C-FD95-41A0-A5C5-B545A1113211}" destId="{A906C2CF-B06E-4371-BC67-FE6F8E8080CC}" srcOrd="2" destOrd="0" presId="urn:microsoft.com/office/officeart/2018/2/layout/IconLabelList"/>
    <dgm:cxn modelId="{EF5BECF7-0F94-4D70-BA4E-EFD1E039F7BD}" type="presParOf" srcId="{19A45CA1-1DC7-48B6-BC2C-C6AD7FCB47F5}" destId="{6BD4929B-3E5B-4977-B5FE-574089BBA6B7}" srcOrd="5" destOrd="0" presId="urn:microsoft.com/office/officeart/2018/2/layout/IconLabelList"/>
    <dgm:cxn modelId="{30203FDB-F913-4A6E-8FB8-937D0A03A807}" type="presParOf" srcId="{19A45CA1-1DC7-48B6-BC2C-C6AD7FCB47F5}" destId="{D34E6D45-F29A-46F7-93CE-35229380FEA2}" srcOrd="6" destOrd="0" presId="urn:microsoft.com/office/officeart/2018/2/layout/IconLabelList"/>
    <dgm:cxn modelId="{EDB9F8CE-7FC9-4F68-A533-78C94CA3D2EF}" type="presParOf" srcId="{D34E6D45-F29A-46F7-93CE-35229380FEA2}" destId="{6277F8DA-D649-4BB4-A259-16E152032387}" srcOrd="0" destOrd="0" presId="urn:microsoft.com/office/officeart/2018/2/layout/IconLabelList"/>
    <dgm:cxn modelId="{EA700ED5-7248-4D69-93B1-883722006A54}" type="presParOf" srcId="{D34E6D45-F29A-46F7-93CE-35229380FEA2}" destId="{EE060C93-C329-49D8-874F-15DB71813882}" srcOrd="1" destOrd="0" presId="urn:microsoft.com/office/officeart/2018/2/layout/IconLabelList"/>
    <dgm:cxn modelId="{D479741B-C980-4D0D-84FF-B4106EC42F04}" type="presParOf" srcId="{D34E6D45-F29A-46F7-93CE-35229380FEA2}" destId="{B3F8C83F-C726-4CC4-A6F3-AB340627BAC0}" srcOrd="2" destOrd="0" presId="urn:microsoft.com/office/officeart/2018/2/layout/IconLabelList"/>
    <dgm:cxn modelId="{2C29C7A6-6783-4843-9A4C-AAEB766FEE24}" type="presParOf" srcId="{19A45CA1-1DC7-48B6-BC2C-C6AD7FCB47F5}" destId="{6040D652-9890-4224-B895-0F889D3F738D}" srcOrd="7" destOrd="0" presId="urn:microsoft.com/office/officeart/2018/2/layout/IconLabelList"/>
    <dgm:cxn modelId="{A1AB1E42-F350-416C-93AD-FC42E52197FE}" type="presParOf" srcId="{19A45CA1-1DC7-48B6-BC2C-C6AD7FCB47F5}" destId="{B2A47849-66FA-408E-9399-FAD1B582FFA5}" srcOrd="8" destOrd="0" presId="urn:microsoft.com/office/officeart/2018/2/layout/IconLabelList"/>
    <dgm:cxn modelId="{E8C40BB1-EB45-4D88-A30C-F3659B249454}" type="presParOf" srcId="{B2A47849-66FA-408E-9399-FAD1B582FFA5}" destId="{1F2CDC12-4D65-49BA-AB63-F3B900EAC934}" srcOrd="0" destOrd="0" presId="urn:microsoft.com/office/officeart/2018/2/layout/IconLabelList"/>
    <dgm:cxn modelId="{75159B82-EF5A-4205-BA32-AB37CC003016}" type="presParOf" srcId="{B2A47849-66FA-408E-9399-FAD1B582FFA5}" destId="{43445EB5-D66A-42AE-8A3F-A8CD0218A119}" srcOrd="1" destOrd="0" presId="urn:microsoft.com/office/officeart/2018/2/layout/IconLabelList"/>
    <dgm:cxn modelId="{D6B40F93-1EB2-466D-893F-69B3EA6F132D}" type="presParOf" srcId="{B2A47849-66FA-408E-9399-FAD1B582FFA5}" destId="{EEB7D3FD-ADA8-427B-8617-9CA2E0EF0595}" srcOrd="2" destOrd="0" presId="urn:microsoft.com/office/officeart/2018/2/layout/IconLabelList"/>
    <dgm:cxn modelId="{F811EE6D-13F0-4F18-8C3F-FEF7A53CC320}" type="presParOf" srcId="{19A45CA1-1DC7-48B6-BC2C-C6AD7FCB47F5}" destId="{09952013-50E4-452C-BA19-F050858F9186}" srcOrd="9" destOrd="0" presId="urn:microsoft.com/office/officeart/2018/2/layout/IconLabelList"/>
    <dgm:cxn modelId="{22DDB9F2-66FA-421B-8052-EF1BF623063B}" type="presParOf" srcId="{19A45CA1-1DC7-48B6-BC2C-C6AD7FCB47F5}" destId="{E7F4986F-DA74-408B-9AD9-8F46E5985A18}" srcOrd="10" destOrd="0" presId="urn:microsoft.com/office/officeart/2018/2/layout/IconLabelList"/>
    <dgm:cxn modelId="{ADFC7286-E9CF-4F4C-8E37-D199E2039A0E}" type="presParOf" srcId="{E7F4986F-DA74-408B-9AD9-8F46E5985A18}" destId="{748C6426-3DCE-485A-8B6F-CAA9BD5CC519}" srcOrd="0" destOrd="0" presId="urn:microsoft.com/office/officeart/2018/2/layout/IconLabelList"/>
    <dgm:cxn modelId="{FE3A05CA-2B1A-47AA-A50A-DD6251C769BF}" type="presParOf" srcId="{E7F4986F-DA74-408B-9AD9-8F46E5985A18}" destId="{ED32AB16-1199-478E-B8F0-35BF7F1F17CF}" srcOrd="1" destOrd="0" presId="urn:microsoft.com/office/officeart/2018/2/layout/IconLabelList"/>
    <dgm:cxn modelId="{986BF063-1256-4189-8D93-B63E14212810}" type="presParOf" srcId="{E7F4986F-DA74-408B-9AD9-8F46E5985A18}" destId="{311241B9-5111-4AB3-9D07-9941304939AF}" srcOrd="2" destOrd="0" presId="urn:microsoft.com/office/officeart/2018/2/layout/IconLabelList"/>
    <dgm:cxn modelId="{EAE82B88-209E-49B9-A70C-09E53F541E51}" type="presParOf" srcId="{19A45CA1-1DC7-48B6-BC2C-C6AD7FCB47F5}" destId="{3DCA6920-B87F-4960-8493-76E307457A9E}" srcOrd="11" destOrd="0" presId="urn:microsoft.com/office/officeart/2018/2/layout/IconLabelList"/>
    <dgm:cxn modelId="{6F508E71-CD74-4609-8208-9AF992DEB1F9}" type="presParOf" srcId="{19A45CA1-1DC7-48B6-BC2C-C6AD7FCB47F5}" destId="{5C06F8A0-59A7-4196-B822-9F3DAC63290C}" srcOrd="12" destOrd="0" presId="urn:microsoft.com/office/officeart/2018/2/layout/IconLabelList"/>
    <dgm:cxn modelId="{486A5689-703E-40A5-80BB-14423AC3AC5B}" type="presParOf" srcId="{5C06F8A0-59A7-4196-B822-9F3DAC63290C}" destId="{B71FBC92-8080-4246-9357-8E3605F6AED8}" srcOrd="0" destOrd="0" presId="urn:microsoft.com/office/officeart/2018/2/layout/IconLabelList"/>
    <dgm:cxn modelId="{CDBCBD02-6A0A-4DFE-BFFF-8235B2206999}" type="presParOf" srcId="{5C06F8A0-59A7-4196-B822-9F3DAC63290C}" destId="{703024B4-AE6C-436D-BE22-CC7F3B9B409F}" srcOrd="1" destOrd="0" presId="urn:microsoft.com/office/officeart/2018/2/layout/IconLabelList"/>
    <dgm:cxn modelId="{76E5026D-603A-4D22-AC9F-50ABAEA1805C}" type="presParOf" srcId="{5C06F8A0-59A7-4196-B822-9F3DAC63290C}" destId="{185D2629-431C-4846-BE07-6F2A36BB8F3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0F58F-C1ED-43C3-847B-026A85D5C646}">
      <dsp:nvSpPr>
        <dsp:cNvPr id="0" name=""/>
        <dsp:cNvSpPr/>
      </dsp:nvSpPr>
      <dsp:spPr>
        <a:xfrm>
          <a:off x="417730" y="669800"/>
          <a:ext cx="678691" cy="6786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BA31B3-9016-4A11-8AD4-6B64F0A7CFE3}">
      <dsp:nvSpPr>
        <dsp:cNvPr id="0" name=""/>
        <dsp:cNvSpPr/>
      </dsp:nvSpPr>
      <dsp:spPr>
        <a:xfrm>
          <a:off x="2974" y="1664597"/>
          <a:ext cx="1508203" cy="867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Converted the 'DATE' column to datetime format and set it as the index of the DataFrame.</a:t>
          </a:r>
          <a:endParaRPr lang="en-US" sz="1100" kern="1200" dirty="0"/>
        </a:p>
      </dsp:txBody>
      <dsp:txXfrm>
        <a:off x="2974" y="1664597"/>
        <a:ext cx="1508203" cy="867216"/>
      </dsp:txXfrm>
    </dsp:sp>
    <dsp:sp modelId="{501A1389-FB8E-469B-BB0A-5EA1EBB26C55}">
      <dsp:nvSpPr>
        <dsp:cNvPr id="0" name=""/>
        <dsp:cNvSpPr/>
      </dsp:nvSpPr>
      <dsp:spPr>
        <a:xfrm>
          <a:off x="2189868" y="669800"/>
          <a:ext cx="678691" cy="6786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A4986B-990E-4408-9F7B-11631AE8BAC4}">
      <dsp:nvSpPr>
        <dsp:cNvPr id="0" name=""/>
        <dsp:cNvSpPr/>
      </dsp:nvSpPr>
      <dsp:spPr>
        <a:xfrm>
          <a:off x="1775113" y="1664597"/>
          <a:ext cx="1508203" cy="867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Dropped the 'STATION' column as it contained only one value throughout the dataset.</a:t>
          </a:r>
          <a:endParaRPr lang="en-US" sz="1100" kern="1200"/>
        </a:p>
      </dsp:txBody>
      <dsp:txXfrm>
        <a:off x="1775113" y="1664597"/>
        <a:ext cx="1508203" cy="867216"/>
      </dsp:txXfrm>
    </dsp:sp>
    <dsp:sp modelId="{6AACEB2D-AE9E-4DBB-B2F0-3B4EF96B0468}">
      <dsp:nvSpPr>
        <dsp:cNvPr id="0" name=""/>
        <dsp:cNvSpPr/>
      </dsp:nvSpPr>
      <dsp:spPr>
        <a:xfrm>
          <a:off x="3962007" y="669800"/>
          <a:ext cx="678691" cy="6786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06C2CF-B06E-4371-BC67-FE6F8E8080CC}">
      <dsp:nvSpPr>
        <dsp:cNvPr id="0" name=""/>
        <dsp:cNvSpPr/>
      </dsp:nvSpPr>
      <dsp:spPr>
        <a:xfrm>
          <a:off x="3547251" y="1664597"/>
          <a:ext cx="1508203" cy="867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Checked for and handled any missing or null values in the data by either filling them with a suitable value or dropping the corresponding rows/columns.</a:t>
          </a:r>
          <a:endParaRPr lang="en-US" sz="1100" kern="1200"/>
        </a:p>
      </dsp:txBody>
      <dsp:txXfrm>
        <a:off x="3547251" y="1664597"/>
        <a:ext cx="1508203" cy="867216"/>
      </dsp:txXfrm>
    </dsp:sp>
    <dsp:sp modelId="{6277F8DA-D649-4BB4-A259-16E152032387}">
      <dsp:nvSpPr>
        <dsp:cNvPr id="0" name=""/>
        <dsp:cNvSpPr/>
      </dsp:nvSpPr>
      <dsp:spPr>
        <a:xfrm>
          <a:off x="5734146" y="669800"/>
          <a:ext cx="678691" cy="6786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F8C83F-C726-4CC4-A6F3-AB340627BAC0}">
      <dsp:nvSpPr>
        <dsp:cNvPr id="0" name=""/>
        <dsp:cNvSpPr/>
      </dsp:nvSpPr>
      <dsp:spPr>
        <a:xfrm>
          <a:off x="5319390" y="1664597"/>
          <a:ext cx="1508203" cy="867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Checked for and handled any outliers or extreme values in the data by either dropping them or replacing them with a more suitable value.</a:t>
          </a:r>
          <a:endParaRPr lang="en-US" sz="1100" kern="1200"/>
        </a:p>
      </dsp:txBody>
      <dsp:txXfrm>
        <a:off x="5319390" y="1664597"/>
        <a:ext cx="1508203" cy="867216"/>
      </dsp:txXfrm>
    </dsp:sp>
    <dsp:sp modelId="{1F2CDC12-4D65-49BA-AB63-F3B900EAC934}">
      <dsp:nvSpPr>
        <dsp:cNvPr id="0" name=""/>
        <dsp:cNvSpPr/>
      </dsp:nvSpPr>
      <dsp:spPr>
        <a:xfrm>
          <a:off x="1303799" y="2908865"/>
          <a:ext cx="678691" cy="6786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B7D3FD-ADA8-427B-8617-9CA2E0EF0595}">
      <dsp:nvSpPr>
        <dsp:cNvPr id="0" name=""/>
        <dsp:cNvSpPr/>
      </dsp:nvSpPr>
      <dsp:spPr>
        <a:xfrm>
          <a:off x="889043" y="3903663"/>
          <a:ext cx="1508203" cy="867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Verified that the data followed a stationary time series by performing the Augmented Dickey-Fuller (ADF) test.</a:t>
          </a:r>
          <a:endParaRPr lang="en-US" sz="1100" kern="1200"/>
        </a:p>
      </dsp:txBody>
      <dsp:txXfrm>
        <a:off x="889043" y="3903663"/>
        <a:ext cx="1508203" cy="867216"/>
      </dsp:txXfrm>
    </dsp:sp>
    <dsp:sp modelId="{748C6426-3DCE-485A-8B6F-CAA9BD5CC519}">
      <dsp:nvSpPr>
        <dsp:cNvPr id="0" name=""/>
        <dsp:cNvSpPr/>
      </dsp:nvSpPr>
      <dsp:spPr>
        <a:xfrm>
          <a:off x="3075938" y="2908865"/>
          <a:ext cx="678691" cy="6786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1241B9-5111-4AB3-9D07-9941304939AF}">
      <dsp:nvSpPr>
        <dsp:cNvPr id="0" name=""/>
        <dsp:cNvSpPr/>
      </dsp:nvSpPr>
      <dsp:spPr>
        <a:xfrm>
          <a:off x="2661182" y="3903663"/>
          <a:ext cx="1508203" cy="867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If the data was not stationary, performed differencing to make it stationary before modeling.</a:t>
          </a:r>
          <a:endParaRPr lang="en-US" sz="1100" kern="1200"/>
        </a:p>
      </dsp:txBody>
      <dsp:txXfrm>
        <a:off x="2661182" y="3903663"/>
        <a:ext cx="1508203" cy="867216"/>
      </dsp:txXfrm>
    </dsp:sp>
    <dsp:sp modelId="{B71FBC92-8080-4246-9357-8E3605F6AED8}">
      <dsp:nvSpPr>
        <dsp:cNvPr id="0" name=""/>
        <dsp:cNvSpPr/>
      </dsp:nvSpPr>
      <dsp:spPr>
        <a:xfrm>
          <a:off x="4848076" y="2908865"/>
          <a:ext cx="678691" cy="67869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5D2629-431C-4846-BE07-6F2A36BB8F37}">
      <dsp:nvSpPr>
        <dsp:cNvPr id="0" name=""/>
        <dsp:cNvSpPr/>
      </dsp:nvSpPr>
      <dsp:spPr>
        <a:xfrm>
          <a:off x="4433321" y="3903663"/>
          <a:ext cx="1508203" cy="867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Checked for and handled any seasonality in the data by performing seasonal differencing or decomposition, if required.</a:t>
          </a:r>
          <a:endParaRPr lang="en-US" sz="1100" kern="1200"/>
        </a:p>
      </dsp:txBody>
      <dsp:txXfrm>
        <a:off x="4433321" y="3903663"/>
        <a:ext cx="1508203" cy="86721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AC44-AA73-DE82-813A-83632E039A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9B6CF1-A154-01B3-8B3E-2C45F94B8F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9E9702-71E3-49FA-05F6-ACE77CA02A07}"/>
              </a:ext>
            </a:extLst>
          </p:cNvPr>
          <p:cNvSpPr>
            <a:spLocks noGrp="1"/>
          </p:cNvSpPr>
          <p:nvPr>
            <p:ph type="dt" sz="half" idx="10"/>
          </p:nvPr>
        </p:nvSpPr>
        <p:spPr/>
        <p:txBody>
          <a:bodyPr/>
          <a:lstStyle/>
          <a:p>
            <a:fld id="{75537605-57D3-4E6A-BA00-DB228915A8AF}" type="datetimeFigureOut">
              <a:rPr lang="en-US" smtClean="0"/>
              <a:t>4/9/2023</a:t>
            </a:fld>
            <a:endParaRPr lang="en-US"/>
          </a:p>
        </p:txBody>
      </p:sp>
      <p:sp>
        <p:nvSpPr>
          <p:cNvPr id="5" name="Footer Placeholder 4">
            <a:extLst>
              <a:ext uri="{FF2B5EF4-FFF2-40B4-BE49-F238E27FC236}">
                <a16:creationId xmlns:a16="http://schemas.microsoft.com/office/drawing/2014/main" id="{B361ACB5-A608-DE14-3ED2-6EF478CA9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694CE-8F47-8038-B4B6-A78BE384914C}"/>
              </a:ext>
            </a:extLst>
          </p:cNvPr>
          <p:cNvSpPr>
            <a:spLocks noGrp="1"/>
          </p:cNvSpPr>
          <p:nvPr>
            <p:ph type="sldNum" sz="quarter" idx="12"/>
          </p:nvPr>
        </p:nvSpPr>
        <p:spPr/>
        <p:txBody>
          <a:bodyPr/>
          <a:lstStyle/>
          <a:p>
            <a:fld id="{4F5C290C-AF60-4D02-86D7-7172E8BB1EB5}" type="slidenum">
              <a:rPr lang="en-US" smtClean="0"/>
              <a:t>‹#›</a:t>
            </a:fld>
            <a:endParaRPr lang="en-US"/>
          </a:p>
        </p:txBody>
      </p:sp>
    </p:spTree>
    <p:extLst>
      <p:ext uri="{BB962C8B-B14F-4D97-AF65-F5344CB8AC3E}">
        <p14:creationId xmlns:p14="http://schemas.microsoft.com/office/powerpoint/2010/main" val="228181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F415-4AF8-542D-6590-7F237316A2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78A938-57DA-1F6F-B4CB-6FAB87CA77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1349E-D971-CFA8-8CD0-D3118147E3EA}"/>
              </a:ext>
            </a:extLst>
          </p:cNvPr>
          <p:cNvSpPr>
            <a:spLocks noGrp="1"/>
          </p:cNvSpPr>
          <p:nvPr>
            <p:ph type="dt" sz="half" idx="10"/>
          </p:nvPr>
        </p:nvSpPr>
        <p:spPr/>
        <p:txBody>
          <a:bodyPr/>
          <a:lstStyle/>
          <a:p>
            <a:fld id="{75537605-57D3-4E6A-BA00-DB228915A8AF}" type="datetimeFigureOut">
              <a:rPr lang="en-US" smtClean="0"/>
              <a:t>4/9/2023</a:t>
            </a:fld>
            <a:endParaRPr lang="en-US"/>
          </a:p>
        </p:txBody>
      </p:sp>
      <p:sp>
        <p:nvSpPr>
          <p:cNvPr id="5" name="Footer Placeholder 4">
            <a:extLst>
              <a:ext uri="{FF2B5EF4-FFF2-40B4-BE49-F238E27FC236}">
                <a16:creationId xmlns:a16="http://schemas.microsoft.com/office/drawing/2014/main" id="{02E2ED9D-B48A-631F-5B26-326A08122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A96DB-C497-4842-E809-6C6496248A80}"/>
              </a:ext>
            </a:extLst>
          </p:cNvPr>
          <p:cNvSpPr>
            <a:spLocks noGrp="1"/>
          </p:cNvSpPr>
          <p:nvPr>
            <p:ph type="sldNum" sz="quarter" idx="12"/>
          </p:nvPr>
        </p:nvSpPr>
        <p:spPr/>
        <p:txBody>
          <a:bodyPr/>
          <a:lstStyle/>
          <a:p>
            <a:fld id="{4F5C290C-AF60-4D02-86D7-7172E8BB1EB5}" type="slidenum">
              <a:rPr lang="en-US" smtClean="0"/>
              <a:t>‹#›</a:t>
            </a:fld>
            <a:endParaRPr lang="en-US"/>
          </a:p>
        </p:txBody>
      </p:sp>
    </p:spTree>
    <p:extLst>
      <p:ext uri="{BB962C8B-B14F-4D97-AF65-F5344CB8AC3E}">
        <p14:creationId xmlns:p14="http://schemas.microsoft.com/office/powerpoint/2010/main" val="415264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2D102B-BAED-4A44-94A4-3F27D81B9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290940-BE2B-C035-CFA7-A316E2E68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F3C71-0E7D-C862-51D3-29A0BEE8373A}"/>
              </a:ext>
            </a:extLst>
          </p:cNvPr>
          <p:cNvSpPr>
            <a:spLocks noGrp="1"/>
          </p:cNvSpPr>
          <p:nvPr>
            <p:ph type="dt" sz="half" idx="10"/>
          </p:nvPr>
        </p:nvSpPr>
        <p:spPr/>
        <p:txBody>
          <a:bodyPr/>
          <a:lstStyle/>
          <a:p>
            <a:fld id="{75537605-57D3-4E6A-BA00-DB228915A8AF}" type="datetimeFigureOut">
              <a:rPr lang="en-US" smtClean="0"/>
              <a:t>4/9/2023</a:t>
            </a:fld>
            <a:endParaRPr lang="en-US"/>
          </a:p>
        </p:txBody>
      </p:sp>
      <p:sp>
        <p:nvSpPr>
          <p:cNvPr id="5" name="Footer Placeholder 4">
            <a:extLst>
              <a:ext uri="{FF2B5EF4-FFF2-40B4-BE49-F238E27FC236}">
                <a16:creationId xmlns:a16="http://schemas.microsoft.com/office/drawing/2014/main" id="{690AAFDA-19F6-63A3-11E4-980164A39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60B3D-6AC6-0012-0D4B-93F3499C496B}"/>
              </a:ext>
            </a:extLst>
          </p:cNvPr>
          <p:cNvSpPr>
            <a:spLocks noGrp="1"/>
          </p:cNvSpPr>
          <p:nvPr>
            <p:ph type="sldNum" sz="quarter" idx="12"/>
          </p:nvPr>
        </p:nvSpPr>
        <p:spPr/>
        <p:txBody>
          <a:bodyPr/>
          <a:lstStyle/>
          <a:p>
            <a:fld id="{4F5C290C-AF60-4D02-86D7-7172E8BB1EB5}" type="slidenum">
              <a:rPr lang="en-US" smtClean="0"/>
              <a:t>‹#›</a:t>
            </a:fld>
            <a:endParaRPr lang="en-US"/>
          </a:p>
        </p:txBody>
      </p:sp>
    </p:spTree>
    <p:extLst>
      <p:ext uri="{BB962C8B-B14F-4D97-AF65-F5344CB8AC3E}">
        <p14:creationId xmlns:p14="http://schemas.microsoft.com/office/powerpoint/2010/main" val="426044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BC1B-FA87-FB77-DAC3-6F1FFE4DDF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866423-4079-4F59-6F42-A37C87FD0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F3DD8-3CA7-41F3-AA42-EC0D55F707A0}"/>
              </a:ext>
            </a:extLst>
          </p:cNvPr>
          <p:cNvSpPr>
            <a:spLocks noGrp="1"/>
          </p:cNvSpPr>
          <p:nvPr>
            <p:ph type="dt" sz="half" idx="10"/>
          </p:nvPr>
        </p:nvSpPr>
        <p:spPr/>
        <p:txBody>
          <a:bodyPr/>
          <a:lstStyle/>
          <a:p>
            <a:fld id="{75537605-57D3-4E6A-BA00-DB228915A8AF}" type="datetimeFigureOut">
              <a:rPr lang="en-US" smtClean="0"/>
              <a:t>4/9/2023</a:t>
            </a:fld>
            <a:endParaRPr lang="en-US"/>
          </a:p>
        </p:txBody>
      </p:sp>
      <p:sp>
        <p:nvSpPr>
          <p:cNvPr id="5" name="Footer Placeholder 4">
            <a:extLst>
              <a:ext uri="{FF2B5EF4-FFF2-40B4-BE49-F238E27FC236}">
                <a16:creationId xmlns:a16="http://schemas.microsoft.com/office/drawing/2014/main" id="{3246C8A3-ECE0-BF97-01F9-933303B8F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1F4BB-F1EE-D539-2FC7-ECAB60E09677}"/>
              </a:ext>
            </a:extLst>
          </p:cNvPr>
          <p:cNvSpPr>
            <a:spLocks noGrp="1"/>
          </p:cNvSpPr>
          <p:nvPr>
            <p:ph type="sldNum" sz="quarter" idx="12"/>
          </p:nvPr>
        </p:nvSpPr>
        <p:spPr/>
        <p:txBody>
          <a:bodyPr/>
          <a:lstStyle/>
          <a:p>
            <a:fld id="{4F5C290C-AF60-4D02-86D7-7172E8BB1EB5}" type="slidenum">
              <a:rPr lang="en-US" smtClean="0"/>
              <a:t>‹#›</a:t>
            </a:fld>
            <a:endParaRPr lang="en-US"/>
          </a:p>
        </p:txBody>
      </p:sp>
    </p:spTree>
    <p:extLst>
      <p:ext uri="{BB962C8B-B14F-4D97-AF65-F5344CB8AC3E}">
        <p14:creationId xmlns:p14="http://schemas.microsoft.com/office/powerpoint/2010/main" val="337580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8A88-1647-53F7-5810-A9474761EB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1A64E0-DA98-8DE5-80ED-F4E27B8D5F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664867-A76D-F5D8-207E-C5DF43B8627D}"/>
              </a:ext>
            </a:extLst>
          </p:cNvPr>
          <p:cNvSpPr>
            <a:spLocks noGrp="1"/>
          </p:cNvSpPr>
          <p:nvPr>
            <p:ph type="dt" sz="half" idx="10"/>
          </p:nvPr>
        </p:nvSpPr>
        <p:spPr/>
        <p:txBody>
          <a:bodyPr/>
          <a:lstStyle/>
          <a:p>
            <a:fld id="{75537605-57D3-4E6A-BA00-DB228915A8AF}" type="datetimeFigureOut">
              <a:rPr lang="en-US" smtClean="0"/>
              <a:t>4/9/2023</a:t>
            </a:fld>
            <a:endParaRPr lang="en-US"/>
          </a:p>
        </p:txBody>
      </p:sp>
      <p:sp>
        <p:nvSpPr>
          <p:cNvPr id="5" name="Footer Placeholder 4">
            <a:extLst>
              <a:ext uri="{FF2B5EF4-FFF2-40B4-BE49-F238E27FC236}">
                <a16:creationId xmlns:a16="http://schemas.microsoft.com/office/drawing/2014/main" id="{F4B6A5F9-4448-51BF-65C9-855AE5390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924BE-47BD-2B95-4C89-DC747A6AA047}"/>
              </a:ext>
            </a:extLst>
          </p:cNvPr>
          <p:cNvSpPr>
            <a:spLocks noGrp="1"/>
          </p:cNvSpPr>
          <p:nvPr>
            <p:ph type="sldNum" sz="quarter" idx="12"/>
          </p:nvPr>
        </p:nvSpPr>
        <p:spPr/>
        <p:txBody>
          <a:bodyPr/>
          <a:lstStyle/>
          <a:p>
            <a:fld id="{4F5C290C-AF60-4D02-86D7-7172E8BB1EB5}" type="slidenum">
              <a:rPr lang="en-US" smtClean="0"/>
              <a:t>‹#›</a:t>
            </a:fld>
            <a:endParaRPr lang="en-US"/>
          </a:p>
        </p:txBody>
      </p:sp>
    </p:spTree>
    <p:extLst>
      <p:ext uri="{BB962C8B-B14F-4D97-AF65-F5344CB8AC3E}">
        <p14:creationId xmlns:p14="http://schemas.microsoft.com/office/powerpoint/2010/main" val="390596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2073-4D72-8E31-DA89-4ADE975FE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28772-F61F-D4DA-9FAC-BC5DA6C236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09C804-30E2-DD0B-6A79-9C2D0C626B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E45B55-3D8E-C924-87D1-71F618C2AE1C}"/>
              </a:ext>
            </a:extLst>
          </p:cNvPr>
          <p:cNvSpPr>
            <a:spLocks noGrp="1"/>
          </p:cNvSpPr>
          <p:nvPr>
            <p:ph type="dt" sz="half" idx="10"/>
          </p:nvPr>
        </p:nvSpPr>
        <p:spPr/>
        <p:txBody>
          <a:bodyPr/>
          <a:lstStyle/>
          <a:p>
            <a:fld id="{75537605-57D3-4E6A-BA00-DB228915A8AF}" type="datetimeFigureOut">
              <a:rPr lang="en-US" smtClean="0"/>
              <a:t>4/9/2023</a:t>
            </a:fld>
            <a:endParaRPr lang="en-US"/>
          </a:p>
        </p:txBody>
      </p:sp>
      <p:sp>
        <p:nvSpPr>
          <p:cNvPr id="6" name="Footer Placeholder 5">
            <a:extLst>
              <a:ext uri="{FF2B5EF4-FFF2-40B4-BE49-F238E27FC236}">
                <a16:creationId xmlns:a16="http://schemas.microsoft.com/office/drawing/2014/main" id="{AFF0963B-CEC6-7C6A-96CD-1F52FCC760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426A4A-A4EF-028D-362D-E7FA883A2EF8}"/>
              </a:ext>
            </a:extLst>
          </p:cNvPr>
          <p:cNvSpPr>
            <a:spLocks noGrp="1"/>
          </p:cNvSpPr>
          <p:nvPr>
            <p:ph type="sldNum" sz="quarter" idx="12"/>
          </p:nvPr>
        </p:nvSpPr>
        <p:spPr/>
        <p:txBody>
          <a:bodyPr/>
          <a:lstStyle/>
          <a:p>
            <a:fld id="{4F5C290C-AF60-4D02-86D7-7172E8BB1EB5}" type="slidenum">
              <a:rPr lang="en-US" smtClean="0"/>
              <a:t>‹#›</a:t>
            </a:fld>
            <a:endParaRPr lang="en-US"/>
          </a:p>
        </p:txBody>
      </p:sp>
    </p:spTree>
    <p:extLst>
      <p:ext uri="{BB962C8B-B14F-4D97-AF65-F5344CB8AC3E}">
        <p14:creationId xmlns:p14="http://schemas.microsoft.com/office/powerpoint/2010/main" val="276350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F5F0-39FD-E830-6AE5-131DC00455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14737C-924C-CBB3-CED7-49C4B6A60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6B9CF8-0EC3-B159-346E-A04214A96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69ABFB-F7B9-0D8A-3B46-2DB5B1505A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C95AA-D015-C4A6-90CD-DCB528913A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476AA-9977-91AD-1DFB-4DFEC2714FBC}"/>
              </a:ext>
            </a:extLst>
          </p:cNvPr>
          <p:cNvSpPr>
            <a:spLocks noGrp="1"/>
          </p:cNvSpPr>
          <p:nvPr>
            <p:ph type="dt" sz="half" idx="10"/>
          </p:nvPr>
        </p:nvSpPr>
        <p:spPr/>
        <p:txBody>
          <a:bodyPr/>
          <a:lstStyle/>
          <a:p>
            <a:fld id="{75537605-57D3-4E6A-BA00-DB228915A8AF}" type="datetimeFigureOut">
              <a:rPr lang="en-US" smtClean="0"/>
              <a:t>4/9/2023</a:t>
            </a:fld>
            <a:endParaRPr lang="en-US"/>
          </a:p>
        </p:txBody>
      </p:sp>
      <p:sp>
        <p:nvSpPr>
          <p:cNvPr id="8" name="Footer Placeholder 7">
            <a:extLst>
              <a:ext uri="{FF2B5EF4-FFF2-40B4-BE49-F238E27FC236}">
                <a16:creationId xmlns:a16="http://schemas.microsoft.com/office/drawing/2014/main" id="{A552A2C3-8566-8669-8C41-CD9F6AA461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B33962-B506-2261-4D95-6021EBBBEE91}"/>
              </a:ext>
            </a:extLst>
          </p:cNvPr>
          <p:cNvSpPr>
            <a:spLocks noGrp="1"/>
          </p:cNvSpPr>
          <p:nvPr>
            <p:ph type="sldNum" sz="quarter" idx="12"/>
          </p:nvPr>
        </p:nvSpPr>
        <p:spPr/>
        <p:txBody>
          <a:bodyPr/>
          <a:lstStyle/>
          <a:p>
            <a:fld id="{4F5C290C-AF60-4D02-86D7-7172E8BB1EB5}" type="slidenum">
              <a:rPr lang="en-US" smtClean="0"/>
              <a:t>‹#›</a:t>
            </a:fld>
            <a:endParaRPr lang="en-US"/>
          </a:p>
        </p:txBody>
      </p:sp>
    </p:spTree>
    <p:extLst>
      <p:ext uri="{BB962C8B-B14F-4D97-AF65-F5344CB8AC3E}">
        <p14:creationId xmlns:p14="http://schemas.microsoft.com/office/powerpoint/2010/main" val="275972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A4D24-C105-EBF0-85E8-2C570767E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2F0BF9-708D-41C9-33CC-F43BE6B78F98}"/>
              </a:ext>
            </a:extLst>
          </p:cNvPr>
          <p:cNvSpPr>
            <a:spLocks noGrp="1"/>
          </p:cNvSpPr>
          <p:nvPr>
            <p:ph type="dt" sz="half" idx="10"/>
          </p:nvPr>
        </p:nvSpPr>
        <p:spPr/>
        <p:txBody>
          <a:bodyPr/>
          <a:lstStyle/>
          <a:p>
            <a:fld id="{75537605-57D3-4E6A-BA00-DB228915A8AF}" type="datetimeFigureOut">
              <a:rPr lang="en-US" smtClean="0"/>
              <a:t>4/9/2023</a:t>
            </a:fld>
            <a:endParaRPr lang="en-US"/>
          </a:p>
        </p:txBody>
      </p:sp>
      <p:sp>
        <p:nvSpPr>
          <p:cNvPr id="4" name="Footer Placeholder 3">
            <a:extLst>
              <a:ext uri="{FF2B5EF4-FFF2-40B4-BE49-F238E27FC236}">
                <a16:creationId xmlns:a16="http://schemas.microsoft.com/office/drawing/2014/main" id="{03C9D28C-1C65-817C-E54E-EAC2ADA2A9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41B280-BF88-2FBF-83BC-2F5B24C9B002}"/>
              </a:ext>
            </a:extLst>
          </p:cNvPr>
          <p:cNvSpPr>
            <a:spLocks noGrp="1"/>
          </p:cNvSpPr>
          <p:nvPr>
            <p:ph type="sldNum" sz="quarter" idx="12"/>
          </p:nvPr>
        </p:nvSpPr>
        <p:spPr/>
        <p:txBody>
          <a:bodyPr/>
          <a:lstStyle/>
          <a:p>
            <a:fld id="{4F5C290C-AF60-4D02-86D7-7172E8BB1EB5}" type="slidenum">
              <a:rPr lang="en-US" smtClean="0"/>
              <a:t>‹#›</a:t>
            </a:fld>
            <a:endParaRPr lang="en-US"/>
          </a:p>
        </p:txBody>
      </p:sp>
    </p:spTree>
    <p:extLst>
      <p:ext uri="{BB962C8B-B14F-4D97-AF65-F5344CB8AC3E}">
        <p14:creationId xmlns:p14="http://schemas.microsoft.com/office/powerpoint/2010/main" val="178827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03F3B-E9AF-A293-4924-11D43179ED0D}"/>
              </a:ext>
            </a:extLst>
          </p:cNvPr>
          <p:cNvSpPr>
            <a:spLocks noGrp="1"/>
          </p:cNvSpPr>
          <p:nvPr>
            <p:ph type="dt" sz="half" idx="10"/>
          </p:nvPr>
        </p:nvSpPr>
        <p:spPr/>
        <p:txBody>
          <a:bodyPr/>
          <a:lstStyle/>
          <a:p>
            <a:fld id="{75537605-57D3-4E6A-BA00-DB228915A8AF}" type="datetimeFigureOut">
              <a:rPr lang="en-US" smtClean="0"/>
              <a:t>4/9/2023</a:t>
            </a:fld>
            <a:endParaRPr lang="en-US"/>
          </a:p>
        </p:txBody>
      </p:sp>
      <p:sp>
        <p:nvSpPr>
          <p:cNvPr id="3" name="Footer Placeholder 2">
            <a:extLst>
              <a:ext uri="{FF2B5EF4-FFF2-40B4-BE49-F238E27FC236}">
                <a16:creationId xmlns:a16="http://schemas.microsoft.com/office/drawing/2014/main" id="{BE98BB05-1071-ED52-061C-2ABCE9FC29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75F064-B512-29AC-CA93-AC8EDFA06C11}"/>
              </a:ext>
            </a:extLst>
          </p:cNvPr>
          <p:cNvSpPr>
            <a:spLocks noGrp="1"/>
          </p:cNvSpPr>
          <p:nvPr>
            <p:ph type="sldNum" sz="quarter" idx="12"/>
          </p:nvPr>
        </p:nvSpPr>
        <p:spPr/>
        <p:txBody>
          <a:bodyPr/>
          <a:lstStyle/>
          <a:p>
            <a:fld id="{4F5C290C-AF60-4D02-86D7-7172E8BB1EB5}" type="slidenum">
              <a:rPr lang="en-US" smtClean="0"/>
              <a:t>‹#›</a:t>
            </a:fld>
            <a:endParaRPr lang="en-US"/>
          </a:p>
        </p:txBody>
      </p:sp>
    </p:spTree>
    <p:extLst>
      <p:ext uri="{BB962C8B-B14F-4D97-AF65-F5344CB8AC3E}">
        <p14:creationId xmlns:p14="http://schemas.microsoft.com/office/powerpoint/2010/main" val="347611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B193-499E-4959-0266-266A1CAC3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5FF62D-7568-1FCE-AB0B-55AA8CDBC3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B0C0B1-CD93-DFDB-0C0D-1C46018A1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1EC44-8394-9D72-C946-130C3920216B}"/>
              </a:ext>
            </a:extLst>
          </p:cNvPr>
          <p:cNvSpPr>
            <a:spLocks noGrp="1"/>
          </p:cNvSpPr>
          <p:nvPr>
            <p:ph type="dt" sz="half" idx="10"/>
          </p:nvPr>
        </p:nvSpPr>
        <p:spPr/>
        <p:txBody>
          <a:bodyPr/>
          <a:lstStyle/>
          <a:p>
            <a:fld id="{75537605-57D3-4E6A-BA00-DB228915A8AF}" type="datetimeFigureOut">
              <a:rPr lang="en-US" smtClean="0"/>
              <a:t>4/9/2023</a:t>
            </a:fld>
            <a:endParaRPr lang="en-US"/>
          </a:p>
        </p:txBody>
      </p:sp>
      <p:sp>
        <p:nvSpPr>
          <p:cNvPr id="6" name="Footer Placeholder 5">
            <a:extLst>
              <a:ext uri="{FF2B5EF4-FFF2-40B4-BE49-F238E27FC236}">
                <a16:creationId xmlns:a16="http://schemas.microsoft.com/office/drawing/2014/main" id="{28A8939B-AC91-A04C-0984-1B11BD588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547C6-E5BB-2693-C67F-36EB78C9BF0C}"/>
              </a:ext>
            </a:extLst>
          </p:cNvPr>
          <p:cNvSpPr>
            <a:spLocks noGrp="1"/>
          </p:cNvSpPr>
          <p:nvPr>
            <p:ph type="sldNum" sz="quarter" idx="12"/>
          </p:nvPr>
        </p:nvSpPr>
        <p:spPr/>
        <p:txBody>
          <a:bodyPr/>
          <a:lstStyle/>
          <a:p>
            <a:fld id="{4F5C290C-AF60-4D02-86D7-7172E8BB1EB5}" type="slidenum">
              <a:rPr lang="en-US" smtClean="0"/>
              <a:t>‹#›</a:t>
            </a:fld>
            <a:endParaRPr lang="en-US"/>
          </a:p>
        </p:txBody>
      </p:sp>
    </p:spTree>
    <p:extLst>
      <p:ext uri="{BB962C8B-B14F-4D97-AF65-F5344CB8AC3E}">
        <p14:creationId xmlns:p14="http://schemas.microsoft.com/office/powerpoint/2010/main" val="303209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B127-ACE3-3E7A-F861-015A9A827F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D4F595-404C-6AD1-1079-4094E67DC1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E5EF52-78F2-9759-EE10-D27EB99D9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AF01F2-ED20-559D-3FD2-74DA071D10A7}"/>
              </a:ext>
            </a:extLst>
          </p:cNvPr>
          <p:cNvSpPr>
            <a:spLocks noGrp="1"/>
          </p:cNvSpPr>
          <p:nvPr>
            <p:ph type="dt" sz="half" idx="10"/>
          </p:nvPr>
        </p:nvSpPr>
        <p:spPr/>
        <p:txBody>
          <a:bodyPr/>
          <a:lstStyle/>
          <a:p>
            <a:fld id="{75537605-57D3-4E6A-BA00-DB228915A8AF}" type="datetimeFigureOut">
              <a:rPr lang="en-US" smtClean="0"/>
              <a:t>4/9/2023</a:t>
            </a:fld>
            <a:endParaRPr lang="en-US"/>
          </a:p>
        </p:txBody>
      </p:sp>
      <p:sp>
        <p:nvSpPr>
          <p:cNvPr id="6" name="Footer Placeholder 5">
            <a:extLst>
              <a:ext uri="{FF2B5EF4-FFF2-40B4-BE49-F238E27FC236}">
                <a16:creationId xmlns:a16="http://schemas.microsoft.com/office/drawing/2014/main" id="{591EE5D2-4EF4-0FA5-13E9-4E522BD79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C91D39-B1A8-79D6-E07D-CDAEA2CE5B1D}"/>
              </a:ext>
            </a:extLst>
          </p:cNvPr>
          <p:cNvSpPr>
            <a:spLocks noGrp="1"/>
          </p:cNvSpPr>
          <p:nvPr>
            <p:ph type="sldNum" sz="quarter" idx="12"/>
          </p:nvPr>
        </p:nvSpPr>
        <p:spPr/>
        <p:txBody>
          <a:bodyPr/>
          <a:lstStyle/>
          <a:p>
            <a:fld id="{4F5C290C-AF60-4D02-86D7-7172E8BB1EB5}" type="slidenum">
              <a:rPr lang="en-US" smtClean="0"/>
              <a:t>‹#›</a:t>
            </a:fld>
            <a:endParaRPr lang="en-US"/>
          </a:p>
        </p:txBody>
      </p:sp>
    </p:spTree>
    <p:extLst>
      <p:ext uri="{BB962C8B-B14F-4D97-AF65-F5344CB8AC3E}">
        <p14:creationId xmlns:p14="http://schemas.microsoft.com/office/powerpoint/2010/main" val="2904389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8AEA9-00E6-6C4E-3700-0F5F92035D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4D3EFB-3508-3F00-9BAF-D5F6A77851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09264D-8057-0CDE-61C1-AE4607A7A9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37605-57D3-4E6A-BA00-DB228915A8AF}" type="datetimeFigureOut">
              <a:rPr lang="en-US" smtClean="0"/>
              <a:t>4/9/2023</a:t>
            </a:fld>
            <a:endParaRPr lang="en-US"/>
          </a:p>
        </p:txBody>
      </p:sp>
      <p:sp>
        <p:nvSpPr>
          <p:cNvPr id="5" name="Footer Placeholder 4">
            <a:extLst>
              <a:ext uri="{FF2B5EF4-FFF2-40B4-BE49-F238E27FC236}">
                <a16:creationId xmlns:a16="http://schemas.microsoft.com/office/drawing/2014/main" id="{CF61AF73-B7F3-0DFB-12D3-C7A91A44B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AC9067-BB25-5C78-2946-E43CBB1E8D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C290C-AF60-4D02-86D7-7172E8BB1EB5}" type="slidenum">
              <a:rPr lang="en-US" smtClean="0"/>
              <a:t>‹#›</a:t>
            </a:fld>
            <a:endParaRPr lang="en-US"/>
          </a:p>
        </p:txBody>
      </p:sp>
    </p:spTree>
    <p:extLst>
      <p:ext uri="{BB962C8B-B14F-4D97-AF65-F5344CB8AC3E}">
        <p14:creationId xmlns:p14="http://schemas.microsoft.com/office/powerpoint/2010/main" val="311367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ascelibrary.org/doi/abs/10.1061/JTEPBS.0000336" TargetMode="External"/><Relationship Id="rId13" Type="http://schemas.openxmlformats.org/officeDocument/2006/relationships/image" Target="../media/image24.jpeg"/><Relationship Id="rId3" Type="http://schemas.openxmlformats.org/officeDocument/2006/relationships/hyperlink" Target="https://www.wiley.com/en-us/Time+Series+Analysis%3A+Forecasting+and+Control%2C+5th+Edition-p-9781118675021" TargetMode="External"/><Relationship Id="rId7" Type="http://schemas.openxmlformats.org/officeDocument/2006/relationships/hyperlink" Target="https://www.dbpia.co.kr/journal/articleDetail?nodeId=NODE09820894&amp;language=en" TargetMode="External"/><Relationship Id="rId12" Type="http://schemas.openxmlformats.org/officeDocument/2006/relationships/hyperlink" Target="https://www.mdpi.com/2073-4441/10/9/1237" TargetMode="External"/><Relationship Id="rId2" Type="http://schemas.openxmlformats.org/officeDocument/2006/relationships/hyperlink" Target="https://otexts.com/fpp2/" TargetMode="External"/><Relationship Id="rId1" Type="http://schemas.openxmlformats.org/officeDocument/2006/relationships/slideLayout" Target="../slideLayouts/slideLayout2.xml"/><Relationship Id="rId6" Type="http://schemas.openxmlformats.org/officeDocument/2006/relationships/hyperlink" Target="https://www.springer.com/gp/book/9783319298528" TargetMode="External"/><Relationship Id="rId11" Type="http://schemas.openxmlformats.org/officeDocument/2006/relationships/hyperlink" Target="https://link.springer.com/article/10.1007/s11356-019-05319-2" TargetMode="External"/><Relationship Id="rId5" Type="http://schemas.openxmlformats.org/officeDocument/2006/relationships/hyperlink" Target="https://www.springer.com/gp/book/9783540401723" TargetMode="External"/><Relationship Id="rId10" Type="http://schemas.openxmlformats.org/officeDocument/2006/relationships/hyperlink" Target="https://www.sciencedirect.com/science/article/pii/S096014811931335X" TargetMode="External"/><Relationship Id="rId4" Type="http://schemas.openxmlformats.org/officeDocument/2006/relationships/hyperlink" Target="https://www.crcpress.com/The-Analysis-of-Time-Series-An-Introduction-7th-Edition/Chatfield/p/book/9781138713548" TargetMode="External"/><Relationship Id="rId9" Type="http://schemas.openxmlformats.org/officeDocument/2006/relationships/hyperlink" Target="https://www.sciencedirect.com/science/article/abs/pii/S0959652620352518"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descr="Graph on document with pen">
            <a:extLst>
              <a:ext uri="{FF2B5EF4-FFF2-40B4-BE49-F238E27FC236}">
                <a16:creationId xmlns:a16="http://schemas.microsoft.com/office/drawing/2014/main" id="{D6A96983-91E6-4F45-429C-22EB0C5A29E9}"/>
              </a:ext>
            </a:extLst>
          </p:cNvPr>
          <p:cNvPicPr>
            <a:picLocks noChangeAspect="1"/>
          </p:cNvPicPr>
          <p:nvPr/>
        </p:nvPicPr>
        <p:blipFill rotWithShape="1">
          <a:blip r:embed="rId2"/>
          <a:srcRect t="1511" b="14220"/>
          <a:stretch/>
        </p:blipFill>
        <p:spPr>
          <a:xfrm>
            <a:off x="-3047" y="10"/>
            <a:ext cx="12191999" cy="6857990"/>
          </a:xfrm>
          <a:prstGeom prst="rect">
            <a:avLst/>
          </a:prstGeom>
        </p:spPr>
      </p:pic>
      <p:sp>
        <p:nvSpPr>
          <p:cNvPr id="70" name="Rectangle 6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18331-22A9-44EB-2D97-BBAB5A32A43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ln w="22225">
                  <a:solidFill>
                    <a:schemeClr val="tx1"/>
                  </a:solidFill>
                  <a:miter lim="800000"/>
                </a:ln>
                <a:solidFill>
                  <a:srgbClr val="FFFFFF"/>
                </a:solidFill>
              </a:rPr>
              <a:t>Predict the Average Temperature</a:t>
            </a:r>
            <a:endParaRPr lang="en-US" sz="5200">
              <a:ln w="22225">
                <a:solidFill>
                  <a:srgbClr val="FFFFFF"/>
                </a:solidFill>
              </a:ln>
              <a:solidFill>
                <a:srgbClr val="FFFFFF"/>
              </a:solidFill>
            </a:endParaRPr>
          </a:p>
        </p:txBody>
      </p:sp>
      <p:sp>
        <p:nvSpPr>
          <p:cNvPr id="3" name="Content Placeholder 2">
            <a:extLst>
              <a:ext uri="{FF2B5EF4-FFF2-40B4-BE49-F238E27FC236}">
                <a16:creationId xmlns:a16="http://schemas.microsoft.com/office/drawing/2014/main" id="{316328B8-9771-98E8-BB03-9B21125886D0}"/>
              </a:ext>
            </a:extLst>
          </p:cNvPr>
          <p:cNvSpPr>
            <a:spLocks noGrp="1"/>
          </p:cNvSpPr>
          <p:nvPr>
            <p:ph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marL="0" indent="0" algn="ctr">
              <a:buNone/>
            </a:pPr>
            <a:r>
              <a:rPr lang="en-US" sz="2400" b="0" i="0">
                <a:solidFill>
                  <a:srgbClr val="FFFFFF"/>
                </a:solidFill>
                <a:effectLst/>
              </a:rPr>
              <a:t>Reenie Christudass</a:t>
            </a:r>
            <a:endParaRPr lang="en-US" sz="2400">
              <a:solidFill>
                <a:srgbClr val="FFFFFF"/>
              </a:solidFill>
            </a:endParaRPr>
          </a:p>
        </p:txBody>
      </p:sp>
    </p:spTree>
    <p:extLst>
      <p:ext uri="{BB962C8B-B14F-4D97-AF65-F5344CB8AC3E}">
        <p14:creationId xmlns:p14="http://schemas.microsoft.com/office/powerpoint/2010/main" val="2184839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F3A1F-8152-CE87-5B7F-8B0E8692BA26}"/>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a:t>Conclusion</a:t>
            </a:r>
          </a:p>
        </p:txBody>
      </p:sp>
      <p:sp>
        <p:nvSpPr>
          <p:cNvPr id="167" name="Rectangle 16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826A952-A1AA-D001-C1A3-A33722718747}"/>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a:effectLst/>
              </a:rPr>
              <a:t>The ARIMA model was developed and evaluated to forecast the monthly average temperature in Dubuque, Iowa.</a:t>
            </a:r>
          </a:p>
          <a:p>
            <a:pPr indent="-228600">
              <a:lnSpc>
                <a:spcPct val="90000"/>
              </a:lnSpc>
              <a:spcAft>
                <a:spcPts val="600"/>
              </a:spcAft>
              <a:buFont typeface="Arial" panose="020B0604020202020204" pitchFamily="34" charset="0"/>
              <a:buChar char="•"/>
            </a:pPr>
            <a:r>
              <a:rPr lang="en-US" b="0" i="0">
                <a:effectLst/>
              </a:rPr>
              <a:t>The model is limited to only one weather station within Iowa and may not be accurate for other stations or groups.</a:t>
            </a:r>
          </a:p>
        </p:txBody>
      </p:sp>
      <p:sp>
        <p:nvSpPr>
          <p:cNvPr id="169" name="Rectangle 16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148" descr="Molecules">
            <a:extLst>
              <a:ext uri="{FF2B5EF4-FFF2-40B4-BE49-F238E27FC236}">
                <a16:creationId xmlns:a16="http://schemas.microsoft.com/office/drawing/2014/main" id="{5493BB42-25F6-61C0-715D-5480B20AA613}"/>
              </a:ext>
            </a:extLst>
          </p:cNvPr>
          <p:cNvPicPr>
            <a:picLocks noChangeAspect="1"/>
          </p:cNvPicPr>
          <p:nvPr/>
        </p:nvPicPr>
        <p:blipFill rotWithShape="1">
          <a:blip r:embed="rId2"/>
          <a:srcRect l="24030" r="5412" b="2"/>
          <a:stretch/>
        </p:blipFill>
        <p:spPr>
          <a:xfrm>
            <a:off x="5987738" y="650494"/>
            <a:ext cx="5628018" cy="5324142"/>
          </a:xfrm>
          <a:prstGeom prst="rect">
            <a:avLst/>
          </a:prstGeom>
        </p:spPr>
      </p:pic>
      <p:sp>
        <p:nvSpPr>
          <p:cNvPr id="147" name="TextBox 3">
            <a:extLst>
              <a:ext uri="{FF2B5EF4-FFF2-40B4-BE49-F238E27FC236}">
                <a16:creationId xmlns:a16="http://schemas.microsoft.com/office/drawing/2014/main" id="{B02AC208-0C6E-66B3-1570-9F5D2BD4E818}"/>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0" marR="0" indent="-228600">
              <a:lnSpc>
                <a:spcPct val="90000"/>
              </a:lnSpc>
              <a:spcBef>
                <a:spcPts val="0"/>
              </a:spcBef>
              <a:spcAft>
                <a:spcPts val="800"/>
              </a:spcAf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398313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F3A1F-8152-CE87-5B7F-8B0E8692BA26}"/>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a:t>References</a:t>
            </a:r>
          </a:p>
        </p:txBody>
      </p:sp>
      <p:sp>
        <p:nvSpPr>
          <p:cNvPr id="164" name="Rectangle 16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DC4AA5A-E8F2-DD63-5066-3F199A461E56}"/>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0" marR="0" indent="-228600">
              <a:lnSpc>
                <a:spcPct val="90000"/>
              </a:lnSpc>
              <a:spcBef>
                <a:spcPts val="0"/>
              </a:spcBef>
              <a:spcAft>
                <a:spcPts val="800"/>
              </a:spcAft>
              <a:buFont typeface="Arial" panose="020B0604020202020204" pitchFamily="34" charset="0"/>
              <a:buChar char="•"/>
            </a:pPr>
            <a:r>
              <a:rPr lang="en-US" sz="1000" u="sng">
                <a:effectLst/>
                <a:hlinkClick r:id="rId2"/>
              </a:rPr>
              <a:t>https://otexts.com/fpp2/</a:t>
            </a:r>
            <a:endParaRPr lang="en-US" sz="1000">
              <a:effectLst/>
            </a:endParaRPr>
          </a:p>
          <a:p>
            <a:pPr marL="0" marR="0" indent="-228600">
              <a:lnSpc>
                <a:spcPct val="90000"/>
              </a:lnSpc>
              <a:spcBef>
                <a:spcPts val="0"/>
              </a:spcBef>
              <a:spcAft>
                <a:spcPts val="800"/>
              </a:spcAft>
              <a:buFont typeface="Arial" panose="020B0604020202020204" pitchFamily="34" charset="0"/>
              <a:buChar char="•"/>
            </a:pPr>
            <a:r>
              <a:rPr lang="en-US" sz="1000" u="sng">
                <a:effectLst/>
                <a:hlinkClick r:id="rId3"/>
              </a:rPr>
              <a:t>https://www.wiley.com/en-us/Time+Series+Analysis%3A+Forecasting+and+Control%2C+5th+Edition-p-9781118675021</a:t>
            </a:r>
            <a:endParaRPr lang="en-US" sz="1000">
              <a:effectLst/>
            </a:endParaRPr>
          </a:p>
          <a:p>
            <a:pPr marL="0" marR="0" indent="-228600">
              <a:lnSpc>
                <a:spcPct val="90000"/>
              </a:lnSpc>
              <a:spcBef>
                <a:spcPts val="0"/>
              </a:spcBef>
              <a:spcAft>
                <a:spcPts val="800"/>
              </a:spcAft>
              <a:buFont typeface="Arial" panose="020B0604020202020204" pitchFamily="34" charset="0"/>
              <a:buChar char="•"/>
            </a:pPr>
            <a:r>
              <a:rPr lang="en-US" sz="1000" u="sng">
                <a:effectLst/>
                <a:hlinkClick r:id="rId4"/>
              </a:rPr>
              <a:t>https://www.crcpress.com/The-Analysis-of-Time-Series-An-Introduction-7th-Edition/Chatfield/p/book/9781138713548</a:t>
            </a:r>
            <a:endParaRPr lang="en-US" sz="1000">
              <a:effectLst/>
            </a:endParaRPr>
          </a:p>
          <a:p>
            <a:pPr marL="0" marR="0" indent="-228600">
              <a:lnSpc>
                <a:spcPct val="90000"/>
              </a:lnSpc>
              <a:spcBef>
                <a:spcPts val="0"/>
              </a:spcBef>
              <a:spcAft>
                <a:spcPts val="800"/>
              </a:spcAft>
              <a:buFont typeface="Arial" panose="020B0604020202020204" pitchFamily="34" charset="0"/>
              <a:buChar char="•"/>
            </a:pPr>
            <a:r>
              <a:rPr lang="en-US" sz="1000" u="sng">
                <a:effectLst/>
                <a:hlinkClick r:id="rId5"/>
              </a:rPr>
              <a:t>https://www.springer.com/gp/book/9783540401723</a:t>
            </a:r>
            <a:endParaRPr lang="en-US" sz="1000">
              <a:effectLst/>
            </a:endParaRPr>
          </a:p>
          <a:p>
            <a:pPr marL="0" marR="0" indent="-228600">
              <a:lnSpc>
                <a:spcPct val="90000"/>
              </a:lnSpc>
              <a:spcBef>
                <a:spcPts val="0"/>
              </a:spcBef>
              <a:spcAft>
                <a:spcPts val="800"/>
              </a:spcAft>
              <a:buFont typeface="Arial" panose="020B0604020202020204" pitchFamily="34" charset="0"/>
              <a:buChar char="•"/>
            </a:pPr>
            <a:r>
              <a:rPr lang="en-US" sz="1000" u="sng">
                <a:effectLst/>
                <a:hlinkClick r:id="rId6"/>
              </a:rPr>
              <a:t>https://www.springer.com/gp/book/9783319298528</a:t>
            </a:r>
            <a:endParaRPr lang="en-US" sz="1000">
              <a:effectLst/>
            </a:endParaRPr>
          </a:p>
          <a:p>
            <a:pPr marL="0" marR="0" indent="-228600">
              <a:lnSpc>
                <a:spcPct val="90000"/>
              </a:lnSpc>
              <a:spcBef>
                <a:spcPts val="0"/>
              </a:spcBef>
              <a:spcAft>
                <a:spcPts val="800"/>
              </a:spcAft>
              <a:buFont typeface="Arial" panose="020B0604020202020204" pitchFamily="34" charset="0"/>
              <a:buChar char="•"/>
            </a:pPr>
            <a:r>
              <a:rPr lang="en-US" sz="1000" u="sng">
                <a:effectLst/>
                <a:hlinkClick r:id="rId7"/>
              </a:rPr>
              <a:t>https://www.dbpia.co.kr/journal/articleDetail?nodeId=NODE09820894&amp;language=en</a:t>
            </a:r>
            <a:endParaRPr lang="en-US" sz="1000">
              <a:effectLst/>
            </a:endParaRPr>
          </a:p>
          <a:p>
            <a:pPr marL="0" marR="0" indent="-228600">
              <a:lnSpc>
                <a:spcPct val="90000"/>
              </a:lnSpc>
              <a:spcBef>
                <a:spcPts val="0"/>
              </a:spcBef>
              <a:spcAft>
                <a:spcPts val="800"/>
              </a:spcAft>
              <a:buFont typeface="Arial" panose="020B0604020202020204" pitchFamily="34" charset="0"/>
              <a:buChar char="•"/>
            </a:pPr>
            <a:r>
              <a:rPr lang="en-US" sz="1000" u="sng">
                <a:effectLst/>
                <a:hlinkClick r:id="rId8"/>
              </a:rPr>
              <a:t>https://ascelibrary.org/doi/abs/10.1061/JTEPBS.0000336</a:t>
            </a:r>
            <a:endParaRPr lang="en-US" sz="1000">
              <a:effectLst/>
            </a:endParaRPr>
          </a:p>
          <a:p>
            <a:pPr marL="0" marR="0" indent="-228600">
              <a:lnSpc>
                <a:spcPct val="90000"/>
              </a:lnSpc>
              <a:spcBef>
                <a:spcPts val="0"/>
              </a:spcBef>
              <a:spcAft>
                <a:spcPts val="800"/>
              </a:spcAft>
              <a:buFont typeface="Arial" panose="020B0604020202020204" pitchFamily="34" charset="0"/>
              <a:buChar char="•"/>
            </a:pPr>
            <a:r>
              <a:rPr lang="en-US" sz="1000" u="sng">
                <a:effectLst/>
                <a:hlinkClick r:id="rId9"/>
              </a:rPr>
              <a:t>https://www.sciencedirect.com/science/article/abs/pii/S0959652620352518</a:t>
            </a:r>
            <a:endParaRPr lang="en-US" sz="1000">
              <a:effectLst/>
            </a:endParaRPr>
          </a:p>
          <a:p>
            <a:pPr marL="0" marR="0" indent="-228600">
              <a:lnSpc>
                <a:spcPct val="90000"/>
              </a:lnSpc>
              <a:spcBef>
                <a:spcPts val="0"/>
              </a:spcBef>
              <a:spcAft>
                <a:spcPts val="800"/>
              </a:spcAft>
              <a:buFont typeface="Arial" panose="020B0604020202020204" pitchFamily="34" charset="0"/>
              <a:buChar char="•"/>
            </a:pPr>
            <a:r>
              <a:rPr lang="en-US" sz="1000" u="sng">
                <a:effectLst/>
                <a:hlinkClick r:id="rId10"/>
              </a:rPr>
              <a:t>https://www.sciencedirect.com/science/article/pii/S096014811931335X</a:t>
            </a:r>
            <a:endParaRPr lang="en-US" sz="1000">
              <a:effectLst/>
            </a:endParaRPr>
          </a:p>
          <a:p>
            <a:pPr marL="0" marR="0" indent="-228600">
              <a:lnSpc>
                <a:spcPct val="90000"/>
              </a:lnSpc>
              <a:spcBef>
                <a:spcPts val="0"/>
              </a:spcBef>
              <a:spcAft>
                <a:spcPts val="800"/>
              </a:spcAft>
              <a:buFont typeface="Arial" panose="020B0604020202020204" pitchFamily="34" charset="0"/>
              <a:buChar char="•"/>
            </a:pPr>
            <a:r>
              <a:rPr lang="en-US" sz="1000" u="sng">
                <a:effectLst/>
                <a:hlinkClick r:id="rId11"/>
              </a:rPr>
              <a:t>https://link.springer.com/article/10.1007/s11356-019-05319-2</a:t>
            </a:r>
            <a:endParaRPr lang="en-US" sz="1000">
              <a:effectLst/>
            </a:endParaRPr>
          </a:p>
          <a:p>
            <a:pPr marL="0" marR="0" indent="-228600">
              <a:lnSpc>
                <a:spcPct val="90000"/>
              </a:lnSpc>
              <a:spcBef>
                <a:spcPts val="0"/>
              </a:spcBef>
              <a:spcAft>
                <a:spcPts val="800"/>
              </a:spcAft>
              <a:buFont typeface="Arial" panose="020B0604020202020204" pitchFamily="34" charset="0"/>
              <a:buChar char="•"/>
            </a:pPr>
            <a:r>
              <a:rPr lang="en-US" sz="1000" u="sng">
                <a:effectLst/>
                <a:hlinkClick r:id="rId12"/>
              </a:rPr>
              <a:t>https://www.mdpi.com/2073-4441/10/9/1237</a:t>
            </a:r>
            <a:endParaRPr lang="en-US" sz="1000">
              <a:effectLst/>
            </a:endParaRPr>
          </a:p>
        </p:txBody>
      </p:sp>
      <p:sp>
        <p:nvSpPr>
          <p:cNvPr id="166" name="Rectangle 16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148" descr="Glasses on top of a book">
            <a:extLst>
              <a:ext uri="{FF2B5EF4-FFF2-40B4-BE49-F238E27FC236}">
                <a16:creationId xmlns:a16="http://schemas.microsoft.com/office/drawing/2014/main" id="{D9FCB4BB-2272-5804-0950-3268714CE86D}"/>
              </a:ext>
            </a:extLst>
          </p:cNvPr>
          <p:cNvPicPr>
            <a:picLocks noChangeAspect="1"/>
          </p:cNvPicPr>
          <p:nvPr/>
        </p:nvPicPr>
        <p:blipFill rotWithShape="1">
          <a:blip r:embed="rId13"/>
          <a:srcRect l="2664" r="27304" b="-1"/>
          <a:stretch/>
        </p:blipFill>
        <p:spPr>
          <a:xfrm>
            <a:off x="5987738" y="650494"/>
            <a:ext cx="5628018" cy="5324142"/>
          </a:xfrm>
          <a:prstGeom prst="rect">
            <a:avLst/>
          </a:prstGeom>
        </p:spPr>
      </p:pic>
      <p:sp>
        <p:nvSpPr>
          <p:cNvPr id="147" name="TextBox 3">
            <a:extLst>
              <a:ext uri="{FF2B5EF4-FFF2-40B4-BE49-F238E27FC236}">
                <a16:creationId xmlns:a16="http://schemas.microsoft.com/office/drawing/2014/main" id="{B02AC208-0C6E-66B3-1570-9F5D2BD4E818}"/>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0" marR="0" indent="-228600">
              <a:lnSpc>
                <a:spcPct val="90000"/>
              </a:lnSpc>
              <a:spcBef>
                <a:spcPts val="0"/>
              </a:spcBef>
              <a:spcAft>
                <a:spcPts val="800"/>
              </a:spcAf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7564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descr="Houses with different coloured roofs">
            <a:extLst>
              <a:ext uri="{FF2B5EF4-FFF2-40B4-BE49-F238E27FC236}">
                <a16:creationId xmlns:a16="http://schemas.microsoft.com/office/drawing/2014/main" id="{20E8F8AB-9C76-37A5-7823-A1D1052C8625}"/>
              </a:ext>
            </a:extLst>
          </p:cNvPr>
          <p:cNvPicPr>
            <a:picLocks noChangeAspect="1"/>
          </p:cNvPicPr>
          <p:nvPr/>
        </p:nvPicPr>
        <p:blipFill rotWithShape="1">
          <a:blip r:embed="rId2"/>
          <a:srcRect b="2845"/>
          <a:stretch/>
        </p:blipFill>
        <p:spPr>
          <a:xfrm>
            <a:off x="2522356" y="10"/>
            <a:ext cx="9669642" cy="6857990"/>
          </a:xfrm>
          <a:prstGeom prst="rect">
            <a:avLst/>
          </a:prstGeom>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618331-22A9-44EB-2D97-BBAB5A32A432}"/>
              </a:ext>
            </a:extLst>
          </p:cNvPr>
          <p:cNvSpPr>
            <a:spLocks noGrp="1"/>
          </p:cNvSpPr>
          <p:nvPr>
            <p:ph type="title"/>
          </p:nvPr>
        </p:nvSpPr>
        <p:spPr>
          <a:xfrm>
            <a:off x="838200" y="365125"/>
            <a:ext cx="3822189" cy="1899912"/>
          </a:xfrm>
        </p:spPr>
        <p:txBody>
          <a:bodyPr>
            <a:normAutofit/>
          </a:bodyPr>
          <a:lstStyle/>
          <a:p>
            <a:r>
              <a:rPr lang="en-US" sz="4000" b="1" kern="1200" dirty="0">
                <a:latin typeface="+mj-lt"/>
                <a:ea typeface="+mj-ea"/>
                <a:cs typeface="+mj-cs"/>
              </a:rPr>
              <a:t>Introduction</a:t>
            </a:r>
            <a:endParaRPr lang="en-US" sz="4000" b="1" dirty="0">
              <a:ln w="22225">
                <a:solidFill>
                  <a:srgbClr val="FFFFFF"/>
                </a:solidFill>
              </a:ln>
            </a:endParaRPr>
          </a:p>
        </p:txBody>
      </p:sp>
      <p:sp>
        <p:nvSpPr>
          <p:cNvPr id="3" name="Content Placeholder 2">
            <a:extLst>
              <a:ext uri="{FF2B5EF4-FFF2-40B4-BE49-F238E27FC236}">
                <a16:creationId xmlns:a16="http://schemas.microsoft.com/office/drawing/2014/main" id="{316328B8-9771-98E8-BB03-9B21125886D0}"/>
              </a:ext>
            </a:extLst>
          </p:cNvPr>
          <p:cNvSpPr>
            <a:spLocks noGrp="1"/>
          </p:cNvSpPr>
          <p:nvPr>
            <p:ph idx="1"/>
          </p:nvPr>
        </p:nvSpPr>
        <p:spPr>
          <a:xfrm>
            <a:off x="838200" y="2434201"/>
            <a:ext cx="3822189" cy="3742762"/>
          </a:xfrm>
        </p:spPr>
        <p:txBody>
          <a:bodyPr>
            <a:normAutofit/>
          </a:bodyPr>
          <a:lstStyle/>
          <a:p>
            <a:pPr marL="0" indent="0">
              <a:buNone/>
            </a:pPr>
            <a:r>
              <a:rPr lang="en-US" sz="2000" b="0" i="0" dirty="0">
                <a:effectLst/>
                <a:latin typeface="Calibri" panose="020F0502020204030204" pitchFamily="34" charset="0"/>
                <a:ea typeface="Calibri" panose="020F0502020204030204" pitchFamily="34" charset="0"/>
                <a:cs typeface="Calibri" panose="020F0502020204030204" pitchFamily="34" charset="0"/>
              </a:rPr>
              <a:t>Accurate temperature forecasting is critical to many industries, from agriculture to energy production. ARIMA model is based on historical temperature data to predict the average temperature for the next three years in a specific geographic region. By incorporating seasonal trends and long-term patterns, the model produces reliable temperature forecasts that can inform decision-making and resource allocation. </a:t>
            </a:r>
            <a:endParaRPr lang="en-US" sz="2000" dirty="0"/>
          </a:p>
        </p:txBody>
      </p:sp>
    </p:spTree>
    <p:extLst>
      <p:ext uri="{BB962C8B-B14F-4D97-AF65-F5344CB8AC3E}">
        <p14:creationId xmlns:p14="http://schemas.microsoft.com/office/powerpoint/2010/main" val="168660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9192C51-B764-4A9B-9587-5EF8B628B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C94E1-5C0C-010C-3B48-641DB650712B}"/>
              </a:ext>
            </a:extLst>
          </p:cNvPr>
          <p:cNvSpPr>
            <a:spLocks noGrp="1"/>
          </p:cNvSpPr>
          <p:nvPr>
            <p:ph type="title"/>
          </p:nvPr>
        </p:nvSpPr>
        <p:spPr>
          <a:xfrm>
            <a:off x="648929" y="557190"/>
            <a:ext cx="5181510" cy="1671569"/>
          </a:xfrm>
        </p:spPr>
        <p:txBody>
          <a:bodyPr>
            <a:normAutofit/>
          </a:bodyPr>
          <a:lstStyle/>
          <a:p>
            <a:r>
              <a:rPr lang="en-US" sz="4000" b="1" kern="1200" dirty="0">
                <a:latin typeface="+mj-lt"/>
                <a:ea typeface="+mj-ea"/>
                <a:cs typeface="+mj-cs"/>
              </a:rPr>
              <a:t>Weather Data Requirements</a:t>
            </a:r>
            <a:endParaRPr lang="en-US" sz="4000" b="1" dirty="0">
              <a:ln w="22225">
                <a:solidFill>
                  <a:srgbClr val="FFFFFF"/>
                </a:solidFill>
              </a:ln>
            </a:endParaRPr>
          </a:p>
        </p:txBody>
      </p:sp>
      <p:sp>
        <p:nvSpPr>
          <p:cNvPr id="3" name="Content Placeholder 2">
            <a:extLst>
              <a:ext uri="{FF2B5EF4-FFF2-40B4-BE49-F238E27FC236}">
                <a16:creationId xmlns:a16="http://schemas.microsoft.com/office/drawing/2014/main" id="{46478A65-92DD-BCD6-F72C-7358D5A5A984}"/>
              </a:ext>
            </a:extLst>
          </p:cNvPr>
          <p:cNvSpPr>
            <a:spLocks noGrp="1"/>
          </p:cNvSpPr>
          <p:nvPr>
            <p:ph idx="1"/>
          </p:nvPr>
        </p:nvSpPr>
        <p:spPr>
          <a:xfrm>
            <a:off x="648930" y="2406650"/>
            <a:ext cx="5181508" cy="3722438"/>
          </a:xfrm>
        </p:spPr>
        <p:txBody>
          <a:bodyPr>
            <a:normAutofit/>
          </a:bodyPr>
          <a:lstStyle/>
          <a:p>
            <a:r>
              <a:rPr lang="en-US" sz="2000" dirty="0"/>
              <a:t>Historical temperature data from the weather station</a:t>
            </a:r>
          </a:p>
          <a:p>
            <a:r>
              <a:rPr lang="en-US" sz="2000" dirty="0"/>
              <a:t>Time Series data for weather variables</a:t>
            </a:r>
          </a:p>
          <a:p>
            <a:r>
              <a:rPr lang="en-US" sz="2000" dirty="0"/>
              <a:t>Data on relevant external factors</a:t>
            </a:r>
          </a:p>
          <a:p>
            <a:r>
              <a:rPr lang="en-US" sz="2000" dirty="0"/>
              <a:t>Information about significant events</a:t>
            </a:r>
          </a:p>
          <a:p>
            <a:r>
              <a:rPr lang="en-US" sz="2000" dirty="0"/>
              <a:t>Data on seasonal trends</a:t>
            </a:r>
          </a:p>
          <a:p>
            <a:pPr marL="0" indent="0">
              <a:buNone/>
            </a:pPr>
            <a:endParaRPr lang="en-US" sz="2000" dirty="0"/>
          </a:p>
          <a:p>
            <a:endParaRPr lang="en-US" sz="2000" dirty="0"/>
          </a:p>
        </p:txBody>
      </p:sp>
      <p:pic>
        <p:nvPicPr>
          <p:cNvPr id="50" name="Picture 49" descr="Digital financial graph">
            <a:extLst>
              <a:ext uri="{FF2B5EF4-FFF2-40B4-BE49-F238E27FC236}">
                <a16:creationId xmlns:a16="http://schemas.microsoft.com/office/drawing/2014/main" id="{5E0808C5-E8AB-CC91-6BEE-693479EB2CE1}"/>
              </a:ext>
            </a:extLst>
          </p:cNvPr>
          <p:cNvPicPr>
            <a:picLocks noChangeAspect="1"/>
          </p:cNvPicPr>
          <p:nvPr/>
        </p:nvPicPr>
        <p:blipFill rotWithShape="1">
          <a:blip r:embed="rId2"/>
          <a:srcRect l="33025" r="17739"/>
          <a:stretch/>
        </p:blipFill>
        <p:spPr>
          <a:xfrm>
            <a:off x="6189155" y="10"/>
            <a:ext cx="6002844" cy="6857990"/>
          </a:xfrm>
          <a:prstGeom prst="rect">
            <a:avLst/>
          </a:prstGeom>
          <a:effectLst/>
        </p:spPr>
      </p:pic>
    </p:spTree>
    <p:extLst>
      <p:ext uri="{BB962C8B-B14F-4D97-AF65-F5344CB8AC3E}">
        <p14:creationId xmlns:p14="http://schemas.microsoft.com/office/powerpoint/2010/main" val="245404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83" name="Rectangle 82">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F3A1F-8152-CE87-5B7F-8B0E8692BA26}"/>
              </a:ext>
            </a:extLst>
          </p:cNvPr>
          <p:cNvSpPr>
            <a:spLocks noGrp="1"/>
          </p:cNvSpPr>
          <p:nvPr>
            <p:ph type="title"/>
          </p:nvPr>
        </p:nvSpPr>
        <p:spPr>
          <a:xfrm>
            <a:off x="1057025" y="922644"/>
            <a:ext cx="5040285" cy="1169585"/>
          </a:xfrm>
        </p:spPr>
        <p:txBody>
          <a:bodyPr anchor="b">
            <a:normAutofit/>
          </a:bodyPr>
          <a:lstStyle/>
          <a:p>
            <a:r>
              <a:rPr lang="en-US" sz="4000" b="1" dirty="0"/>
              <a:t>EDA - Temperature</a:t>
            </a:r>
          </a:p>
        </p:txBody>
      </p:sp>
      <p:sp>
        <p:nvSpPr>
          <p:cNvPr id="88" name="Rectangle 8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7F1A6368-9A8F-D04A-6F6A-5A485F0D1AEE}"/>
              </a:ext>
            </a:extLst>
          </p:cNvPr>
          <p:cNvSpPr>
            <a:spLocks noGrp="1"/>
          </p:cNvSpPr>
          <p:nvPr>
            <p:ph idx="1"/>
          </p:nvPr>
        </p:nvSpPr>
        <p:spPr>
          <a:xfrm>
            <a:off x="1055715" y="2508105"/>
            <a:ext cx="5040285" cy="3632493"/>
          </a:xfrm>
        </p:spPr>
        <p:txBody>
          <a:bodyPr anchor="ctr">
            <a:normAutofit/>
          </a:bodyPr>
          <a:lstStyle/>
          <a:p>
            <a:pPr>
              <a:buFont typeface="Arial" panose="020B0604020202020204" pitchFamily="34" charset="0"/>
              <a:buChar char="•"/>
            </a:pPr>
            <a:r>
              <a:rPr lang="en-US" sz="1400" b="0" i="0">
                <a:effectLst/>
                <a:latin typeface="Söhne"/>
              </a:rPr>
              <a:t>The data spans from 2010 to present</a:t>
            </a:r>
          </a:p>
          <a:p>
            <a:pPr>
              <a:buFont typeface="Arial" panose="020B0604020202020204" pitchFamily="34" charset="0"/>
              <a:buChar char="•"/>
            </a:pPr>
            <a:r>
              <a:rPr lang="en-US" sz="1400" b="0" i="0">
                <a:effectLst/>
                <a:latin typeface="Söhne"/>
              </a:rPr>
              <a:t>The average temperature shows clear seasonality, with higher temperatures in the summer months and lower temperatures in the winter months</a:t>
            </a:r>
          </a:p>
          <a:p>
            <a:pPr>
              <a:buFont typeface="Arial" panose="020B0604020202020204" pitchFamily="34" charset="0"/>
              <a:buChar char="•"/>
            </a:pPr>
            <a:r>
              <a:rPr lang="en-US" sz="1400" b="0" i="0">
                <a:effectLst/>
                <a:latin typeface="Söhne"/>
              </a:rPr>
              <a:t>There is an overall increasing trend in the average temperature over time, although there are some fluctuations and variations from year to year</a:t>
            </a:r>
          </a:p>
          <a:p>
            <a:pPr>
              <a:buFont typeface="Arial" panose="020B0604020202020204" pitchFamily="34" charset="0"/>
              <a:buChar char="•"/>
            </a:pPr>
            <a:r>
              <a:rPr lang="en-US" sz="1400" b="0" i="0">
                <a:effectLst/>
                <a:latin typeface="Söhne"/>
              </a:rPr>
              <a:t>The seasonal decomposition plot shows that the seasonal component of the average temperature data is quite strong, indicating that seasonality is an important factor to consider in modeling and analyzing the data</a:t>
            </a:r>
          </a:p>
          <a:p>
            <a:pPr>
              <a:buFont typeface="Arial" panose="020B0604020202020204" pitchFamily="34" charset="0"/>
              <a:buChar char="•"/>
            </a:pPr>
            <a:r>
              <a:rPr lang="en-US" sz="1400" b="0" i="0">
                <a:effectLst/>
                <a:latin typeface="Söhne"/>
              </a:rPr>
              <a:t>The residual plot from the decomposition shows some variability and randomness, indicating that there may still be some unexplained factors affecting the average temperature beyond the trend and seasonal components</a:t>
            </a:r>
          </a:p>
        </p:txBody>
      </p:sp>
      <p:pic>
        <p:nvPicPr>
          <p:cNvPr id="64" name="Picture 63" descr="Graph on document with pen">
            <a:extLst>
              <a:ext uri="{FF2B5EF4-FFF2-40B4-BE49-F238E27FC236}">
                <a16:creationId xmlns:a16="http://schemas.microsoft.com/office/drawing/2014/main" id="{83C1DC57-8992-709E-182C-35BD40D1E2F2}"/>
              </a:ext>
            </a:extLst>
          </p:cNvPr>
          <p:cNvPicPr>
            <a:picLocks noChangeAspect="1"/>
          </p:cNvPicPr>
          <p:nvPr/>
        </p:nvPicPr>
        <p:blipFill rotWithShape="1">
          <a:blip r:embed="rId2"/>
          <a:srcRect t="1511" b="14220"/>
          <a:stretch/>
        </p:blipFill>
        <p:spPr>
          <a:xfrm>
            <a:off x="6946667" y="830441"/>
            <a:ext cx="4389120" cy="2468860"/>
          </a:xfrm>
          <a:prstGeom prst="rect">
            <a:avLst/>
          </a:prstGeom>
        </p:spPr>
      </p:pic>
      <p:pic>
        <p:nvPicPr>
          <p:cNvPr id="6" name="Content Placeholder 4">
            <a:extLst>
              <a:ext uri="{FF2B5EF4-FFF2-40B4-BE49-F238E27FC236}">
                <a16:creationId xmlns:a16="http://schemas.microsoft.com/office/drawing/2014/main" id="{E259435A-2B49-961D-57B4-58051E38D82E}"/>
              </a:ext>
            </a:extLst>
          </p:cNvPr>
          <p:cNvPicPr>
            <a:picLocks noChangeAspect="1"/>
          </p:cNvPicPr>
          <p:nvPr/>
        </p:nvPicPr>
        <p:blipFill>
          <a:blip r:embed="rId3"/>
          <a:stretch>
            <a:fillRect/>
          </a:stretch>
        </p:blipFill>
        <p:spPr>
          <a:xfrm>
            <a:off x="6946667" y="3691571"/>
            <a:ext cx="4389120" cy="2348179"/>
          </a:xfrm>
          <a:prstGeom prst="rect">
            <a:avLst/>
          </a:prstGeom>
        </p:spPr>
      </p:pic>
    </p:spTree>
    <p:extLst>
      <p:ext uri="{BB962C8B-B14F-4D97-AF65-F5344CB8AC3E}">
        <p14:creationId xmlns:p14="http://schemas.microsoft.com/office/powerpoint/2010/main" val="1059541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13">
            <a:extLst>
              <a:ext uri="{FF2B5EF4-FFF2-40B4-BE49-F238E27FC236}">
                <a16:creationId xmlns:a16="http://schemas.microsoft.com/office/drawing/2014/main" id="{2111B97A-2FB0-4625-8C2E-CDCB1AF6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1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36" name="Straight Connector 11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7" name="Rectangle 11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8" name="Rectangle 11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F3A1F-8152-CE87-5B7F-8B0E8692BA26}"/>
              </a:ext>
            </a:extLst>
          </p:cNvPr>
          <p:cNvSpPr>
            <a:spLocks noGrp="1"/>
          </p:cNvSpPr>
          <p:nvPr>
            <p:ph type="title"/>
          </p:nvPr>
        </p:nvSpPr>
        <p:spPr>
          <a:xfrm>
            <a:off x="1060232" y="3801738"/>
            <a:ext cx="10071536" cy="929750"/>
          </a:xfrm>
        </p:spPr>
        <p:txBody>
          <a:bodyPr vert="horz" lIns="91440" tIns="45720" rIns="91440" bIns="45720" rtlCol="0" anchor="b">
            <a:normAutofit/>
          </a:bodyPr>
          <a:lstStyle/>
          <a:p>
            <a:pPr algn="ctr"/>
            <a:r>
              <a:rPr lang="en-US" sz="4000" b="1" dirty="0"/>
              <a:t>EDA – Thunderstorm, Fog, Precipitation</a:t>
            </a:r>
          </a:p>
        </p:txBody>
      </p:sp>
      <p:pic>
        <p:nvPicPr>
          <p:cNvPr id="20" name="Picture 19">
            <a:extLst>
              <a:ext uri="{FF2B5EF4-FFF2-40B4-BE49-F238E27FC236}">
                <a16:creationId xmlns:a16="http://schemas.microsoft.com/office/drawing/2014/main" id="{25E2947D-E1DA-9040-7264-B399FD230CE2}"/>
              </a:ext>
            </a:extLst>
          </p:cNvPr>
          <p:cNvPicPr>
            <a:picLocks noChangeAspect="1"/>
          </p:cNvPicPr>
          <p:nvPr/>
        </p:nvPicPr>
        <p:blipFill>
          <a:blip r:embed="rId2"/>
          <a:stretch>
            <a:fillRect/>
          </a:stretch>
        </p:blipFill>
        <p:spPr>
          <a:xfrm>
            <a:off x="904492" y="897077"/>
            <a:ext cx="3292790" cy="2494288"/>
          </a:xfrm>
          <a:prstGeom prst="rect">
            <a:avLst/>
          </a:prstGeom>
        </p:spPr>
      </p:pic>
      <p:pic>
        <p:nvPicPr>
          <p:cNvPr id="18" name="Picture 17">
            <a:extLst>
              <a:ext uri="{FF2B5EF4-FFF2-40B4-BE49-F238E27FC236}">
                <a16:creationId xmlns:a16="http://schemas.microsoft.com/office/drawing/2014/main" id="{98716205-24B7-3C39-A191-D100119DB3CD}"/>
              </a:ext>
            </a:extLst>
          </p:cNvPr>
          <p:cNvPicPr>
            <a:picLocks noChangeAspect="1"/>
          </p:cNvPicPr>
          <p:nvPr/>
        </p:nvPicPr>
        <p:blipFill>
          <a:blip r:embed="rId3"/>
          <a:stretch>
            <a:fillRect/>
          </a:stretch>
        </p:blipFill>
        <p:spPr>
          <a:xfrm>
            <a:off x="4457293" y="925889"/>
            <a:ext cx="3292790" cy="2436664"/>
          </a:xfrm>
          <a:prstGeom prst="rect">
            <a:avLst/>
          </a:prstGeom>
        </p:spPr>
      </p:pic>
      <p:pic>
        <p:nvPicPr>
          <p:cNvPr id="16" name="Picture 15">
            <a:extLst>
              <a:ext uri="{FF2B5EF4-FFF2-40B4-BE49-F238E27FC236}">
                <a16:creationId xmlns:a16="http://schemas.microsoft.com/office/drawing/2014/main" id="{8D904F76-D0FF-DCDC-B937-83855F075359}"/>
              </a:ext>
            </a:extLst>
          </p:cNvPr>
          <p:cNvPicPr>
            <a:picLocks noChangeAspect="1"/>
          </p:cNvPicPr>
          <p:nvPr/>
        </p:nvPicPr>
        <p:blipFill>
          <a:blip r:embed="rId4"/>
          <a:stretch>
            <a:fillRect/>
          </a:stretch>
        </p:blipFill>
        <p:spPr>
          <a:xfrm>
            <a:off x="8015984" y="946469"/>
            <a:ext cx="3292790" cy="2395504"/>
          </a:xfrm>
          <a:prstGeom prst="rect">
            <a:avLst/>
          </a:prstGeom>
        </p:spPr>
      </p:pic>
    </p:spTree>
    <p:extLst>
      <p:ext uri="{BB962C8B-B14F-4D97-AF65-F5344CB8AC3E}">
        <p14:creationId xmlns:p14="http://schemas.microsoft.com/office/powerpoint/2010/main" val="191534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 name="Rectangle 112">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1" name="Rectangle 114">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CF3A1F-8152-CE87-5B7F-8B0E8692BA26}"/>
              </a:ext>
            </a:extLst>
          </p:cNvPr>
          <p:cNvSpPr>
            <a:spLocks noGrp="1"/>
          </p:cNvSpPr>
          <p:nvPr>
            <p:ph type="title"/>
          </p:nvPr>
        </p:nvSpPr>
        <p:spPr>
          <a:xfrm>
            <a:off x="1045029" y="507160"/>
            <a:ext cx="2993571" cy="5438730"/>
          </a:xfrm>
        </p:spPr>
        <p:txBody>
          <a:bodyPr vert="horz" lIns="91440" tIns="45720" rIns="91440" bIns="45720" rtlCol="0">
            <a:normAutofit/>
          </a:bodyPr>
          <a:lstStyle/>
          <a:p>
            <a:r>
              <a:rPr lang="en-US" sz="4000" b="1" kern="1200">
                <a:latin typeface="+mj-lt"/>
                <a:ea typeface="+mj-ea"/>
                <a:cs typeface="+mj-cs"/>
              </a:rPr>
              <a:t>Data Cleaning</a:t>
            </a:r>
            <a:endParaRPr lang="en-US" sz="4000" b="1" kern="1200" dirty="0">
              <a:latin typeface="+mj-lt"/>
              <a:ea typeface="+mj-ea"/>
              <a:cs typeface="+mj-cs"/>
            </a:endParaRPr>
          </a:p>
        </p:txBody>
      </p:sp>
      <p:sp>
        <p:nvSpPr>
          <p:cNvPr id="132" name="Rectangle 116">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93" name="TextBox 3">
            <a:extLst>
              <a:ext uri="{FF2B5EF4-FFF2-40B4-BE49-F238E27FC236}">
                <a16:creationId xmlns:a16="http://schemas.microsoft.com/office/drawing/2014/main" id="{C1F35E50-EB08-4A7E-56F5-E96D5BCE4E3C}"/>
              </a:ext>
            </a:extLst>
          </p:cNvPr>
          <p:cNvGraphicFramePr/>
          <p:nvPr>
            <p:extLst>
              <p:ext uri="{D42A27DB-BD31-4B8C-83A1-F6EECF244321}">
                <p14:modId xmlns:p14="http://schemas.microsoft.com/office/powerpoint/2010/main" val="3442304157"/>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1540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F3A1F-8152-CE87-5B7F-8B0E8692BA26}"/>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b="1" kern="1200">
                <a:solidFill>
                  <a:schemeClr val="tx1"/>
                </a:solidFill>
                <a:latin typeface="+mj-lt"/>
                <a:ea typeface="+mj-ea"/>
                <a:cs typeface="+mj-cs"/>
              </a:rPr>
              <a:t>ARIMA MODEL</a:t>
            </a:r>
          </a:p>
        </p:txBody>
      </p:sp>
      <p:grpSp>
        <p:nvGrpSpPr>
          <p:cNvPr id="139" name="Group 13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0" name="Rectangle 13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3" name="Rectangle 14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AB6023-043E-15AF-5FB8-F8E68A088DB1}"/>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b="0" i="0">
                <a:effectLst/>
              </a:rPr>
              <a:t>ARIMA is a time series forecasting method that can predict future values based on historical data.</a:t>
            </a:r>
          </a:p>
          <a:p>
            <a:pPr indent="-228600">
              <a:lnSpc>
                <a:spcPct val="90000"/>
              </a:lnSpc>
              <a:spcAft>
                <a:spcPts val="600"/>
              </a:spcAft>
              <a:buFont typeface="Arial" panose="020B0604020202020204" pitchFamily="34" charset="0"/>
              <a:buChar char="•"/>
            </a:pPr>
            <a:r>
              <a:rPr lang="en-US" sz="1700" b="0" i="0">
                <a:effectLst/>
              </a:rPr>
              <a:t>The acronym stands for Autoregressive Integrated Moving Average.</a:t>
            </a:r>
          </a:p>
          <a:p>
            <a:pPr indent="-228600">
              <a:lnSpc>
                <a:spcPct val="90000"/>
              </a:lnSpc>
              <a:spcAft>
                <a:spcPts val="600"/>
              </a:spcAft>
              <a:buFont typeface="Arial" panose="020B0604020202020204" pitchFamily="34" charset="0"/>
              <a:buChar char="•"/>
            </a:pPr>
            <a:r>
              <a:rPr lang="en-US" sz="1700" b="0" i="0">
                <a:effectLst/>
              </a:rPr>
              <a:t>ARIMA models have three components: autoregression (AR), differencing (I), and moving average (MA).</a:t>
            </a:r>
          </a:p>
          <a:p>
            <a:pPr indent="-228600">
              <a:lnSpc>
                <a:spcPct val="90000"/>
              </a:lnSpc>
              <a:spcAft>
                <a:spcPts val="600"/>
              </a:spcAft>
              <a:buFont typeface="Arial" panose="020B0604020202020204" pitchFamily="34" charset="0"/>
              <a:buChar char="•"/>
            </a:pPr>
            <a:r>
              <a:rPr lang="en-US" sz="1700" b="0" i="0">
                <a:effectLst/>
              </a:rPr>
              <a:t>ARIMA models are often used when there is evidence of non-stationarity in the time series data.</a:t>
            </a:r>
          </a:p>
          <a:p>
            <a:pPr indent="-228600">
              <a:lnSpc>
                <a:spcPct val="90000"/>
              </a:lnSpc>
              <a:spcAft>
                <a:spcPts val="600"/>
              </a:spcAft>
              <a:buFont typeface="Arial" panose="020B0604020202020204" pitchFamily="34" charset="0"/>
              <a:buChar char="•"/>
            </a:pPr>
            <a:r>
              <a:rPr lang="en-US" sz="1700" b="0" i="0">
                <a:effectLst/>
              </a:rPr>
              <a:t>Determine the order of differencing (d) to make the time series stationary.</a:t>
            </a:r>
          </a:p>
          <a:p>
            <a:pPr indent="-228600">
              <a:lnSpc>
                <a:spcPct val="90000"/>
              </a:lnSpc>
              <a:spcAft>
                <a:spcPts val="600"/>
              </a:spcAft>
              <a:buFont typeface="Arial" panose="020B0604020202020204" pitchFamily="34" charset="0"/>
              <a:buChar char="•"/>
            </a:pPr>
            <a:r>
              <a:rPr lang="en-US" sz="1700" b="0" i="0">
                <a:effectLst/>
              </a:rPr>
              <a:t>identify the appropriate values for the autoregression (p) and moving average (q) parameters using methods such as auto-ARIMA or visual inspection of ACF/PACF plots.</a:t>
            </a:r>
          </a:p>
          <a:p>
            <a:pPr indent="-228600">
              <a:lnSpc>
                <a:spcPct val="90000"/>
              </a:lnSpc>
              <a:spcAft>
                <a:spcPts val="600"/>
              </a:spcAft>
              <a:buFont typeface="Arial" panose="020B0604020202020204" pitchFamily="34" charset="0"/>
              <a:buChar char="•"/>
            </a:pPr>
            <a:r>
              <a:rPr lang="en-US" sz="1700" b="0" i="0">
                <a:effectLst/>
              </a:rPr>
              <a:t>Once the parameters have been identified, we can use the ARIMA model to the data to make predictions.</a:t>
            </a:r>
          </a:p>
          <a:p>
            <a:pPr indent="-228600">
              <a:lnSpc>
                <a:spcPct val="90000"/>
              </a:lnSpc>
              <a:spcAft>
                <a:spcPts val="600"/>
              </a:spcAft>
              <a:buFont typeface="Arial" panose="020B0604020202020204" pitchFamily="34" charset="0"/>
              <a:buChar char="•"/>
            </a:pPr>
            <a:r>
              <a:rPr lang="en-US" sz="1700" b="0" i="0">
                <a:effectLst/>
              </a:rPr>
              <a:t>ARIMA models have limitations and assumptions, and their accuracy can be affected by changes in the underlying data-generating process.</a:t>
            </a:r>
          </a:p>
          <a:p>
            <a:pPr indent="-228600">
              <a:lnSpc>
                <a:spcPct val="90000"/>
              </a:lnSpc>
              <a:spcAft>
                <a:spcPts val="600"/>
              </a:spcAft>
              <a:buFont typeface="Arial" panose="020B0604020202020204" pitchFamily="34" charset="0"/>
              <a:buChar char="•"/>
            </a:pPr>
            <a:r>
              <a:rPr lang="en-US" sz="1700" b="0" i="0">
                <a:effectLst/>
              </a:rPr>
              <a:t>ARIMA models are commonly used in economics, finance, and meteorology for forecasting purposes.</a:t>
            </a:r>
          </a:p>
        </p:txBody>
      </p:sp>
    </p:spTree>
    <p:extLst>
      <p:ext uri="{BB962C8B-B14F-4D97-AF65-F5344CB8AC3E}">
        <p14:creationId xmlns:p14="http://schemas.microsoft.com/office/powerpoint/2010/main" val="1406626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1" name="Rectangle 156">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F3A1F-8152-CE87-5B7F-8B0E8692BA26}"/>
              </a:ext>
            </a:extLst>
          </p:cNvPr>
          <p:cNvSpPr>
            <a:spLocks noGrp="1"/>
          </p:cNvSpPr>
          <p:nvPr>
            <p:ph type="title"/>
          </p:nvPr>
        </p:nvSpPr>
        <p:spPr>
          <a:xfrm>
            <a:off x="517889" y="4883544"/>
            <a:ext cx="3876086" cy="1556907"/>
          </a:xfrm>
        </p:spPr>
        <p:txBody>
          <a:bodyPr vert="horz" lIns="91440" tIns="45720" rIns="91440" bIns="45720" rtlCol="0" anchor="ctr">
            <a:normAutofit/>
          </a:bodyPr>
          <a:lstStyle/>
          <a:p>
            <a:r>
              <a:rPr lang="en-US" sz="3200"/>
              <a:t>Model Metrics</a:t>
            </a:r>
          </a:p>
        </p:txBody>
      </p:sp>
      <p:sp>
        <p:nvSpPr>
          <p:cNvPr id="172" name="Rectangle 15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6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10FCE78-52B6-18D5-B2D9-1BA360069277}"/>
              </a:ext>
            </a:extLst>
          </p:cNvPr>
          <p:cNvPicPr>
            <a:picLocks noChangeAspect="1"/>
          </p:cNvPicPr>
          <p:nvPr/>
        </p:nvPicPr>
        <p:blipFill rotWithShape="1">
          <a:blip r:embed="rId2"/>
          <a:srcRect t="7715" b="8462"/>
          <a:stretch/>
        </p:blipFill>
        <p:spPr>
          <a:xfrm>
            <a:off x="959205" y="364142"/>
            <a:ext cx="10369645" cy="3867993"/>
          </a:xfrm>
          <a:prstGeom prst="rect">
            <a:avLst/>
          </a:prstGeom>
        </p:spPr>
      </p:pic>
      <p:sp>
        <p:nvSpPr>
          <p:cNvPr id="163" name="Rectangle 16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887CE48-FF23-3E75-08D8-F8240C7A284E}"/>
              </a:ext>
            </a:extLst>
          </p:cNvPr>
          <p:cNvSpPr txBox="1"/>
          <p:nvPr/>
        </p:nvSpPr>
        <p:spPr>
          <a:xfrm>
            <a:off x="5162719" y="4883544"/>
            <a:ext cx="6586915" cy="155690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300" b="0" i="0">
                <a:effectLst/>
              </a:rPr>
              <a:t>ARIMA model evaluation performed without exogenous variables</a:t>
            </a:r>
          </a:p>
          <a:p>
            <a:pPr marL="742950" lvl="1" indent="-228600">
              <a:lnSpc>
                <a:spcPct val="90000"/>
              </a:lnSpc>
              <a:spcAft>
                <a:spcPts val="600"/>
              </a:spcAft>
              <a:buFont typeface="Arial" panose="020B0604020202020204" pitchFamily="34" charset="0"/>
              <a:buChar char="•"/>
            </a:pPr>
            <a:r>
              <a:rPr lang="en-US" sz="1300" b="0" i="0">
                <a:effectLst/>
              </a:rPr>
              <a:t>AIC on training data: 819.697</a:t>
            </a:r>
          </a:p>
          <a:p>
            <a:pPr marL="742950" lvl="1" indent="-228600">
              <a:lnSpc>
                <a:spcPct val="90000"/>
              </a:lnSpc>
              <a:spcAft>
                <a:spcPts val="600"/>
              </a:spcAft>
              <a:buFont typeface="Arial" panose="020B0604020202020204" pitchFamily="34" charset="0"/>
              <a:buChar char="•"/>
            </a:pPr>
            <a:r>
              <a:rPr lang="en-US" sz="1300" b="0" i="0">
                <a:effectLst/>
              </a:rPr>
              <a:t>RMSE: 17.09</a:t>
            </a:r>
          </a:p>
          <a:p>
            <a:pPr indent="-228600">
              <a:lnSpc>
                <a:spcPct val="90000"/>
              </a:lnSpc>
              <a:spcAft>
                <a:spcPts val="600"/>
              </a:spcAft>
              <a:buFont typeface="Arial" panose="020B0604020202020204" pitchFamily="34" charset="0"/>
              <a:buChar char="•"/>
            </a:pPr>
            <a:r>
              <a:rPr lang="en-US" sz="1300" b="0" i="0">
                <a:effectLst/>
              </a:rPr>
              <a:t>Model evaluation with exogenous variables (AWND, PRCP, DYTS, DYFG)</a:t>
            </a:r>
          </a:p>
          <a:p>
            <a:pPr marL="742950" lvl="1" indent="-228600">
              <a:lnSpc>
                <a:spcPct val="90000"/>
              </a:lnSpc>
              <a:spcAft>
                <a:spcPts val="600"/>
              </a:spcAft>
              <a:buFont typeface="Arial" panose="020B0604020202020204" pitchFamily="34" charset="0"/>
              <a:buChar char="•"/>
            </a:pPr>
            <a:r>
              <a:rPr lang="en-US" sz="1300" b="0" i="0">
                <a:effectLst/>
              </a:rPr>
              <a:t>AIC on training data: 819.697</a:t>
            </a:r>
          </a:p>
          <a:p>
            <a:pPr marL="742950" lvl="1" indent="-228600">
              <a:lnSpc>
                <a:spcPct val="90000"/>
              </a:lnSpc>
              <a:spcAft>
                <a:spcPts val="600"/>
              </a:spcAft>
              <a:buFont typeface="Arial" panose="020B0604020202020204" pitchFamily="34" charset="0"/>
              <a:buChar char="•"/>
            </a:pPr>
            <a:r>
              <a:rPr lang="en-US" sz="1300" b="0" i="0">
                <a:effectLst/>
              </a:rPr>
              <a:t>RMSE: 17.09</a:t>
            </a:r>
          </a:p>
        </p:txBody>
      </p:sp>
    </p:spTree>
    <p:extLst>
      <p:ext uri="{BB962C8B-B14F-4D97-AF65-F5344CB8AC3E}">
        <p14:creationId xmlns:p14="http://schemas.microsoft.com/office/powerpoint/2010/main" val="76999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7" name="Group 16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68" name="Rectangle 16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2" name="Rectangle 17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F3A1F-8152-CE87-5B7F-8B0E8692BA26}"/>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a:solidFill>
                  <a:schemeClr val="tx1"/>
                </a:solidFill>
                <a:latin typeface="+mj-lt"/>
                <a:ea typeface="+mj-ea"/>
                <a:cs typeface="+mj-cs"/>
              </a:rPr>
              <a:t>Challenges, Limitations and Ethical Assessment</a:t>
            </a:r>
          </a:p>
        </p:txBody>
      </p:sp>
      <p:sp>
        <p:nvSpPr>
          <p:cNvPr id="147" name="TextBox 3">
            <a:extLst>
              <a:ext uri="{FF2B5EF4-FFF2-40B4-BE49-F238E27FC236}">
                <a16:creationId xmlns:a16="http://schemas.microsoft.com/office/drawing/2014/main" id="{B02AC208-0C6E-66B3-1570-9F5D2BD4E818}"/>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2000" b="0" i="0">
                <a:effectLst/>
              </a:rPr>
              <a:t>The ARIMA model is limited to only one weather station within Iowa, which may affect its accuracy for other stations or groups.</a:t>
            </a:r>
          </a:p>
          <a:p>
            <a:pPr indent="-228600">
              <a:lnSpc>
                <a:spcPct val="90000"/>
              </a:lnSpc>
              <a:buFont typeface="Arial" panose="020B0604020202020204" pitchFamily="34" charset="0"/>
              <a:buChar char="•"/>
            </a:pPr>
            <a:r>
              <a:rPr lang="en-US" sz="2000" b="0" i="0">
                <a:effectLst/>
              </a:rPr>
              <a:t>Exogenous variables may not be significant predictors of the dependent variable, and re-evaluation of variable selection is necessary.</a:t>
            </a:r>
          </a:p>
          <a:p>
            <a:pPr indent="-228600">
              <a:lnSpc>
                <a:spcPct val="90000"/>
              </a:lnSpc>
              <a:buFont typeface="Arial" panose="020B0604020202020204" pitchFamily="34" charset="0"/>
              <a:buChar char="•"/>
            </a:pPr>
            <a:r>
              <a:rPr lang="en-US" sz="2000" b="0" i="0">
                <a:effectLst/>
              </a:rPr>
              <a:t>The model's fairness and bias are in question as it targets only one weather station in Dubuque, Iowa, and may not be accurate for other groups or stations.</a:t>
            </a:r>
          </a:p>
          <a:p>
            <a:pPr indent="-228600">
              <a:lnSpc>
                <a:spcPct val="90000"/>
              </a:lnSpc>
              <a:buFont typeface="Arial" panose="020B0604020202020204" pitchFamily="34" charset="0"/>
              <a:buChar char="•"/>
            </a:pPr>
            <a:r>
              <a:rPr lang="en-US" sz="2000" b="0" i="0">
                <a:effectLst/>
              </a:rPr>
              <a:t>Privacy and confidentiality concerns should be addressed to ensure data protection and prevent unauthorized access to the data.</a:t>
            </a:r>
          </a:p>
          <a:p>
            <a:pPr indent="-228600">
              <a:lnSpc>
                <a:spcPct val="90000"/>
              </a:lnSpc>
              <a:buFont typeface="Arial" panose="020B0604020202020204" pitchFamily="34" charset="0"/>
              <a:buChar char="•"/>
            </a:pPr>
            <a:r>
              <a:rPr lang="en-US" sz="2000" b="0" i="0">
                <a:effectLst/>
              </a:rPr>
              <a:t>Stakeholder engagement is crucial in developing and implementing the model to align with community needs and priorities, including feedback from community members, local government officials, and emergency responders.</a:t>
            </a:r>
          </a:p>
          <a:p>
            <a:pPr indent="-228600">
              <a:lnSpc>
                <a:spcPct val="90000"/>
              </a:lnSpc>
              <a:spcAft>
                <a:spcPts val="800"/>
              </a:spcAft>
              <a:buFont typeface="Arial" panose="020B0604020202020204" pitchFamily="34" charset="0"/>
              <a:buChar char="•"/>
            </a:pPr>
            <a:endParaRPr lang="en-US" sz="2000">
              <a:effectLst/>
            </a:endParaRPr>
          </a:p>
          <a:p>
            <a:pPr marL="0" marR="0" indent="-228600">
              <a:lnSpc>
                <a:spcPct val="90000"/>
              </a:lnSpc>
              <a:spcBef>
                <a:spcPts val="0"/>
              </a:spcBef>
              <a:spcAft>
                <a:spcPts val="800"/>
              </a:spcAft>
              <a:buFont typeface="Arial" panose="020B0604020202020204" pitchFamily="34" charset="0"/>
              <a:buChar char="•"/>
            </a:pPr>
            <a:endParaRPr lang="en-US" sz="2000">
              <a:effectLst/>
            </a:endParaRPr>
          </a:p>
        </p:txBody>
      </p:sp>
      <p:cxnSp>
        <p:nvCxnSpPr>
          <p:cNvPr id="174" name="Straight Connector 17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751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918</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Predict the Average Temperature</vt:lpstr>
      <vt:lpstr>Introduction</vt:lpstr>
      <vt:lpstr>Weather Data Requirements</vt:lpstr>
      <vt:lpstr>EDA - Temperature</vt:lpstr>
      <vt:lpstr>EDA – Thunderstorm, Fog, Precipitation</vt:lpstr>
      <vt:lpstr>Data Cleaning</vt:lpstr>
      <vt:lpstr>ARIMA MODEL</vt:lpstr>
      <vt:lpstr>Model Metrics</vt:lpstr>
      <vt:lpstr>Challenges, Limitations and Ethical Assessment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Average Temperature</dc:title>
  <dc:creator>Reenie Christudass</dc:creator>
  <cp:lastModifiedBy>Reenie Christudass</cp:lastModifiedBy>
  <cp:revision>2</cp:revision>
  <dcterms:created xsi:type="dcterms:W3CDTF">2023-04-09T16:57:10Z</dcterms:created>
  <dcterms:modified xsi:type="dcterms:W3CDTF">2023-04-09T19:11:23Z</dcterms:modified>
</cp:coreProperties>
</file>