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2" r:id="rId2"/>
    <p:sldId id="280" r:id="rId3"/>
    <p:sldId id="283" r:id="rId4"/>
    <p:sldId id="319" r:id="rId5"/>
    <p:sldId id="329" r:id="rId6"/>
    <p:sldId id="327" r:id="rId7"/>
    <p:sldId id="328" r:id="rId8"/>
    <p:sldId id="310" r:id="rId9"/>
    <p:sldId id="323" r:id="rId10"/>
    <p:sldId id="324" r:id="rId11"/>
    <p:sldId id="325" r:id="rId12"/>
    <p:sldId id="317" r:id="rId13"/>
    <p:sldId id="326" r:id="rId14"/>
    <p:sldId id="321" r:id="rId15"/>
    <p:sldId id="322" r:id="rId16"/>
    <p:sldId id="318" r:id="rId17"/>
    <p:sldId id="30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283"/>
            <p14:sldId id="319"/>
            <p14:sldId id="329"/>
            <p14:sldId id="327"/>
            <p14:sldId id="328"/>
            <p14:sldId id="310"/>
            <p14:sldId id="323"/>
            <p14:sldId id="324"/>
            <p14:sldId id="325"/>
            <p14:sldId id="317"/>
            <p14:sldId id="326"/>
            <p14:sldId id="321"/>
            <p14:sldId id="322"/>
            <p14:sldId id="318"/>
            <p14:sldId id="30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1195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-445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6/9/2019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5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2 shows that the motor performance with optimal control is best suited because the performance measures such as settling time and peak amplitude are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shorter and</a:t>
            </a:r>
            <a:r>
              <a:rPr lang="en-US" dirty="0"/>
              <a:t> smaller with maximum overshoot.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1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2019-06-09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65903" y="2445703"/>
            <a:ext cx="12060194" cy="929236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of DC Motor using Linear Quadratic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lang="ko-KR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부제목 2"/>
          <p:cNvSpPr>
            <a:spLocks noGrp="1"/>
          </p:cNvSpPr>
          <p:nvPr>
            <p:ph type="subTitle" idx="1"/>
          </p:nvPr>
        </p:nvSpPr>
        <p:spPr>
          <a:xfrm>
            <a:off x="2351584" y="4077073"/>
            <a:ext cx="7715250" cy="571487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10, 2019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39954" y="3427413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2172D13-D76B-440D-9167-A25B0EE46D7C}"/>
              </a:ext>
            </a:extLst>
          </p:cNvPr>
          <p:cNvSpPr>
            <a:spLocks noGrp="1"/>
          </p:cNvSpPr>
          <p:nvPr/>
        </p:nvSpPr>
        <p:spPr>
          <a:xfrm>
            <a:off x="2358081" y="1242997"/>
            <a:ext cx="7475838" cy="120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Linear System Control</a:t>
            </a:r>
          </a:p>
          <a:p>
            <a:r>
              <a:rPr lang="en-US" sz="2800" b="1" i="1" dirty="0"/>
              <a:t>Term project presentation</a:t>
            </a:r>
            <a:endParaRPr lang="en-GB" sz="28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F6800-278C-47AC-B6EA-03E4706D2846}"/>
              </a:ext>
            </a:extLst>
          </p:cNvPr>
          <p:cNvSpPr/>
          <p:nvPr/>
        </p:nvSpPr>
        <p:spPr>
          <a:xfrm>
            <a:off x="2473981" y="4678126"/>
            <a:ext cx="640871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	: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Kyoung</a:t>
            </a: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Kwan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endParaRPr lang="en-US" altLang="ko-KR" b="1" dirty="0">
              <a:solidFill>
                <a:srgbClr val="33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	: Chen Man - 20185108</a:t>
            </a:r>
          </a:p>
          <a:p>
            <a:pPr>
              <a:lnSpc>
                <a:spcPct val="150000"/>
              </a:lnSpc>
              <a:tabLst>
                <a:tab pos="1312863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Pham Thanh Tuan - 20175312</a:t>
            </a: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D70B3A-3E2D-4F39-9F04-A14AE54A6815}"/>
              </a:ext>
            </a:extLst>
          </p:cNvPr>
          <p:cNvSpPr txBox="1"/>
          <p:nvPr/>
        </p:nvSpPr>
        <p:spPr>
          <a:xfrm>
            <a:off x="9237843" y="158380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FB52-BDF6-4C08-82BC-5D755E19A941}"/>
              </a:ext>
            </a:extLst>
          </p:cNvPr>
          <p:cNvSpPr txBox="1"/>
          <p:nvPr/>
        </p:nvSpPr>
        <p:spPr>
          <a:xfrm>
            <a:off x="9237843" y="2284626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BE065-1291-4672-AA52-ABDD6836CAB7}"/>
              </a:ext>
            </a:extLst>
          </p:cNvPr>
          <p:cNvSpPr txBox="1"/>
          <p:nvPr/>
        </p:nvSpPr>
        <p:spPr>
          <a:xfrm>
            <a:off x="9237843" y="413382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</a:p>
        </p:txBody>
      </p:sp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84314-9350-4C4F-BC5C-E820BA08A66D}"/>
              </a:ext>
            </a:extLst>
          </p:cNvPr>
          <p:cNvSpPr/>
          <p:nvPr/>
        </p:nvSpPr>
        <p:spPr>
          <a:xfrm>
            <a:off x="3007180" y="354491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3BC3B35-F521-49C6-999C-6C9E1176D9B9}"/>
              </a:ext>
            </a:extLst>
          </p:cNvPr>
          <p:cNvGrpSpPr/>
          <p:nvPr/>
        </p:nvGrpSpPr>
        <p:grpSpPr>
          <a:xfrm>
            <a:off x="1813544" y="991748"/>
            <a:ext cx="8559800" cy="2429162"/>
            <a:chOff x="1816100" y="1084262"/>
            <a:chExt cx="8559800" cy="2429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99E5B4-920D-4AA7-BB59-EB75E877985A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5A3BEFA-B825-4FF7-97F4-53F399A7231C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E434A31B-586A-4F2F-9AE9-BFD66596BF7A}"/>
                  </a:ext>
                </a:extLst>
              </p:cNvPr>
              <p:cNvCxnSpPr>
                <a:stCxn id="11" idx="1"/>
                <a:endCxn id="23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4BE325-7234-4871-807A-72C0CF3FE581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59ED42-8997-48C3-932B-8D4F82E4FE85}"/>
                </a:ext>
              </a:extLst>
            </p:cNvPr>
            <p:cNvCxnSpPr>
              <a:stCxn id="23" idx="6"/>
              <a:endCxn id="3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62FFC-A33A-4A7B-AAF3-35564AC713E6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F65FEF-98B6-4174-B99D-EB58EFAD67A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881B10-E7DF-4E01-91A7-22835BF0E917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5A8612E-339E-42F4-8498-0D44088276B8}"/>
                </a:ext>
              </a:extLst>
            </p:cNvPr>
            <p:cNvCxnSpPr>
              <a:stCxn id="13" idx="2"/>
              <a:endCxn id="11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562FAA-07F8-4A20-9F0C-BEE60D38363B}"/>
              </a:ext>
            </a:extLst>
          </p:cNvPr>
          <p:cNvSpPr/>
          <p:nvPr/>
        </p:nvSpPr>
        <p:spPr>
          <a:xfrm>
            <a:off x="3501702" y="6071449"/>
            <a:ext cx="4718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 Linear Quadratic Regulator structure.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02AE84-3E56-403B-8460-176049149472}"/>
              </a:ext>
            </a:extLst>
          </p:cNvPr>
          <p:cNvGrpSpPr/>
          <p:nvPr/>
        </p:nvGrpSpPr>
        <p:grpSpPr>
          <a:xfrm>
            <a:off x="1813544" y="4089599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A1971D8-5A56-444F-BFDE-09D2F39721DB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7AE4126-BBDF-4B91-B821-0F238DDC8571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779F42-6F68-4141-83B3-3E57A521F400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7BE5C5D0-E359-4E9A-BAC0-71E3E248B78E}"/>
                </a:ext>
              </a:extLst>
            </p:cNvPr>
            <p:cNvCxnSpPr>
              <a:endCxn id="48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077A40E-7744-43D2-9DC6-3E2D5A8337B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17C008B-C307-495F-BF8D-C69650571257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58235"/>
              </p:ext>
            </p:extLst>
          </p:nvPr>
        </p:nvGraphicFramePr>
        <p:xfrm>
          <a:off x="3778289" y="1012027"/>
          <a:ext cx="8128000" cy="321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 of inertia,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 kg.m</a:t>
                      </a:r>
                      <a:r>
                        <a:rPr lang="en-US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Viscous friction constant,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N.m.s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emf constant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V/rad/s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 constant,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Resistance,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Inductance,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76505" y="2067247"/>
            <a:ext cx="3701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I.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excited DC Motor Specifications.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/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ln w="19050">
                <a:solidFill>
                  <a:srgbClr val="00B050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Open-loop transfer function of DC motor: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0.023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0.005 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+0.01001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+0.000559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blipFill>
                <a:blip r:embed="rId3"/>
                <a:stretch>
                  <a:fillRect l="-1256"/>
                </a:stretch>
              </a:blipFill>
              <a:ln w="19050">
                <a:solidFill>
                  <a:srgbClr val="00B05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BC1CE94-85DB-46D7-B0B6-50FAA513A4AA}"/>
              </a:ext>
            </a:extLst>
          </p:cNvPr>
          <p:cNvSpPr/>
          <p:nvPr/>
        </p:nvSpPr>
        <p:spPr>
          <a:xfrm>
            <a:off x="6922233" y="4636039"/>
            <a:ext cx="4984057" cy="1421992"/>
          </a:xfrm>
          <a:prstGeom prst="rect">
            <a:avLst/>
          </a:prstGeom>
          <a:ln w="19050">
            <a:solidFill>
              <a:srgbClr val="00B050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system matrix: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[- 0.003 2.3; -0.046 -2];	B = [0; 2];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[1 0];			D = [0].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1AD3F-73FF-4BF0-85F2-1C7DB8949E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94118" y="4230463"/>
            <a:ext cx="300188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6A739-3EE8-42F5-BD03-68FCBDFB5D5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4230463"/>
            <a:ext cx="331826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6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MATLAB codes: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55E62-CB7C-482D-89B9-536BA1A22D10}"/>
              </a:ext>
            </a:extLst>
          </p:cNvPr>
          <p:cNvSpPr txBox="1"/>
          <p:nvPr/>
        </p:nvSpPr>
        <p:spPr>
          <a:xfrm>
            <a:off x="285710" y="1296768"/>
            <a:ext cx="581029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DC Motor specifications</a:t>
            </a:r>
          </a:p>
          <a:p>
            <a:r>
              <a:rPr lang="en-US" sz="1900" dirty="0"/>
              <a:t>J = 0.01; 	</a:t>
            </a:r>
            <a:r>
              <a:rPr lang="en-US" sz="1900" dirty="0">
                <a:solidFill>
                  <a:srgbClr val="00B050"/>
                </a:solidFill>
              </a:rPr>
              <a:t>% kgm^2</a:t>
            </a:r>
          </a:p>
          <a:p>
            <a:r>
              <a:rPr lang="en-US" sz="1900" dirty="0"/>
              <a:t>Km = 0.023; 	</a:t>
            </a:r>
            <a:r>
              <a:rPr lang="en-US" sz="1900" dirty="0">
                <a:solidFill>
                  <a:srgbClr val="00B050"/>
                </a:solidFill>
              </a:rPr>
              <a:t>% torque constant &amp; </a:t>
            </a:r>
          </a:p>
          <a:p>
            <a:r>
              <a:rPr lang="en-US" sz="1900" dirty="0">
                <a:solidFill>
                  <a:srgbClr val="00B050"/>
                </a:solidFill>
              </a:rPr>
              <a:t>		    back emf constant</a:t>
            </a:r>
          </a:p>
          <a:p>
            <a:r>
              <a:rPr lang="en-US" sz="1900" dirty="0"/>
              <a:t>b = 0.00003; 	</a:t>
            </a:r>
            <a:r>
              <a:rPr lang="en-US" sz="1900" dirty="0">
                <a:solidFill>
                  <a:srgbClr val="00B050"/>
                </a:solidFill>
              </a:rPr>
              <a:t>% </a:t>
            </a:r>
            <a:r>
              <a:rPr lang="en-US" sz="1900" dirty="0" err="1">
                <a:solidFill>
                  <a:srgbClr val="00B050"/>
                </a:solidFill>
              </a:rPr>
              <a:t>Nms</a:t>
            </a:r>
            <a:endParaRPr lang="en-US" sz="1900" dirty="0">
              <a:solidFill>
                <a:srgbClr val="00B050"/>
              </a:solidFill>
            </a:endParaRPr>
          </a:p>
          <a:p>
            <a:r>
              <a:rPr lang="en-US" sz="1900" dirty="0"/>
              <a:t>R = 1; 		</a:t>
            </a:r>
            <a:r>
              <a:rPr lang="en-US" sz="1900" dirty="0">
                <a:solidFill>
                  <a:srgbClr val="00B050"/>
                </a:solidFill>
              </a:rPr>
              <a:t>% Ohms</a:t>
            </a:r>
          </a:p>
          <a:p>
            <a:r>
              <a:rPr lang="en-US" sz="1900" dirty="0"/>
              <a:t>L = 0.5; 		</a:t>
            </a:r>
            <a:r>
              <a:rPr lang="en-US" sz="1900" dirty="0">
                <a:solidFill>
                  <a:srgbClr val="00B050"/>
                </a:solidFill>
              </a:rPr>
              <a:t>% Henry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The open-loop transfer function</a:t>
            </a:r>
          </a:p>
          <a:p>
            <a:r>
              <a:rPr lang="en-US" sz="1900" dirty="0"/>
              <a:t>s = </a:t>
            </a:r>
            <a:r>
              <a:rPr lang="en-US" sz="1900" dirty="0" err="1"/>
              <a:t>tf</a:t>
            </a:r>
            <a:r>
              <a:rPr lang="en-US" sz="1900" dirty="0"/>
              <a:t>('s');</a:t>
            </a:r>
          </a:p>
          <a:p>
            <a:r>
              <a:rPr lang="pt-BR" sz="1900" dirty="0"/>
              <a:t>P_motor = Km /((J*s + b)*(L*s + R) + Km^2);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Closed loop system</a:t>
            </a:r>
          </a:p>
          <a:p>
            <a:r>
              <a:rPr lang="en-US" sz="1900" dirty="0" err="1"/>
              <a:t>sys_cl</a:t>
            </a:r>
            <a:r>
              <a:rPr lang="en-US" sz="1900" dirty="0"/>
              <a:t> = feedback(P_motor,1);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sys_cl,t</a:t>
            </a:r>
            <a:r>
              <a:rPr lang="en-US" sz="1900" dirty="0"/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B1F15-E281-44FA-9BF7-F5498D4C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7232"/>
            <a:ext cx="6279000" cy="470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2B000-ACA9-466A-98D8-50525B84B628}"/>
              </a:ext>
            </a:extLst>
          </p:cNvPr>
          <p:cNvSpPr/>
          <p:nvPr/>
        </p:nvSpPr>
        <p:spPr>
          <a:xfrm>
            <a:off x="5423608" y="5632670"/>
            <a:ext cx="6686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 Step response of closed loop system with unity feedback.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821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MATLAB codes:</a:t>
            </a:r>
            <a:endParaRPr lang="en-US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90C86-2679-41DC-A021-D46EB107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166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4AB86-61C8-4011-A7C3-BC985D3A41D8}"/>
              </a:ext>
            </a:extLst>
          </p:cNvPr>
          <p:cNvSpPr/>
          <p:nvPr/>
        </p:nvSpPr>
        <p:spPr>
          <a:xfrm>
            <a:off x="6035415" y="5618506"/>
            <a:ext cx="5462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Step response of optimal control using LQR.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2C647-54DD-4A19-95A6-461441608738}"/>
              </a:ext>
            </a:extLst>
          </p:cNvPr>
          <p:cNvSpPr txBox="1"/>
          <p:nvPr/>
        </p:nvSpPr>
        <p:spPr>
          <a:xfrm>
            <a:off x="285710" y="1302340"/>
            <a:ext cx="5810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State-space system </a:t>
            </a:r>
          </a:p>
          <a:p>
            <a:r>
              <a:rPr lang="en-US" sz="1900" dirty="0"/>
              <a:t>A = [-b/J   Km/J</a:t>
            </a:r>
          </a:p>
          <a:p>
            <a:r>
              <a:rPr lang="en-US" sz="1900" dirty="0"/>
              <a:t>    -Km/L   -R/L];</a:t>
            </a:r>
          </a:p>
          <a:p>
            <a:r>
              <a:rPr lang="en-US" sz="1900" dirty="0"/>
              <a:t>B = [0; 1/L];</a:t>
            </a:r>
          </a:p>
          <a:p>
            <a:r>
              <a:rPr lang="en-US" sz="1900" dirty="0"/>
              <a:t>C = [1 0];</a:t>
            </a:r>
          </a:p>
          <a:p>
            <a:r>
              <a:rPr lang="en-US" sz="1900" dirty="0"/>
              <a:t>D = 0;</a:t>
            </a:r>
          </a:p>
          <a:p>
            <a:endParaRPr lang="en-US" sz="1900" dirty="0"/>
          </a:p>
          <a:p>
            <a:r>
              <a:rPr lang="en-US" sz="1900" dirty="0"/>
              <a:t>sys = ss(A,B,C,D); 	</a:t>
            </a:r>
            <a:r>
              <a:rPr lang="en-US" sz="1900" dirty="0">
                <a:solidFill>
                  <a:srgbClr val="00B050"/>
                </a:solidFill>
              </a:rPr>
              <a:t>% state-space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Linear Quadratic Regulator (LQR)</a:t>
            </a:r>
          </a:p>
          <a:p>
            <a:r>
              <a:rPr lang="fr-FR" sz="1900" dirty="0"/>
              <a:t>Q = [0.1 0; 0 0.0001];</a:t>
            </a:r>
          </a:p>
          <a:p>
            <a:r>
              <a:rPr lang="en-US" sz="1900" dirty="0" err="1"/>
              <a:t>R_opt</a:t>
            </a:r>
            <a:r>
              <a:rPr lang="en-US" sz="1900" dirty="0"/>
              <a:t> = 0.1;</a:t>
            </a:r>
          </a:p>
          <a:p>
            <a:r>
              <a:rPr lang="pt-BR" sz="1900" dirty="0"/>
              <a:t>K_opt = lqr(A,B,Q,R_opt); </a:t>
            </a:r>
            <a:r>
              <a:rPr lang="pt-BR" sz="1900" dirty="0">
                <a:solidFill>
                  <a:srgbClr val="00B050"/>
                </a:solidFill>
              </a:rPr>
              <a:t>% Kalman gain</a:t>
            </a:r>
          </a:p>
          <a:p>
            <a:r>
              <a:rPr lang="en-US" sz="1900" dirty="0" err="1"/>
              <a:t>sys_lqr</a:t>
            </a:r>
            <a:r>
              <a:rPr lang="en-US" sz="1900" dirty="0"/>
              <a:t> = ss(A-B*K_opt,B,C,0);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sys_lqr,t</a:t>
            </a:r>
            <a:r>
              <a:rPr lang="en-US" sz="1900" dirty="0"/>
              <a:t>);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4828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712F-EB92-469B-A53B-C38FBF5E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00" y="107700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A912C5-79A1-491D-9331-2C7F353022CF}"/>
              </a:ext>
            </a:extLst>
          </p:cNvPr>
          <p:cNvSpPr/>
          <p:nvPr/>
        </p:nvSpPr>
        <p:spPr>
          <a:xfrm>
            <a:off x="2067613" y="5800713"/>
            <a:ext cx="893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6 Comparison of step response between closed loop system and LQR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19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77351-A846-4009-898A-504A5C0ACAA8}"/>
              </a:ext>
            </a:extLst>
          </p:cNvPr>
          <p:cNvSpPr txBox="1"/>
          <p:nvPr/>
        </p:nvSpPr>
        <p:spPr>
          <a:xfrm>
            <a:off x="1293612" y="5466185"/>
            <a:ext cx="912586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performance with LQR control is better than compared with the closed loop system.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98507"/>
              </p:ext>
            </p:extLst>
          </p:nvPr>
        </p:nvGraphicFramePr>
        <p:xfrm>
          <a:off x="1227168" y="2034922"/>
          <a:ext cx="9737662" cy="321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58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6081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400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875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Controllers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time, T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Amplitude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Overshoot,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99780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 loop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unity feedback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103025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LQR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2464F84E-607A-4A97-8D01-23B0DEBAE489}"/>
              </a:ext>
            </a:extLst>
          </p:cNvPr>
          <p:cNvSpPr/>
          <p:nvPr/>
        </p:nvSpPr>
        <p:spPr>
          <a:xfrm>
            <a:off x="285706" y="5670645"/>
            <a:ext cx="788473" cy="42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1664236" y="1067322"/>
            <a:ext cx="886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II.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66139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An approach to control design of a DC motor based on LQR control design.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Mechanical and electrical parameters of DC motor are used to obtain response for system.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LQR design provides an optimal state feedback control that minimizes the quadratic error and control effort.</a:t>
            </a:r>
          </a:p>
        </p:txBody>
      </p:sp>
    </p:spTree>
    <p:extLst>
      <p:ext uri="{BB962C8B-B14F-4D97-AF65-F5344CB8AC3E}">
        <p14:creationId xmlns:p14="http://schemas.microsoft.com/office/powerpoint/2010/main" val="384657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12CC5-2A60-41EB-8EFA-625146886A60}"/>
              </a:ext>
            </a:extLst>
          </p:cNvPr>
          <p:cNvSpPr/>
          <p:nvPr/>
        </p:nvSpPr>
        <p:spPr>
          <a:xfrm>
            <a:off x="1084189" y="2865710"/>
            <a:ext cx="10023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for your attention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Simulation Results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Objective: Control angular speed of a DC motor model using different control strategies    like Closed Loop system and Linear Quadratic Regulator for comparison purpose. </a:t>
            </a:r>
          </a:p>
          <a:p>
            <a:pPr marL="28575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Controller methods: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PID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Linear Quadratic Regulator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Model Predictive Control</a:t>
            </a:r>
          </a:p>
        </p:txBody>
      </p:sp>
    </p:spTree>
    <p:extLst>
      <p:ext uri="{BB962C8B-B14F-4D97-AF65-F5344CB8AC3E}">
        <p14:creationId xmlns:p14="http://schemas.microsoft.com/office/powerpoint/2010/main" val="14152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LQR problem considers the state-space system and given by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200" dirty="0"/>
                  <a:t>are symmetric, positive definite matrix.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/>
                  <a:t> are weighting factors.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The optimal control minimizing </a:t>
                </a:r>
                <a:r>
                  <a:rPr lang="en-US" sz="2200" i="1" dirty="0"/>
                  <a:t>J</a:t>
                </a:r>
                <a:r>
                  <a:rPr lang="en-US" sz="2200" dirty="0"/>
                  <a:t> is given by linear state feedback law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with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200" b="0" dirty="0"/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/>
                  <a:t> is determined from the solution of equation: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D106CCF-66DF-4CD8-A9B1-64AF9CB47372}"/>
              </a:ext>
            </a:extLst>
          </p:cNvPr>
          <p:cNvSpPr/>
          <p:nvPr/>
        </p:nvSpPr>
        <p:spPr>
          <a:xfrm>
            <a:off x="4054764" y="5458691"/>
            <a:ext cx="4110182" cy="542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A88D-D213-48A9-9BC4-A36208469A0C}"/>
              </a:ext>
            </a:extLst>
          </p:cNvPr>
          <p:cNvSpPr txBox="1"/>
          <p:nvPr/>
        </p:nvSpPr>
        <p:spPr>
          <a:xfrm>
            <a:off x="6470073" y="604746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EC992E3-1E45-4B77-8344-586CDE1345DF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109855" y="6000769"/>
            <a:ext cx="360218" cy="246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950C8-4494-4787-BF11-ECAFCC72F4AA}"/>
              </a:ext>
            </a:extLst>
          </p:cNvPr>
          <p:cNvSpPr/>
          <p:nvPr/>
        </p:nvSpPr>
        <p:spPr>
          <a:xfrm>
            <a:off x="6470073" y="4207294"/>
            <a:ext cx="1798164" cy="5420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C1EAE4-AED8-4606-BEBA-DC525DF30BC9}"/>
              </a:ext>
            </a:extLst>
          </p:cNvPr>
          <p:cNvSpPr txBox="1"/>
          <p:nvPr/>
        </p:nvSpPr>
        <p:spPr>
          <a:xfrm>
            <a:off x="9237843" y="1493655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94673-50E6-40F6-9555-D7DF755BC17F}"/>
              </a:ext>
            </a:extLst>
          </p:cNvPr>
          <p:cNvSpPr txBox="1"/>
          <p:nvPr/>
        </p:nvSpPr>
        <p:spPr>
          <a:xfrm>
            <a:off x="9237843" y="2345521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9AA9-0B1C-48E4-803A-1D64E5B1DF12}"/>
              </a:ext>
            </a:extLst>
          </p:cNvPr>
          <p:cNvSpPr txBox="1"/>
          <p:nvPr/>
        </p:nvSpPr>
        <p:spPr>
          <a:xfrm>
            <a:off x="9237843" y="4262888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AD862-5529-4CB4-9CE7-BB8E661B7B13}"/>
              </a:ext>
            </a:extLst>
          </p:cNvPr>
          <p:cNvSpPr txBox="1"/>
          <p:nvPr/>
        </p:nvSpPr>
        <p:spPr>
          <a:xfrm>
            <a:off x="9237843" y="5514285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20914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LQR problem considers the state-space system and given by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are symmetric, positive definite matrix.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are weighting factors.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C1EAE4-AED8-4606-BEBA-DC525DF30BC9}"/>
              </a:ext>
            </a:extLst>
          </p:cNvPr>
          <p:cNvSpPr txBox="1"/>
          <p:nvPr/>
        </p:nvSpPr>
        <p:spPr>
          <a:xfrm>
            <a:off x="9237843" y="171176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94673-50E6-40F6-9555-D7DF755BC17F}"/>
              </a:ext>
            </a:extLst>
          </p:cNvPr>
          <p:cNvSpPr txBox="1"/>
          <p:nvPr/>
        </p:nvSpPr>
        <p:spPr>
          <a:xfrm>
            <a:off x="9237843" y="278174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Solve via maximum principle: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Assume,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. Then,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𝑃𝐵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nor/>
                            </m:rPr>
                            <a:rPr lang="en-US" sz="2200" dirty="0"/>
                            <m:t>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B2E1FB7-CA4F-4C4B-B18D-66108E1D7075}"/>
              </a:ext>
            </a:extLst>
          </p:cNvPr>
          <p:cNvSpPr txBox="1"/>
          <p:nvPr/>
        </p:nvSpPr>
        <p:spPr>
          <a:xfrm>
            <a:off x="9237843" y="1468488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3B51-B3EC-432F-9342-FA6DF4FED7C5}"/>
              </a:ext>
            </a:extLst>
          </p:cNvPr>
          <p:cNvSpPr txBox="1"/>
          <p:nvPr/>
        </p:nvSpPr>
        <p:spPr>
          <a:xfrm>
            <a:off x="9237843" y="6023715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5B9E-6F2B-4927-97CD-217B25F2D906}"/>
              </a:ext>
            </a:extLst>
          </p:cNvPr>
          <p:cNvSpPr txBox="1"/>
          <p:nvPr/>
        </p:nvSpPr>
        <p:spPr>
          <a:xfrm>
            <a:off x="5815770" y="224866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CB453-FF47-4710-8FAB-BBF2432EE23C}"/>
              </a:ext>
            </a:extLst>
          </p:cNvPr>
          <p:cNvSpPr txBox="1"/>
          <p:nvPr/>
        </p:nvSpPr>
        <p:spPr>
          <a:xfrm>
            <a:off x="5815770" y="3069302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A2D40-ADDB-4D15-B72F-6F422D3F4D60}"/>
              </a:ext>
            </a:extLst>
          </p:cNvPr>
          <p:cNvSpPr txBox="1"/>
          <p:nvPr/>
        </p:nvSpPr>
        <p:spPr>
          <a:xfrm>
            <a:off x="5815770" y="3820276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17E13-9515-45C1-B487-5F6D189B01B5}"/>
              </a:ext>
            </a:extLst>
          </p:cNvPr>
          <p:cNvSpPr txBox="1"/>
          <p:nvPr/>
        </p:nvSpPr>
        <p:spPr>
          <a:xfrm>
            <a:off x="9237843" y="4935301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6659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The optimal control minimizing </a:t>
                </a:r>
                <a:r>
                  <a:rPr lang="en-US" sz="2400" i="1" dirty="0"/>
                  <a:t>J</a:t>
                </a:r>
                <a:r>
                  <a:rPr lang="en-US" sz="2400" dirty="0"/>
                  <a:t> is given by linear state feedback law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determined from the solution of equation: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D106CCF-66DF-4CD8-A9B1-64AF9CB47372}"/>
              </a:ext>
            </a:extLst>
          </p:cNvPr>
          <p:cNvSpPr/>
          <p:nvPr/>
        </p:nvSpPr>
        <p:spPr>
          <a:xfrm>
            <a:off x="3800213" y="3210065"/>
            <a:ext cx="4555221" cy="704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A88D-D213-48A9-9BC4-A36208469A0C}"/>
              </a:ext>
            </a:extLst>
          </p:cNvPr>
          <p:cNvSpPr txBox="1"/>
          <p:nvPr/>
        </p:nvSpPr>
        <p:spPr>
          <a:xfrm>
            <a:off x="6418768" y="4091869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EC992E3-1E45-4B77-8344-586CDE1345DF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077824" y="3914352"/>
            <a:ext cx="340944" cy="377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950C8-4494-4787-BF11-ECAFCC72F4AA}"/>
              </a:ext>
            </a:extLst>
          </p:cNvPr>
          <p:cNvSpPr/>
          <p:nvPr/>
        </p:nvSpPr>
        <p:spPr>
          <a:xfrm>
            <a:off x="6579129" y="1704582"/>
            <a:ext cx="1910529" cy="658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9AA9-0B1C-48E4-803A-1D64E5B1DF12}"/>
              </a:ext>
            </a:extLst>
          </p:cNvPr>
          <p:cNvSpPr txBox="1"/>
          <p:nvPr/>
        </p:nvSpPr>
        <p:spPr>
          <a:xfrm>
            <a:off x="9194928" y="181820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AD862-5529-4CB4-9CE7-BB8E661B7B13}"/>
              </a:ext>
            </a:extLst>
          </p:cNvPr>
          <p:cNvSpPr txBox="1"/>
          <p:nvPr/>
        </p:nvSpPr>
        <p:spPr>
          <a:xfrm>
            <a:off x="9131506" y="3346764"/>
            <a:ext cx="687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78035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The electric equivalent circuit of a DC motor armature is based on the fact that armature winding  has a resistance </a:t>
            </a:r>
            <a:r>
              <a:rPr lang="en-US" sz="2200" b="1" dirty="0"/>
              <a:t>R</a:t>
            </a:r>
            <a:r>
              <a:rPr lang="en-US" sz="2200" dirty="0"/>
              <a:t>, a self-inductance </a:t>
            </a:r>
            <a:r>
              <a:rPr lang="en-US" sz="2200" b="1" dirty="0"/>
              <a:t>L</a:t>
            </a:r>
            <a:r>
              <a:rPr lang="en-US" sz="2200" dirty="0"/>
              <a:t>, and the back emf (back electromotive force)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785656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to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176C29-4098-4ACF-BF80-E2992A44ED9A}"/>
              </a:ext>
            </a:extLst>
          </p:cNvPr>
          <p:cNvSpPr txBox="1"/>
          <p:nvPr/>
        </p:nvSpPr>
        <p:spPr>
          <a:xfrm>
            <a:off x="5815769" y="3213556"/>
            <a:ext cx="660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81E3A-7CFF-4893-910E-AAA8CD540989}"/>
              </a:ext>
            </a:extLst>
          </p:cNvPr>
          <p:cNvSpPr txBox="1"/>
          <p:nvPr/>
        </p:nvSpPr>
        <p:spPr>
          <a:xfrm>
            <a:off x="5815770" y="4934823"/>
            <a:ext cx="660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Newton’s law and </a:t>
                </a:r>
                <a:r>
                  <a:rPr lang="en-US" sz="2200" dirty="0" err="1"/>
                  <a:t>Kirchoff’s</a:t>
                </a:r>
                <a:r>
                  <a:rPr lang="en-US" sz="2200" dirty="0"/>
                  <a:t> law, we can write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  <a:p>
                <a:pPr algn="jus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state space model will be: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92E0C4-7139-4164-9990-0954D1E04216}"/>
              </a:ext>
            </a:extLst>
          </p:cNvPr>
          <p:cNvSpPr txBox="1"/>
          <p:nvPr/>
        </p:nvSpPr>
        <p:spPr>
          <a:xfrm>
            <a:off x="9237842" y="145501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2944-8203-4F6D-9BE3-F06BC8161BAE}"/>
              </a:ext>
            </a:extLst>
          </p:cNvPr>
          <p:cNvSpPr txBox="1"/>
          <p:nvPr/>
        </p:nvSpPr>
        <p:spPr>
          <a:xfrm>
            <a:off x="9237842" y="2266383"/>
            <a:ext cx="7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D0F59-C8A4-4D1F-B1A2-FA72A3A5413E}"/>
              </a:ext>
            </a:extLst>
          </p:cNvPr>
          <p:cNvSpPr txBox="1"/>
          <p:nvPr/>
        </p:nvSpPr>
        <p:spPr>
          <a:xfrm>
            <a:off x="9237843" y="3643019"/>
            <a:ext cx="65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1D28A-1721-499B-B153-C914EAD02375}"/>
              </a:ext>
            </a:extLst>
          </p:cNvPr>
          <p:cNvSpPr txBox="1"/>
          <p:nvPr/>
        </p:nvSpPr>
        <p:spPr>
          <a:xfrm>
            <a:off x="9237841" y="524949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B584938-10E6-4D32-9FA4-AF87E31F0C34}"/>
              </a:ext>
            </a:extLst>
          </p:cNvPr>
          <p:cNvSpPr/>
          <p:nvPr/>
        </p:nvSpPr>
        <p:spPr>
          <a:xfrm rot="16200000">
            <a:off x="5895194" y="4169752"/>
            <a:ext cx="180160" cy="993639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5890260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7571458" y="4491602"/>
            <a:ext cx="180162" cy="34993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7515204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6069091" y="5437606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6016602" y="5747373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12559</TotalTime>
  <Words>1276</Words>
  <Application>Microsoft Office PowerPoint</Application>
  <PresentationFormat>Widescreen</PresentationFormat>
  <Paragraphs>255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Office 테마</vt:lpstr>
      <vt:lpstr>Optimal Control of DC Motor using Linear Quadratic Regulator</vt:lpstr>
      <vt:lpstr>Outline</vt:lpstr>
      <vt:lpstr>Introduction</vt:lpstr>
      <vt:lpstr>Linear Quadratic Regulator (LQR)</vt:lpstr>
      <vt:lpstr>Linear Quadratic Regulator (LQR)</vt:lpstr>
      <vt:lpstr>Linear Quadratic Regulator (LQR)</vt:lpstr>
      <vt:lpstr>Linear Quadratic Regulator (LQR)</vt:lpstr>
      <vt:lpstr>DC Motor Model</vt:lpstr>
      <vt:lpstr>DC Motor Model</vt:lpstr>
      <vt:lpstr>DC Motor Model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Pham Thanh Tuan</cp:lastModifiedBy>
  <cp:revision>1081</cp:revision>
  <dcterms:created xsi:type="dcterms:W3CDTF">2017-04-30T11:37:21Z</dcterms:created>
  <dcterms:modified xsi:type="dcterms:W3CDTF">2019-06-09T11:59:55Z</dcterms:modified>
</cp:coreProperties>
</file>