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2" r:id="rId2"/>
    <p:sldId id="280" r:id="rId3"/>
    <p:sldId id="283" r:id="rId4"/>
    <p:sldId id="329" r:id="rId5"/>
    <p:sldId id="327" r:id="rId6"/>
    <p:sldId id="328" r:id="rId7"/>
    <p:sldId id="310" r:id="rId8"/>
    <p:sldId id="323" r:id="rId9"/>
    <p:sldId id="324" r:id="rId10"/>
    <p:sldId id="325" r:id="rId11"/>
    <p:sldId id="317" r:id="rId12"/>
    <p:sldId id="326" r:id="rId13"/>
    <p:sldId id="321" r:id="rId14"/>
    <p:sldId id="322" r:id="rId15"/>
    <p:sldId id="318" r:id="rId16"/>
    <p:sldId id="309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283"/>
            <p14:sldId id="329"/>
            <p14:sldId id="327"/>
            <p14:sldId id="328"/>
            <p14:sldId id="310"/>
            <p14:sldId id="323"/>
            <p14:sldId id="324"/>
            <p14:sldId id="325"/>
            <p14:sldId id="317"/>
            <p14:sldId id="326"/>
            <p14:sldId id="321"/>
            <p14:sldId id="322"/>
            <p14:sldId id="318"/>
            <p14:sldId id="309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1195" autoAdjust="0"/>
  </p:normalViewPr>
  <p:slideViewPr>
    <p:cSldViewPr snapToGrid="0">
      <p:cViewPr varScale="1">
        <p:scale>
          <a:sx n="60" d="100"/>
          <a:sy n="60" d="100"/>
        </p:scale>
        <p:origin x="102" y="732"/>
      </p:cViewPr>
      <p:guideLst/>
    </p:cSldViewPr>
  </p:slideViewPr>
  <p:outlineViewPr>
    <p:cViewPr>
      <p:scale>
        <a:sx n="33" d="100"/>
        <a:sy n="33" d="100"/>
      </p:scale>
      <p:origin x="0" y="-4458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3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2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5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27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2 shows that the motor performance with optimal control is best suited because the performance measures such as settling time and peak amplitude are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shorter and</a:t>
            </a:r>
            <a:r>
              <a:rPr lang="en-US" dirty="0"/>
              <a:t> smaller with maximum overshoot.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2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11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93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05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LQR control that designed is classified as optimal control systems.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200" dirty="0"/>
                  <a:t>This is an important function of control engineering.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1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lang="en-US" sz="1200" b="0" i="1" kern="12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lang="en-US" sz="1200" b="0" i="1" kern="1200" baseline="-25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lang="en-US" sz="1200" b="0" i="1" kern="1200" baseline="3000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b="0" i="1" kern="1200" baseline="0" dirty="0" err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</m:oMath>
                </a14:m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14:m>
                  <m:oMath xmlns:m="http://schemas.openxmlformats.org/officeDocument/2006/math">
                    <m: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  <m:d>
                      <m:d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en-US" sz="1200" b="0" i="1" kern="12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lang="en-US" sz="1200" b="0" i="1" kern="1200" baseline="-2500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lang="en-US" sz="1200" b="0" i="1" kern="1200" baseline="0" dirty="0" err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sz="12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Sup>
                              <m:sSubSupPr>
                                <m:ctrlP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.</m:t>
                                </m:r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2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.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lang="en-US" sz="1200" b="0" i="1" kern="120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sz="1200" b="0" i="1" kern="120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p>
                    </m:sSup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14:m>
                  <m:oMath xmlns:m="http://schemas.openxmlformats.org/officeDocument/2006/math"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 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𝑟</m:t>
                    </m:r>
                    <m:r>
                      <a:rPr lang="en-US" sz="1200" b="0" i="1" kern="12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2019-06-10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65903" y="2445703"/>
            <a:ext cx="12060194" cy="929236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Control of DC Motor using Linear Quadratic</a:t>
            </a:r>
            <a:b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</a:t>
            </a:r>
            <a:endParaRPr lang="ko-KR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부제목 2"/>
          <p:cNvSpPr>
            <a:spLocks noGrp="1"/>
          </p:cNvSpPr>
          <p:nvPr>
            <p:ph type="subTitle" idx="1"/>
          </p:nvPr>
        </p:nvSpPr>
        <p:spPr>
          <a:xfrm>
            <a:off x="2351584" y="4077073"/>
            <a:ext cx="7715250" cy="571487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10, 2019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2339954" y="3427413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E2172D13-D76B-440D-9167-A25B0EE46D7C}"/>
              </a:ext>
            </a:extLst>
          </p:cNvPr>
          <p:cNvSpPr>
            <a:spLocks noGrp="1"/>
          </p:cNvSpPr>
          <p:nvPr/>
        </p:nvSpPr>
        <p:spPr>
          <a:xfrm>
            <a:off x="2358081" y="1242997"/>
            <a:ext cx="7475838" cy="1202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Linear System Control</a:t>
            </a:r>
          </a:p>
          <a:p>
            <a:r>
              <a:rPr lang="en-US" sz="2800" b="1" i="1" dirty="0"/>
              <a:t>Term project presentation – Group 9</a:t>
            </a:r>
            <a:endParaRPr lang="en-GB" sz="2800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F6800-278C-47AC-B6EA-03E4706D2846}"/>
              </a:ext>
            </a:extLst>
          </p:cNvPr>
          <p:cNvSpPr/>
          <p:nvPr/>
        </p:nvSpPr>
        <p:spPr>
          <a:xfrm>
            <a:off x="2473981" y="4678126"/>
            <a:ext cx="6408712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1149350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	: </a:t>
            </a:r>
            <a:r>
              <a:rPr lang="en-US" altLang="ko-KR" b="1" dirty="0" err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Kyoung</a:t>
            </a: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Kwan </a:t>
            </a:r>
            <a:r>
              <a:rPr lang="en-US" altLang="ko-KR" b="1" dirty="0" err="1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Ahn</a:t>
            </a:r>
            <a:endParaRPr lang="en-US" altLang="ko-KR" b="1" dirty="0">
              <a:solidFill>
                <a:srgbClr val="33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1149350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	: Chen Man 		- 20185108</a:t>
            </a:r>
          </a:p>
          <a:p>
            <a:pPr>
              <a:lnSpc>
                <a:spcPct val="150000"/>
              </a:lnSpc>
              <a:tabLst>
                <a:tab pos="1312863" algn="l"/>
              </a:tabLst>
            </a:pPr>
            <a:r>
              <a:rPr lang="en-US" altLang="ko-KR" b="1" dirty="0">
                <a:solidFill>
                  <a:srgbClr val="33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Pham Thanh Tuan 	- 20175312</a:t>
            </a: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784314-9350-4C4F-BC5C-E820BA08A66D}"/>
              </a:ext>
            </a:extLst>
          </p:cNvPr>
          <p:cNvSpPr/>
          <p:nvPr/>
        </p:nvSpPr>
        <p:spPr>
          <a:xfrm>
            <a:off x="3007180" y="3544919"/>
            <a:ext cx="6172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DC motor system block diagram for speed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3BC3B35-F521-49C6-999C-6C9E1176D9B9}"/>
              </a:ext>
            </a:extLst>
          </p:cNvPr>
          <p:cNvGrpSpPr/>
          <p:nvPr/>
        </p:nvGrpSpPr>
        <p:grpSpPr>
          <a:xfrm>
            <a:off x="1813544" y="991748"/>
            <a:ext cx="8559800" cy="2429162"/>
            <a:chOff x="1816100" y="1084262"/>
            <a:chExt cx="8559800" cy="242916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499E5B4-920D-4AA7-BB59-EB75E877985A}"/>
                </a:ext>
              </a:extLst>
            </p:cNvPr>
            <p:cNvGrpSpPr/>
            <p:nvPr/>
          </p:nvGrpSpPr>
          <p:grpSpPr>
            <a:xfrm>
              <a:off x="2226788" y="1479002"/>
              <a:ext cx="7335713" cy="1737986"/>
              <a:chOff x="1843459" y="2185166"/>
              <a:chExt cx="7335713" cy="1737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/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/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828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/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2581" b="-1617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365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/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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5A3BEFA-B825-4FF7-97F4-53F399A7231C}"/>
                  </a:ext>
                </a:extLst>
              </p:cNvPr>
              <p:cNvCxnSpPr/>
              <p:nvPr/>
            </p:nvCxnSpPr>
            <p:spPr>
              <a:xfrm>
                <a:off x="2029446" y="2637011"/>
                <a:ext cx="74311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80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E434A31B-586A-4F2F-9AE9-BFD66596BF7A}"/>
                  </a:ext>
                </a:extLst>
              </p:cNvPr>
              <p:cNvCxnSpPr>
                <a:stCxn id="11" idx="1"/>
                <a:endCxn id="23" idx="4"/>
              </p:cNvCxnSpPr>
              <p:nvPr/>
            </p:nvCxnSpPr>
            <p:spPr>
              <a:xfrm rot="10800000">
                <a:off x="3069737" y="2926577"/>
                <a:ext cx="2819358" cy="79652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11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18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4BE325-7234-4871-807A-72C0CF3FE581}"/>
                </a:ext>
              </a:extLst>
            </p:cNvPr>
            <p:cNvSpPr/>
            <p:nvPr/>
          </p:nvSpPr>
          <p:spPr>
            <a:xfrm>
              <a:off x="1816100" y="1084262"/>
              <a:ext cx="8559800" cy="242916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559ED42-8997-48C3-932B-8D4F82E4FE85}"/>
                </a:ext>
              </a:extLst>
            </p:cNvPr>
            <p:cNvCxnSpPr>
              <a:stCxn id="23" idx="6"/>
              <a:endCxn id="3" idx="1"/>
            </p:cNvCxnSpPr>
            <p:nvPr/>
          </p:nvCxnSpPr>
          <p:spPr>
            <a:xfrm flipV="1">
              <a:off x="3750246" y="1920999"/>
              <a:ext cx="754762" cy="22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262FFC-A33A-4A7B-AAF3-35564AC713E6}"/>
                </a:ext>
              </a:extLst>
            </p:cNvPr>
            <p:cNvCxnSpPr>
              <a:stCxn id="3" idx="3"/>
              <a:endCxn id="10" idx="1"/>
            </p:cNvCxnSpPr>
            <p:nvPr/>
          </p:nvCxnSpPr>
          <p:spPr>
            <a:xfrm>
              <a:off x="5460671" y="1920999"/>
              <a:ext cx="817579" cy="98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BF65FEF-98B6-4174-B99D-EB58EFAD67A3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6845294" y="1930847"/>
              <a:ext cx="820788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E881B10-E7DF-4E01-91A7-22835BF0E917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8621745" y="1930847"/>
              <a:ext cx="1237176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E5A8612E-339E-42F4-8498-0D44088276B8}"/>
                </a:ext>
              </a:extLst>
            </p:cNvPr>
            <p:cNvCxnSpPr>
              <a:stCxn id="13" idx="2"/>
              <a:endCxn id="11" idx="3"/>
            </p:cNvCxnSpPr>
            <p:nvPr/>
          </p:nvCxnSpPr>
          <p:spPr>
            <a:xfrm rot="5400000">
              <a:off x="7511257" y="1249211"/>
              <a:ext cx="1095934" cy="243951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562FAA-07F8-4A20-9F0C-BEE60D38363B}"/>
              </a:ext>
            </a:extLst>
          </p:cNvPr>
          <p:cNvSpPr/>
          <p:nvPr/>
        </p:nvSpPr>
        <p:spPr>
          <a:xfrm>
            <a:off x="3501702" y="6071449"/>
            <a:ext cx="47180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3 Linear Quadratic Regulator structure.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F02AE84-3E56-403B-8460-176049149472}"/>
              </a:ext>
            </a:extLst>
          </p:cNvPr>
          <p:cNvGrpSpPr/>
          <p:nvPr/>
        </p:nvGrpSpPr>
        <p:grpSpPr>
          <a:xfrm>
            <a:off x="1813544" y="4089599"/>
            <a:ext cx="8559800" cy="1815790"/>
            <a:chOff x="1813544" y="4089599"/>
            <a:chExt cx="8559800" cy="181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/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/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/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𝑲𝒙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A1971D8-5A56-444F-BFDE-09D2F39721DB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6096000" y="4521968"/>
              <a:ext cx="16898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67AE4126-BBDF-4B91-B821-0F238DDC8571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rot="10800000">
              <a:off x="3155886" y="4520415"/>
              <a:ext cx="1096172" cy="954491"/>
            </a:xfrm>
            <a:prstGeom prst="bentConnector3">
              <a:avLst>
                <a:gd name="adj1" fmla="val 1001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B779F42-6F68-4141-83B3-3E57A521F400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3155885" y="4520414"/>
              <a:ext cx="1096172" cy="1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7BE5C5D0-E359-4E9A-BAC0-71E3E248B78E}"/>
                </a:ext>
              </a:extLst>
            </p:cNvPr>
            <p:cNvCxnSpPr>
              <a:endCxn id="48" idx="3"/>
            </p:cNvCxnSpPr>
            <p:nvPr/>
          </p:nvCxnSpPr>
          <p:spPr>
            <a:xfrm rot="5400000">
              <a:off x="6095005" y="4521409"/>
              <a:ext cx="954491" cy="9525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077A40E-7744-43D2-9DC6-3E2D5A8337B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8332600" y="4521968"/>
              <a:ext cx="12971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/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/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060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17C008B-C307-495F-BF8D-C69650571257}"/>
                </a:ext>
              </a:extLst>
            </p:cNvPr>
            <p:cNvSpPr/>
            <p:nvPr/>
          </p:nvSpPr>
          <p:spPr>
            <a:xfrm>
              <a:off x="1813544" y="4089599"/>
              <a:ext cx="8559800" cy="181579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3086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82A25-1D5F-40C9-88A5-773303C6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58235"/>
              </p:ext>
            </p:extLst>
          </p:nvPr>
        </p:nvGraphicFramePr>
        <p:xfrm>
          <a:off x="3778289" y="1012027"/>
          <a:ext cx="8128000" cy="3218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Particulars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and unit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 of inertia,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 kg.m</a:t>
                      </a:r>
                      <a:r>
                        <a:rPr lang="en-US" sz="2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Viscous friction constant,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0.00003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N.m.s</a:t>
                      </a:r>
                      <a:endParaRPr lang="en-US" sz="22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  <a:tr h="50279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emf constant </a:t>
                      </a:r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2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 V/rad/s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04919"/>
                  </a:ext>
                </a:extLst>
              </a:tr>
              <a:tr h="5027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Torque constant, </a:t>
                      </a:r>
                      <a:r>
                        <a:rPr lang="en-US" sz="2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200" b="1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en-US" sz="22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 </a:t>
                      </a:r>
                      <a:r>
                        <a:rPr lang="en-US" sz="2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N.m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8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Armature Resistance,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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02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Armature Inductance, </a:t>
                      </a: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294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F9A8BF-A543-4317-A0FB-B9B7C0CAC1EC}"/>
              </a:ext>
            </a:extLst>
          </p:cNvPr>
          <p:cNvSpPr txBox="1"/>
          <p:nvPr/>
        </p:nvSpPr>
        <p:spPr>
          <a:xfrm>
            <a:off x="76505" y="2067247"/>
            <a:ext cx="3701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I. </a:t>
            </a: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 excited DC Motor Specifications.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0BA2BB-6FC6-4E65-AE3A-D94D9FF32650}"/>
                  </a:ext>
                </a:extLst>
              </p:cNvPr>
              <p:cNvSpPr/>
              <p:nvPr/>
            </p:nvSpPr>
            <p:spPr>
              <a:xfrm>
                <a:off x="676435" y="4601828"/>
                <a:ext cx="4835365" cy="1429046"/>
              </a:xfrm>
              <a:prstGeom prst="rect">
                <a:avLst/>
              </a:prstGeom>
              <a:ln w="19050">
                <a:solidFill>
                  <a:srgbClr val="00B050"/>
                </a:solidFill>
                <a:prstDash val="lgDash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Open-loop transfer function of DC motor: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0.023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0.005 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+0.01001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+0.000559 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0BA2BB-6FC6-4E65-AE3A-D94D9FF32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35" y="4601828"/>
                <a:ext cx="4835365" cy="1429046"/>
              </a:xfrm>
              <a:prstGeom prst="rect">
                <a:avLst/>
              </a:prstGeom>
              <a:blipFill>
                <a:blip r:embed="rId3"/>
                <a:stretch>
                  <a:fillRect l="-1256"/>
                </a:stretch>
              </a:blipFill>
              <a:ln w="19050">
                <a:solidFill>
                  <a:srgbClr val="00B050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BC1CE94-85DB-46D7-B0B6-50FAA513A4AA}"/>
              </a:ext>
            </a:extLst>
          </p:cNvPr>
          <p:cNvSpPr/>
          <p:nvPr/>
        </p:nvSpPr>
        <p:spPr>
          <a:xfrm>
            <a:off x="6922233" y="4636039"/>
            <a:ext cx="4984057" cy="1421992"/>
          </a:xfrm>
          <a:prstGeom prst="rect">
            <a:avLst/>
          </a:prstGeom>
          <a:ln w="19050">
            <a:solidFill>
              <a:srgbClr val="00B050"/>
            </a:solidFill>
            <a:prstDash val="lgDash"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space representation system matrix: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[- 0.003 2.3; -0.046 -2];	B = [0; 2];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[1 0];			D = [0].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C1AD3F-73FF-4BF0-85F2-1C7DB8949EFD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094118" y="4230463"/>
            <a:ext cx="3001882" cy="3713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D6A739-3EE8-42F5-BD03-68FCBDFB5D5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4230463"/>
            <a:ext cx="3318262" cy="37136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6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dirty="0"/>
              <a:t>MATLAB codes: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55E62-CB7C-482D-89B9-536BA1A22D10}"/>
              </a:ext>
            </a:extLst>
          </p:cNvPr>
          <p:cNvSpPr txBox="1"/>
          <p:nvPr/>
        </p:nvSpPr>
        <p:spPr>
          <a:xfrm>
            <a:off x="285710" y="1296768"/>
            <a:ext cx="581029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% DC Motor specifications</a:t>
            </a:r>
          </a:p>
          <a:p>
            <a:r>
              <a:rPr lang="en-US" sz="1900" dirty="0"/>
              <a:t>J = 0.01; 	</a:t>
            </a:r>
            <a:r>
              <a:rPr lang="en-US" sz="1900" dirty="0">
                <a:solidFill>
                  <a:srgbClr val="00B050"/>
                </a:solidFill>
              </a:rPr>
              <a:t>% kgm^2</a:t>
            </a:r>
          </a:p>
          <a:p>
            <a:r>
              <a:rPr lang="en-US" sz="1900" dirty="0"/>
              <a:t>Km = 0.023; 	</a:t>
            </a:r>
            <a:r>
              <a:rPr lang="en-US" sz="1900" dirty="0">
                <a:solidFill>
                  <a:srgbClr val="00B050"/>
                </a:solidFill>
              </a:rPr>
              <a:t>% torque constant &amp; </a:t>
            </a:r>
          </a:p>
          <a:p>
            <a:r>
              <a:rPr lang="en-US" sz="1900" dirty="0">
                <a:solidFill>
                  <a:srgbClr val="00B050"/>
                </a:solidFill>
              </a:rPr>
              <a:t>		    back emf constant</a:t>
            </a:r>
          </a:p>
          <a:p>
            <a:r>
              <a:rPr lang="en-US" sz="1900" dirty="0"/>
              <a:t>b = 0.00003; 	</a:t>
            </a:r>
            <a:r>
              <a:rPr lang="en-US" sz="1900" dirty="0">
                <a:solidFill>
                  <a:srgbClr val="00B050"/>
                </a:solidFill>
              </a:rPr>
              <a:t>% </a:t>
            </a:r>
            <a:r>
              <a:rPr lang="en-US" sz="1900" dirty="0" err="1">
                <a:solidFill>
                  <a:srgbClr val="00B050"/>
                </a:solidFill>
              </a:rPr>
              <a:t>Nms</a:t>
            </a:r>
            <a:endParaRPr lang="en-US" sz="1900" dirty="0">
              <a:solidFill>
                <a:srgbClr val="00B050"/>
              </a:solidFill>
            </a:endParaRPr>
          </a:p>
          <a:p>
            <a:r>
              <a:rPr lang="en-US" sz="1900" dirty="0"/>
              <a:t>R = 1; 		</a:t>
            </a:r>
            <a:r>
              <a:rPr lang="en-US" sz="1900" dirty="0">
                <a:solidFill>
                  <a:srgbClr val="00B050"/>
                </a:solidFill>
              </a:rPr>
              <a:t>% Ohms</a:t>
            </a:r>
          </a:p>
          <a:p>
            <a:r>
              <a:rPr lang="en-US" sz="1900" dirty="0"/>
              <a:t>L = 0.5; 		</a:t>
            </a:r>
            <a:r>
              <a:rPr lang="en-US" sz="1900" dirty="0">
                <a:solidFill>
                  <a:srgbClr val="00B050"/>
                </a:solidFill>
              </a:rPr>
              <a:t>% Henry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The open-loop transfer function</a:t>
            </a:r>
          </a:p>
          <a:p>
            <a:r>
              <a:rPr lang="en-US" sz="1900" dirty="0"/>
              <a:t>s = </a:t>
            </a:r>
            <a:r>
              <a:rPr lang="en-US" sz="1900" dirty="0" err="1"/>
              <a:t>tf</a:t>
            </a:r>
            <a:r>
              <a:rPr lang="en-US" sz="1900" dirty="0"/>
              <a:t>('s');</a:t>
            </a:r>
          </a:p>
          <a:p>
            <a:r>
              <a:rPr lang="pt-BR" sz="1900" dirty="0"/>
              <a:t>P_motor = Km /((J*s + b)*(L*s + R) + Km^2);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Closed loop system</a:t>
            </a:r>
          </a:p>
          <a:p>
            <a:r>
              <a:rPr lang="en-US" sz="1900" dirty="0" err="1"/>
              <a:t>sys_cl</a:t>
            </a:r>
            <a:r>
              <a:rPr lang="en-US" sz="1900" dirty="0"/>
              <a:t> = feedback(P_motor,1);</a:t>
            </a:r>
          </a:p>
          <a:p>
            <a:endParaRPr lang="en-US" sz="1900" dirty="0"/>
          </a:p>
          <a:p>
            <a:r>
              <a:rPr lang="en-US" sz="1900" dirty="0"/>
              <a:t>t = 0:0.01:10;</a:t>
            </a:r>
          </a:p>
          <a:p>
            <a:r>
              <a:rPr lang="en-US" sz="1900" dirty="0"/>
              <a:t>step(</a:t>
            </a:r>
            <a:r>
              <a:rPr lang="en-US" sz="1900" dirty="0" err="1"/>
              <a:t>sys_cl,t</a:t>
            </a:r>
            <a:r>
              <a:rPr lang="en-US" sz="1900" dirty="0"/>
              <a:t>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B1F15-E281-44FA-9BF7-F5498D4C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90" y="857232"/>
            <a:ext cx="6279000" cy="4704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42B000-ACA9-466A-98D8-50525B84B628}"/>
              </a:ext>
            </a:extLst>
          </p:cNvPr>
          <p:cNvSpPr/>
          <p:nvPr/>
        </p:nvSpPr>
        <p:spPr>
          <a:xfrm>
            <a:off x="5423608" y="5632670"/>
            <a:ext cx="66863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4 Step response of closed loop system with unity feedback.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082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MATLAB codes:</a:t>
            </a:r>
            <a:endParaRPr lang="en-US" sz="24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90C86-2679-41DC-A021-D46EB107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290" y="851660"/>
            <a:ext cx="6279000" cy="47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4AB86-61C8-4011-A7C3-BC985D3A41D8}"/>
              </a:ext>
            </a:extLst>
          </p:cNvPr>
          <p:cNvSpPr/>
          <p:nvPr/>
        </p:nvSpPr>
        <p:spPr>
          <a:xfrm>
            <a:off x="6035415" y="5618506"/>
            <a:ext cx="5462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5 Step response of optimal control using LQR.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2C647-54DD-4A19-95A6-461441608738}"/>
              </a:ext>
            </a:extLst>
          </p:cNvPr>
          <p:cNvSpPr txBox="1"/>
          <p:nvPr/>
        </p:nvSpPr>
        <p:spPr>
          <a:xfrm>
            <a:off x="285710" y="1302340"/>
            <a:ext cx="581029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rgbClr val="00B050"/>
                </a:solidFill>
              </a:rPr>
              <a:t>% State-space system </a:t>
            </a:r>
          </a:p>
          <a:p>
            <a:r>
              <a:rPr lang="en-US" sz="1900" dirty="0"/>
              <a:t>A = [-b/J   Km/J</a:t>
            </a:r>
          </a:p>
          <a:p>
            <a:r>
              <a:rPr lang="en-US" sz="1900" dirty="0"/>
              <a:t>    -Km/L   -R/L];</a:t>
            </a:r>
          </a:p>
          <a:p>
            <a:r>
              <a:rPr lang="en-US" sz="1900" dirty="0"/>
              <a:t>B = [0; 1/L];</a:t>
            </a:r>
          </a:p>
          <a:p>
            <a:r>
              <a:rPr lang="en-US" sz="1900" dirty="0"/>
              <a:t>C = [1 0];</a:t>
            </a:r>
          </a:p>
          <a:p>
            <a:r>
              <a:rPr lang="en-US" sz="1900" dirty="0"/>
              <a:t>D = 0;</a:t>
            </a:r>
          </a:p>
          <a:p>
            <a:endParaRPr lang="en-US" sz="1900" dirty="0"/>
          </a:p>
          <a:p>
            <a:r>
              <a:rPr lang="en-US" sz="1900" dirty="0"/>
              <a:t>sys = ss(A,B,C,D); 	</a:t>
            </a:r>
            <a:r>
              <a:rPr lang="en-US" sz="1900" dirty="0">
                <a:solidFill>
                  <a:srgbClr val="00B050"/>
                </a:solidFill>
              </a:rPr>
              <a:t>% state-space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B050"/>
                </a:solidFill>
              </a:rPr>
              <a:t>% Linear Quadratic Regulator (LQR)</a:t>
            </a:r>
          </a:p>
          <a:p>
            <a:r>
              <a:rPr lang="fr-FR" sz="1900" dirty="0"/>
              <a:t>Q = [0.1 0; 0 0.0001];</a:t>
            </a:r>
          </a:p>
          <a:p>
            <a:r>
              <a:rPr lang="en-US" sz="1900" dirty="0" err="1"/>
              <a:t>R_opt</a:t>
            </a:r>
            <a:r>
              <a:rPr lang="en-US" sz="1900" dirty="0"/>
              <a:t> = 0.1;</a:t>
            </a:r>
          </a:p>
          <a:p>
            <a:r>
              <a:rPr lang="pt-BR" sz="1900" dirty="0"/>
              <a:t>K_opt = lqr(A,B,Q,R_opt); </a:t>
            </a:r>
            <a:r>
              <a:rPr lang="pt-BR" sz="1900" dirty="0">
                <a:solidFill>
                  <a:srgbClr val="00B050"/>
                </a:solidFill>
              </a:rPr>
              <a:t>% Kalman gain</a:t>
            </a:r>
          </a:p>
          <a:p>
            <a:r>
              <a:rPr lang="en-US" sz="1900" dirty="0" err="1"/>
              <a:t>sys_lqr</a:t>
            </a:r>
            <a:r>
              <a:rPr lang="en-US" sz="1900" dirty="0"/>
              <a:t> = ss(A-B*K_opt,B,C,0);</a:t>
            </a:r>
          </a:p>
          <a:p>
            <a:endParaRPr lang="en-US" sz="1900" dirty="0"/>
          </a:p>
          <a:p>
            <a:r>
              <a:rPr lang="en-US" sz="1900" dirty="0"/>
              <a:t>t = 0:0.01:10;</a:t>
            </a:r>
          </a:p>
          <a:p>
            <a:r>
              <a:rPr lang="en-US" sz="1900" dirty="0"/>
              <a:t>step(</a:t>
            </a:r>
            <a:r>
              <a:rPr lang="en-US" sz="1900" dirty="0" err="1"/>
              <a:t>sys_lqr,t</a:t>
            </a:r>
            <a:r>
              <a:rPr lang="en-US" sz="1900" dirty="0"/>
              <a:t>);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48283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712F-EB92-469B-A53B-C38FBF5E0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00" y="1077000"/>
            <a:ext cx="6279000" cy="4704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A912C5-79A1-491D-9331-2C7F353022CF}"/>
              </a:ext>
            </a:extLst>
          </p:cNvPr>
          <p:cNvSpPr/>
          <p:nvPr/>
        </p:nvSpPr>
        <p:spPr>
          <a:xfrm>
            <a:off x="2067613" y="5800713"/>
            <a:ext cx="893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6 Comparison of step response between closed loop system and LQR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19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Results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77351-A846-4009-898A-504A5C0ACAA8}"/>
              </a:ext>
            </a:extLst>
          </p:cNvPr>
          <p:cNvSpPr txBox="1"/>
          <p:nvPr/>
        </p:nvSpPr>
        <p:spPr>
          <a:xfrm>
            <a:off x="1293612" y="5466185"/>
            <a:ext cx="912586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motor performance with LQR control is better than compared with the closed loop system.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882A25-1D5F-40C9-88A5-773303C6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798507"/>
              </p:ext>
            </p:extLst>
          </p:nvPr>
        </p:nvGraphicFramePr>
        <p:xfrm>
          <a:off x="1227168" y="2034922"/>
          <a:ext cx="9737662" cy="3216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581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2676081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2400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8756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Controllers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 time, T</a:t>
                      </a:r>
                      <a:r>
                        <a:rPr lang="en-US" sz="24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Peak 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Amplitude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Overshoot,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99780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 loop </a:t>
                      </a:r>
                    </a:p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unity feedback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3.83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1030257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LQR controller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 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2464F84E-607A-4A97-8D01-23B0DEBAE489}"/>
              </a:ext>
            </a:extLst>
          </p:cNvPr>
          <p:cNvSpPr/>
          <p:nvPr/>
        </p:nvSpPr>
        <p:spPr>
          <a:xfrm>
            <a:off x="285706" y="5670645"/>
            <a:ext cx="788473" cy="4220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9A8BF-A543-4317-A0FB-B9B7C0CAC1EC}"/>
              </a:ext>
            </a:extLst>
          </p:cNvPr>
          <p:cNvSpPr txBox="1"/>
          <p:nvPr/>
        </p:nvSpPr>
        <p:spPr>
          <a:xfrm>
            <a:off x="1664236" y="1067322"/>
            <a:ext cx="8863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II.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simulation results.</a:t>
            </a:r>
          </a:p>
        </p:txBody>
      </p:sp>
    </p:spTree>
    <p:extLst>
      <p:ext uri="{BB962C8B-B14F-4D97-AF65-F5344CB8AC3E}">
        <p14:creationId xmlns:p14="http://schemas.microsoft.com/office/powerpoint/2010/main" val="366139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An approach to control design of a DC motor based on LQR control design.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Mechanical and electrical parameters of DC motor are used to obtain response for system.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LQR design provides an optimal state feedback control that minimizes the quadratic error and control effort.</a:t>
            </a:r>
          </a:p>
        </p:txBody>
      </p:sp>
    </p:spTree>
    <p:extLst>
      <p:ext uri="{BB962C8B-B14F-4D97-AF65-F5344CB8AC3E}">
        <p14:creationId xmlns:p14="http://schemas.microsoft.com/office/powerpoint/2010/main" val="3846571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812CC5-2A60-41EB-8EFA-625146886A60}"/>
              </a:ext>
            </a:extLst>
          </p:cNvPr>
          <p:cNvSpPr/>
          <p:nvPr/>
        </p:nvSpPr>
        <p:spPr>
          <a:xfrm>
            <a:off x="1084189" y="2865710"/>
            <a:ext cx="10023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 for your attention</a:t>
            </a:r>
            <a:endParaRPr lang="en-US" sz="54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250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Linear Quadratic Regulator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DC Motor Model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Simulation Results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Objective: Control angular speed of a DC motor model using different control strategies    like Closed Loop system and Linear Quadratic Regulator for comparison purpose. </a:t>
            </a:r>
          </a:p>
          <a:p>
            <a:pPr marL="285750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Controller methods: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PID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Linear Quadratic Regulator</a:t>
            </a:r>
          </a:p>
          <a:p>
            <a:pPr marL="914400" lvl="2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Model Predictive Control</a:t>
            </a:r>
          </a:p>
        </p:txBody>
      </p:sp>
    </p:spTree>
    <p:extLst>
      <p:ext uri="{BB962C8B-B14F-4D97-AF65-F5344CB8AC3E}">
        <p14:creationId xmlns:p14="http://schemas.microsoft.com/office/powerpoint/2010/main" val="14152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LQR problem considers the state-space system and given by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are symmetric, positive definite matrix.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are weighting factors.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3C1EAE4-AED8-4606-BEBA-DC525DF30BC9}"/>
              </a:ext>
            </a:extLst>
          </p:cNvPr>
          <p:cNvSpPr txBox="1"/>
          <p:nvPr/>
        </p:nvSpPr>
        <p:spPr>
          <a:xfrm>
            <a:off x="9237843" y="1711769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394673-50E6-40F6-9555-D7DF755BC17F}"/>
              </a:ext>
            </a:extLst>
          </p:cNvPr>
          <p:cNvSpPr txBox="1"/>
          <p:nvPr/>
        </p:nvSpPr>
        <p:spPr>
          <a:xfrm>
            <a:off x="9237843" y="2781749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42752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Solve via maximum principle: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𝑅𝑢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endParaRPr lang="en-US" sz="2200" b="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𝑄𝑥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0=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𝑅𝑢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Assume,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. Then,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𝑄𝑥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𝑃𝐴𝑥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𝑃𝑥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𝑃𝐴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𝑃𝐵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B2E1FB7-CA4F-4C4B-B18D-66108E1D7075}"/>
              </a:ext>
            </a:extLst>
          </p:cNvPr>
          <p:cNvSpPr txBox="1"/>
          <p:nvPr/>
        </p:nvSpPr>
        <p:spPr>
          <a:xfrm>
            <a:off x="9237843" y="1468488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13B51-B3EC-432F-9342-FA6DF4FED7C5}"/>
              </a:ext>
            </a:extLst>
          </p:cNvPr>
          <p:cNvSpPr txBox="1"/>
          <p:nvPr/>
        </p:nvSpPr>
        <p:spPr>
          <a:xfrm>
            <a:off x="9237843" y="6023715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565B9E-6F2B-4927-97CD-217B25F2D906}"/>
              </a:ext>
            </a:extLst>
          </p:cNvPr>
          <p:cNvSpPr txBox="1"/>
          <p:nvPr/>
        </p:nvSpPr>
        <p:spPr>
          <a:xfrm>
            <a:off x="5815770" y="2248664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CB453-FF47-4710-8FAB-BBF2432EE23C}"/>
              </a:ext>
            </a:extLst>
          </p:cNvPr>
          <p:cNvSpPr txBox="1"/>
          <p:nvPr/>
        </p:nvSpPr>
        <p:spPr>
          <a:xfrm>
            <a:off x="5815770" y="3069302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A2D40-ADDB-4D15-B72F-6F422D3F4D60}"/>
              </a:ext>
            </a:extLst>
          </p:cNvPr>
          <p:cNvSpPr txBox="1"/>
          <p:nvPr/>
        </p:nvSpPr>
        <p:spPr>
          <a:xfrm>
            <a:off x="5815770" y="3820276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517E13-9515-45C1-B487-5F6D189B01B5}"/>
              </a:ext>
            </a:extLst>
          </p:cNvPr>
          <p:cNvSpPr txBox="1"/>
          <p:nvPr/>
        </p:nvSpPr>
        <p:spPr>
          <a:xfrm>
            <a:off x="9237843" y="4935301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266599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400" dirty="0"/>
                  <a:t>The optimal control minimizing </a:t>
                </a:r>
                <a:r>
                  <a:rPr lang="en-US" sz="2400" i="1" dirty="0"/>
                  <a:t>J</a:t>
                </a:r>
                <a:r>
                  <a:rPr lang="en-US" sz="2400" dirty="0"/>
                  <a:t> is given by linear state feedback law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b="0" dirty="0"/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determined from the solution of equation: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D106CCF-66DF-4CD8-A9B1-64AF9CB47372}"/>
              </a:ext>
            </a:extLst>
          </p:cNvPr>
          <p:cNvSpPr/>
          <p:nvPr/>
        </p:nvSpPr>
        <p:spPr>
          <a:xfrm>
            <a:off x="3800213" y="3210065"/>
            <a:ext cx="4555221" cy="704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0A88D-D213-48A9-9BC4-A36208469A0C}"/>
              </a:ext>
            </a:extLst>
          </p:cNvPr>
          <p:cNvSpPr txBox="1"/>
          <p:nvPr/>
        </p:nvSpPr>
        <p:spPr>
          <a:xfrm>
            <a:off x="6418767" y="4091869"/>
            <a:ext cx="3400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</a:t>
            </a:r>
            <a:r>
              <a:rPr lang="en-US" sz="22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Riccati</a:t>
            </a:r>
            <a:r>
              <a:rPr lang="en-US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equation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EC992E3-1E45-4B77-8344-586CDE1345DF}"/>
              </a:ext>
            </a:extLst>
          </p:cNvPr>
          <p:cNvCxnSpPr>
            <a:cxnSpLocks/>
            <a:stCxn id="4" idx="1"/>
            <a:endCxn id="3" idx="2"/>
          </p:cNvCxnSpPr>
          <p:nvPr/>
        </p:nvCxnSpPr>
        <p:spPr>
          <a:xfrm rot="10800000">
            <a:off x="6077825" y="3914353"/>
            <a:ext cx="340943" cy="3929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BC950C8-4494-4787-BF11-ECAFCC72F4AA}"/>
              </a:ext>
            </a:extLst>
          </p:cNvPr>
          <p:cNvSpPr/>
          <p:nvPr/>
        </p:nvSpPr>
        <p:spPr>
          <a:xfrm>
            <a:off x="6579129" y="1704582"/>
            <a:ext cx="1910529" cy="6581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3E9AA9-0B1C-48E4-803A-1D64E5B1DF12}"/>
              </a:ext>
            </a:extLst>
          </p:cNvPr>
          <p:cNvSpPr txBox="1"/>
          <p:nvPr/>
        </p:nvSpPr>
        <p:spPr>
          <a:xfrm>
            <a:off x="9194928" y="1818204"/>
            <a:ext cx="560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AD862-5529-4CB4-9CE7-BB8E661B7B13}"/>
              </a:ext>
            </a:extLst>
          </p:cNvPr>
          <p:cNvSpPr txBox="1"/>
          <p:nvPr/>
        </p:nvSpPr>
        <p:spPr>
          <a:xfrm>
            <a:off x="9131506" y="3346764"/>
            <a:ext cx="687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178035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The electric equivalent circuit of a DC motor armature is based on the fact that armature winding  has a resistance </a:t>
            </a:r>
            <a:r>
              <a:rPr lang="en-US" sz="2200" b="1" dirty="0"/>
              <a:t>R</a:t>
            </a:r>
            <a:r>
              <a:rPr lang="en-US" sz="2200" dirty="0"/>
              <a:t>, a self-inductance </a:t>
            </a:r>
            <a:r>
              <a:rPr lang="en-US" sz="2200" b="1" dirty="0"/>
              <a:t>L</a:t>
            </a:r>
            <a:r>
              <a:rPr lang="en-US" sz="2200" dirty="0"/>
              <a:t>, and the back emf (back electromotive force) </a:t>
            </a:r>
            <a:r>
              <a:rPr lang="en-US" sz="2200" b="1" dirty="0"/>
              <a:t>e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E032-A01B-46CD-A274-DAF29BBE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7" t="39593" r="9155" b="25978"/>
          <a:stretch/>
        </p:blipFill>
        <p:spPr>
          <a:xfrm>
            <a:off x="6785656" y="1814514"/>
            <a:ext cx="5120634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/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motor torque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armature current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a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emf,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 to relative to angular velocity of the shaft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blipFill>
                <a:blip r:embed="rId4"/>
                <a:stretch>
                  <a:fillRect l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176C29-4098-4ACF-BF80-E2992A44ED9A}"/>
              </a:ext>
            </a:extLst>
          </p:cNvPr>
          <p:cNvSpPr txBox="1"/>
          <p:nvPr/>
        </p:nvSpPr>
        <p:spPr>
          <a:xfrm>
            <a:off x="5815769" y="3213556"/>
            <a:ext cx="660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81E3A-7CFF-4893-910E-AAA8CD540989}"/>
              </a:ext>
            </a:extLst>
          </p:cNvPr>
          <p:cNvSpPr txBox="1"/>
          <p:nvPr/>
        </p:nvSpPr>
        <p:spPr>
          <a:xfrm>
            <a:off x="5815770" y="4934823"/>
            <a:ext cx="660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081436-D786-4BA9-A1CB-7B3210506439}"/>
              </a:ext>
            </a:extLst>
          </p:cNvPr>
          <p:cNvSpPr/>
          <p:nvPr/>
        </p:nvSpPr>
        <p:spPr>
          <a:xfrm>
            <a:off x="7959351" y="5319678"/>
            <a:ext cx="276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DC motor model.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0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Apply the Newton’s law and </a:t>
                </a:r>
                <a:r>
                  <a:rPr lang="en-US" sz="2200" dirty="0" err="1"/>
                  <a:t>Kirchoff’s</a:t>
                </a:r>
                <a:r>
                  <a:rPr lang="en-US" sz="2200" dirty="0"/>
                  <a:t> law, we can write the following equations: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/>
              </a:p>
              <a:p>
                <a:pPr algn="just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According to equations above, the state space model will be: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92E0C4-7139-4164-9990-0954D1E04216}"/>
              </a:ext>
            </a:extLst>
          </p:cNvPr>
          <p:cNvSpPr txBox="1"/>
          <p:nvPr/>
        </p:nvSpPr>
        <p:spPr>
          <a:xfrm>
            <a:off x="9237842" y="1455018"/>
            <a:ext cx="654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62944-8203-4F6D-9BE3-F06BC8161BAE}"/>
              </a:ext>
            </a:extLst>
          </p:cNvPr>
          <p:cNvSpPr txBox="1"/>
          <p:nvPr/>
        </p:nvSpPr>
        <p:spPr>
          <a:xfrm>
            <a:off x="9237842" y="2266383"/>
            <a:ext cx="7198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BD0F59-C8A4-4D1F-B1A2-FA72A3A5413E}"/>
              </a:ext>
            </a:extLst>
          </p:cNvPr>
          <p:cNvSpPr txBox="1"/>
          <p:nvPr/>
        </p:nvSpPr>
        <p:spPr>
          <a:xfrm>
            <a:off x="9237843" y="3643019"/>
            <a:ext cx="654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1D28A-1721-499B-B153-C914EAD02375}"/>
              </a:ext>
            </a:extLst>
          </p:cNvPr>
          <p:cNvSpPr txBox="1"/>
          <p:nvPr/>
        </p:nvSpPr>
        <p:spPr>
          <a:xfrm>
            <a:off x="9237841" y="5249498"/>
            <a:ext cx="6543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(16)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B584938-10E6-4D32-9FA4-AF87E31F0C34}"/>
              </a:ext>
            </a:extLst>
          </p:cNvPr>
          <p:cNvSpPr/>
          <p:nvPr/>
        </p:nvSpPr>
        <p:spPr>
          <a:xfrm rot="16200000">
            <a:off x="5895194" y="4169752"/>
            <a:ext cx="180160" cy="993639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0D310-CE45-4345-BCA9-94060C2509DB}"/>
              </a:ext>
            </a:extLst>
          </p:cNvPr>
          <p:cNvSpPr txBox="1"/>
          <p:nvPr/>
        </p:nvSpPr>
        <p:spPr>
          <a:xfrm>
            <a:off x="5890260" y="4707426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3084036-28D5-45AB-BF95-F3FE1BCD2E25}"/>
              </a:ext>
            </a:extLst>
          </p:cNvPr>
          <p:cNvSpPr/>
          <p:nvPr/>
        </p:nvSpPr>
        <p:spPr>
          <a:xfrm rot="16200000">
            <a:off x="7571458" y="4491602"/>
            <a:ext cx="180162" cy="34993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5A99-E9C2-4C9D-BAA5-BAD9B054692E}"/>
              </a:ext>
            </a:extLst>
          </p:cNvPr>
          <p:cNvSpPr txBox="1"/>
          <p:nvPr/>
        </p:nvSpPr>
        <p:spPr>
          <a:xfrm>
            <a:off x="7515204" y="4707426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17A962-D0D2-455A-8E28-19B4161938C5}"/>
              </a:ext>
            </a:extLst>
          </p:cNvPr>
          <p:cNvSpPr/>
          <p:nvPr/>
        </p:nvSpPr>
        <p:spPr>
          <a:xfrm rot="16200000">
            <a:off x="6069091" y="5437606"/>
            <a:ext cx="180161" cy="537823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14218-3D26-4872-8250-7494A7488520}"/>
              </a:ext>
            </a:extLst>
          </p:cNvPr>
          <p:cNvSpPr txBox="1"/>
          <p:nvPr/>
        </p:nvSpPr>
        <p:spPr>
          <a:xfrm>
            <a:off x="6016602" y="5747373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419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Apply the Laplace transform, the modeling equations can be expressed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v"/>
                </a:pPr>
                <a:r>
                  <a:rPr lang="en-US" sz="2200" dirty="0"/>
                  <a:t>According to equations above, the open-loop transfer function of the motor is obtained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2D70B3A-3E2D-4F39-9F04-A14AE54A6815}"/>
              </a:ext>
            </a:extLst>
          </p:cNvPr>
          <p:cNvSpPr txBox="1"/>
          <p:nvPr/>
        </p:nvSpPr>
        <p:spPr>
          <a:xfrm>
            <a:off x="9237843" y="1583808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1FB52-BDF6-4C08-82BC-5D755E19A941}"/>
              </a:ext>
            </a:extLst>
          </p:cNvPr>
          <p:cNvSpPr txBox="1"/>
          <p:nvPr/>
        </p:nvSpPr>
        <p:spPr>
          <a:xfrm>
            <a:off x="9237843" y="2284626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CBE065-1291-4672-AA52-ABDD6836CAB7}"/>
              </a:ext>
            </a:extLst>
          </p:cNvPr>
          <p:cNvSpPr txBox="1"/>
          <p:nvPr/>
        </p:nvSpPr>
        <p:spPr>
          <a:xfrm>
            <a:off x="9237843" y="4133828"/>
            <a:ext cx="653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(19)</a:t>
            </a:r>
          </a:p>
        </p:txBody>
      </p:sp>
    </p:spTree>
    <p:extLst>
      <p:ext uri="{BB962C8B-B14F-4D97-AF65-F5344CB8AC3E}">
        <p14:creationId xmlns:p14="http://schemas.microsoft.com/office/powerpoint/2010/main" val="2754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12582</TotalTime>
  <Words>1149</Words>
  <Application>Microsoft Office PowerPoint</Application>
  <PresentationFormat>Widescreen</PresentationFormat>
  <Paragraphs>238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맑은 고딕</vt:lpstr>
      <vt:lpstr>Arial</vt:lpstr>
      <vt:lpstr>Calibri</vt:lpstr>
      <vt:lpstr>Cambria Math</vt:lpstr>
      <vt:lpstr>Courier New</vt:lpstr>
      <vt:lpstr>Tahoma</vt:lpstr>
      <vt:lpstr>Times New Roman</vt:lpstr>
      <vt:lpstr>Wingdings</vt:lpstr>
      <vt:lpstr>Office 테마</vt:lpstr>
      <vt:lpstr>Optimal Control of DC Motor using Linear Quadratic Regulator</vt:lpstr>
      <vt:lpstr>Outline</vt:lpstr>
      <vt:lpstr>Introduction</vt:lpstr>
      <vt:lpstr>Linear Quadratic Regulator (LQR)</vt:lpstr>
      <vt:lpstr>Linear Quadratic Regulator (LQR)</vt:lpstr>
      <vt:lpstr>Linear Quadratic Regulator (LQR)</vt:lpstr>
      <vt:lpstr>DC Motor Model</vt:lpstr>
      <vt:lpstr>DC Motor Model</vt:lpstr>
      <vt:lpstr>DC Motor Model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Thanh Tuan Pham</cp:lastModifiedBy>
  <cp:revision>1089</cp:revision>
  <dcterms:created xsi:type="dcterms:W3CDTF">2017-04-30T11:37:21Z</dcterms:created>
  <dcterms:modified xsi:type="dcterms:W3CDTF">2019-06-10T01:29:06Z</dcterms:modified>
</cp:coreProperties>
</file>