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528" r:id="rId2"/>
    <p:sldId id="425" r:id="rId3"/>
    <p:sldId id="436" r:id="rId4"/>
    <p:sldId id="490" r:id="rId5"/>
    <p:sldId id="493" r:id="rId6"/>
    <p:sldId id="491" r:id="rId7"/>
    <p:sldId id="494" r:id="rId8"/>
    <p:sldId id="495" r:id="rId9"/>
    <p:sldId id="497" r:id="rId10"/>
    <p:sldId id="498" r:id="rId11"/>
    <p:sldId id="496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  <p:sldId id="512" r:id="rId26"/>
    <p:sldId id="513" r:id="rId27"/>
    <p:sldId id="514" r:id="rId28"/>
    <p:sldId id="515" r:id="rId29"/>
    <p:sldId id="516" r:id="rId30"/>
    <p:sldId id="517" r:id="rId31"/>
    <p:sldId id="518" r:id="rId32"/>
    <p:sldId id="519" r:id="rId33"/>
    <p:sldId id="520" r:id="rId34"/>
    <p:sldId id="521" r:id="rId35"/>
    <p:sldId id="522" r:id="rId36"/>
    <p:sldId id="523" r:id="rId37"/>
    <p:sldId id="525" r:id="rId38"/>
    <p:sldId id="524" r:id="rId39"/>
    <p:sldId id="526" r:id="rId40"/>
    <p:sldId id="527" r:id="rId41"/>
    <p:sldId id="32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788"/>
    <a:srgbClr val="FEF1E6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9322" autoAdjust="0"/>
  </p:normalViewPr>
  <p:slideViewPr>
    <p:cSldViewPr>
      <p:cViewPr varScale="1">
        <p:scale>
          <a:sx n="74" d="100"/>
          <a:sy n="74" d="100"/>
        </p:scale>
        <p:origin x="-98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5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38015-AD98-4867-8B7A-4101F60AD33A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5A4E-08A9-457D-89E6-C51BF6DBFC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47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5BD45-B5A0-4654-B232-F8508C108E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8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08/02/2016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mtiaz.hussain@faculty.muet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6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7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imtiazhussainkalwar.weebly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Digital Control Systems (DCS)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884042" y="3717032"/>
            <a:ext cx="58563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Dr. Imtiaz Hussain</a:t>
            </a:r>
          </a:p>
          <a:p>
            <a:pPr algn="ctr"/>
            <a:r>
              <a:rPr lang="en-GB" sz="1600" dirty="0" smtClean="0"/>
              <a:t>Associate Professor</a:t>
            </a:r>
          </a:p>
          <a:p>
            <a:pPr algn="ctr"/>
            <a:r>
              <a:rPr lang="en-GB" sz="1600" dirty="0" smtClean="0"/>
              <a:t>Mehran University of Engineering &amp; Technology Jamshoro, Pakistan</a:t>
            </a:r>
          </a:p>
          <a:p>
            <a:pPr algn="ctr"/>
            <a:r>
              <a:rPr lang="en-GB" dirty="0" smtClean="0"/>
              <a:t>email: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imtiaz.hussain@faculty.muet.edu.pk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GB" dirty="0" smtClean="0"/>
              <a:t>URL :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http://imtiazhussainkalwar.weebly.com/</a:t>
            </a:r>
            <a:endParaRPr lang="en-GB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926"/>
            <a:ext cx="1193597" cy="12070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4565" y="0"/>
            <a:ext cx="7959435" cy="116903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5688964"/>
            <a:ext cx="9144000" cy="1169036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2068137" y="2396787"/>
            <a:ext cx="5131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Lecture-15-16-17</a:t>
            </a:r>
            <a:endParaRPr lang="en-GB" sz="2400" dirty="0" smtClean="0"/>
          </a:p>
          <a:p>
            <a:pPr algn="ctr"/>
            <a:r>
              <a:rPr lang="en-GB" sz="2400" dirty="0" smtClean="0"/>
              <a:t>Design of Control Systems in Sate Space</a:t>
            </a:r>
          </a:p>
          <a:p>
            <a:pPr algn="ctr"/>
            <a:r>
              <a:rPr lang="en-GB" sz="2400" dirty="0" smtClean="0">
                <a:solidFill>
                  <a:schemeClr val="bg2">
                    <a:lumMod val="50000"/>
                  </a:schemeClr>
                </a:solidFill>
              </a:rPr>
              <a:t>Observer Based Approach</a:t>
            </a:r>
            <a:endParaRPr lang="en-GB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Observer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8839200" cy="6172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dirty="0" smtClean="0"/>
                  <a:t>Thus we define the mathematical model of observer to be</a:t>
                </a:r>
              </a:p>
              <a:p>
                <a:pPr algn="just"/>
                <a:endParaRPr lang="en-US" sz="2600" dirty="0"/>
              </a:p>
              <a:p>
                <a:pPr algn="just"/>
                <a:r>
                  <a:rPr lang="en-US" sz="2600" dirty="0" smtClean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600" dirty="0" smtClean="0"/>
                  <a:t> is estimated state vector,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600" dirty="0" smtClean="0"/>
                  <a:t> is estimated output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600" dirty="0" smtClean="0"/>
                  <a:t> is observer gain matrix.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8839200" cy="6172200"/>
              </a:xfrm>
              <a:blipFill rotWithShape="0">
                <a:blip r:embed="rId2"/>
                <a:stretch>
                  <a:fillRect l="-1034" t="-889" r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57726" y="1005681"/>
                <a:ext cx="4323748" cy="467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̌"/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̌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̌"/>
                          <m:ctrlPr>
                            <a:rPr lang="en-US" sz="28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726" y="1005681"/>
                <a:ext cx="4323748" cy="4670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4957"/>
          <a:stretch/>
        </p:blipFill>
        <p:spPr>
          <a:xfrm>
            <a:off x="1295400" y="2475745"/>
            <a:ext cx="7043578" cy="438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Full Order State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914400"/>
            <a:ext cx="89154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order of the state observer that will be </a:t>
            </a:r>
            <a:r>
              <a:rPr lang="en-US" sz="2600" dirty="0" smtClean="0"/>
              <a:t>discussed here </a:t>
            </a:r>
            <a:r>
              <a:rPr lang="en-US" sz="2600" dirty="0"/>
              <a:t>is the same as that of the plant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smtClean="0"/>
              <a:t>Consider the plant define by following equations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Equation of state observer is given as</a:t>
            </a:r>
          </a:p>
          <a:p>
            <a:pPr algn="just"/>
            <a:endParaRPr lang="en-US" sz="2600" dirty="0"/>
          </a:p>
          <a:p>
            <a:pPr algn="just"/>
            <a:r>
              <a:rPr lang="en-US" sz="2800" dirty="0"/>
              <a:t>To obtain the observer error equation, let us subtract Equation </a:t>
            </a:r>
            <a:r>
              <a:rPr lang="en-US" sz="2800" dirty="0" smtClean="0"/>
              <a:t>(2) from Equation (1):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76600" y="2819400"/>
                <a:ext cx="1188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819400"/>
                <a:ext cx="118833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51200" y="2286000"/>
            <a:ext cx="4260057" cy="448964"/>
            <a:chOff x="3251200" y="2286000"/>
            <a:chExt cx="4260057" cy="4489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51200" y="2286000"/>
                  <a:ext cx="210262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2286000"/>
                  <a:ext cx="2102627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/>
            <p:nvPr/>
          </p:nvCxnSpPr>
          <p:spPr>
            <a:xfrm>
              <a:off x="5486400" y="2526843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014005" y="2304077"/>
              <a:ext cx="4972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(1)</a:t>
              </a:r>
              <a:endParaRPr lang="en-US" sz="2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52600" y="3733800"/>
            <a:ext cx="6368257" cy="481687"/>
            <a:chOff x="1752600" y="3733800"/>
            <a:chExt cx="6368257" cy="481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752600" y="3733800"/>
                  <a:ext cx="4323748" cy="467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̌"/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acc>
                          <m:accPr>
                            <m:chr m:val="̌"/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acc>
                          <m:accPr>
                            <m:chr m:val="̌"/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733800"/>
                  <a:ext cx="4323748" cy="4670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6096000" y="4007366"/>
              <a:ext cx="1371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623605" y="3784600"/>
              <a:ext cx="4972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(2)</a:t>
              </a:r>
              <a:endParaRPr lang="en-US" sz="2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19718" y="5206581"/>
                <a:ext cx="7280391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̌"/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𝑨𝒙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̌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acc>
                            <m:accPr>
                              <m:chr m:val="̌"/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18" y="5206581"/>
                <a:ext cx="7280391" cy="4675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31804" y="5923876"/>
                <a:ext cx="7208640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̌"/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̌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acc>
                            <m:accPr>
                              <m:chr m:val="̌"/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4" y="5923876"/>
                <a:ext cx="7208640" cy="4675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31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Full Order State Observer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" y="9144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 algn="just"/>
                <a:endParaRPr lang="en-US" sz="2600" dirty="0"/>
              </a:p>
              <a:p>
                <a:pPr algn="just"/>
                <a:r>
                  <a:rPr lang="en-US" sz="2600" dirty="0" smtClean="0"/>
                  <a:t>Simplifications in above equation yields</a:t>
                </a:r>
                <a:endParaRPr lang="en-US" sz="2600" dirty="0"/>
              </a:p>
              <a:p>
                <a:pPr algn="just"/>
                <a:endParaRPr lang="en-US" sz="2600" dirty="0" smtClean="0"/>
              </a:p>
              <a:p>
                <a:pPr algn="just"/>
                <a:endParaRPr lang="en-US" sz="2600" dirty="0" smtClean="0"/>
              </a:p>
              <a:p>
                <a:pPr algn="just"/>
                <a:r>
                  <a:rPr lang="en-US" sz="2800" dirty="0"/>
                  <a:t>Define the difference </a:t>
                </a:r>
                <a:r>
                  <a:rPr lang="en-US" sz="2800" dirty="0" smtClean="0"/>
                  <a:t>between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800" dirty="0" smtClean="0"/>
                  <a:t> as </a:t>
                </a:r>
                <a:r>
                  <a:rPr lang="en-US" sz="2800" dirty="0"/>
                  <a:t>the error vector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e</a:t>
                </a:r>
                <a:r>
                  <a:rPr lang="en-US" sz="2800" dirty="0" smtClean="0"/>
                  <a:t>.</a:t>
                </a:r>
              </a:p>
              <a:p>
                <a:pPr algn="just"/>
                <a:endParaRPr lang="en-US" sz="2800" dirty="0"/>
              </a:p>
              <a:p>
                <a:pPr algn="just"/>
                <a:r>
                  <a:rPr lang="en-US" sz="2800" dirty="0" smtClean="0"/>
                  <a:t>Equation (3) can now be written as</a:t>
                </a:r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" y="914400"/>
                <a:ext cx="8915400" cy="4525963"/>
              </a:xfrm>
              <a:blipFill rotWithShape="0">
                <a:blip r:embed="rId2"/>
                <a:stretch>
                  <a:fillRect l="-1230" r="-1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1480" y="876300"/>
                <a:ext cx="7208640" cy="467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̌"/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̌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acc>
                            <m:accPr>
                              <m:chr m:val="̌"/>
                              <m:ctrlPr>
                                <a:rPr lang="en-US" sz="2800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80" y="876300"/>
                <a:ext cx="7208640" cy="4675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371600" y="2123749"/>
            <a:ext cx="6838950" cy="467051"/>
            <a:chOff x="1371600" y="2123749"/>
            <a:chExt cx="6838950" cy="467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371600" y="2123749"/>
                  <a:ext cx="5071517" cy="467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8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̇"/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accPr>
                          <m:e>
                            <m:acc>
                              <m:accPr>
                                <m:chr m:val="̌"/>
                                <m:ctrlPr>
                                  <a:rPr lang="en-US" sz="2800" b="1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̌"/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 −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̌"/>
                                <m:ctrlPr>
                                  <a:rPr lang="en-US" sz="2800" b="1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2123749"/>
                  <a:ext cx="5071517" cy="46705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>
              <a:stCxn id="16" idx="3"/>
            </p:cNvCxnSpPr>
            <p:nvPr/>
          </p:nvCxnSpPr>
          <p:spPr>
            <a:xfrm>
              <a:off x="6443117" y="2357275"/>
              <a:ext cx="1176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713298" y="2159913"/>
              <a:ext cx="4972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(3)</a:t>
              </a:r>
              <a:endParaRPr lang="en-US" sz="2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29000" y="3584694"/>
                <a:ext cx="15869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̌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84694"/>
                <a:ext cx="1586973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48000" y="4794031"/>
                <a:ext cx="25330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𝑪𝒆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794031"/>
                <a:ext cx="253306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47999" y="5478463"/>
                <a:ext cx="26340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5478463"/>
                <a:ext cx="263405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83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Full Order State Observer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" y="914400"/>
                <a:ext cx="89154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endParaRPr lang="en-US" sz="2600" dirty="0" smtClean="0"/>
              </a:p>
              <a:p>
                <a:pPr algn="just"/>
                <a:r>
                  <a:rPr lang="en-US" sz="2800" dirty="0" smtClean="0"/>
                  <a:t>From above  </a:t>
                </a:r>
                <a:r>
                  <a:rPr lang="en-US" sz="2800" dirty="0"/>
                  <a:t>we see that the dynamic behavior of the error vector is </a:t>
                </a:r>
                <a:r>
                  <a:rPr lang="en-US" sz="2800" dirty="0" smtClean="0"/>
                  <a:t>determined by </a:t>
                </a:r>
                <a:r>
                  <a:rPr lang="en-US" sz="2800" dirty="0"/>
                  <a:t>the eigenvalues of matrix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>
                    <a:solidFill>
                      <a:srgbClr val="FF0000"/>
                    </a:solidFill>
                  </a:rPr>
                  <a:t>-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K</a:t>
                </a:r>
                <a:r>
                  <a:rPr lang="en-US" sz="2800" baseline="-25000" dirty="0" err="1">
                    <a:solidFill>
                      <a:srgbClr val="FF0000"/>
                    </a:solidFill>
                  </a:rPr>
                  <a:t>e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C</a:t>
                </a:r>
                <a:r>
                  <a:rPr lang="en-US" sz="2800" dirty="0"/>
                  <a:t>. </a:t>
                </a:r>
                <a:endParaRPr lang="en-US" sz="2800" dirty="0" smtClean="0"/>
              </a:p>
              <a:p>
                <a:pPr algn="just"/>
                <a:endParaRPr lang="en-US" sz="2800" dirty="0" smtClean="0"/>
              </a:p>
              <a:p>
                <a:pPr algn="just"/>
                <a:r>
                  <a:rPr lang="en-US" sz="2800" dirty="0" smtClean="0"/>
                  <a:t>If </a:t>
                </a:r>
                <a:r>
                  <a:rPr lang="en-US" sz="2800" dirty="0"/>
                  <a:t>matrix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>
                    <a:solidFill>
                      <a:srgbClr val="FF0000"/>
                    </a:solidFill>
                  </a:rPr>
                  <a:t>-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K</a:t>
                </a:r>
                <a:r>
                  <a:rPr lang="en-US" sz="2800" baseline="-25000" dirty="0" err="1">
                    <a:solidFill>
                      <a:srgbClr val="FF0000"/>
                    </a:solidFill>
                  </a:rPr>
                  <a:t>e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C</a:t>
                </a:r>
                <a:r>
                  <a:rPr lang="en-US" sz="2800" b="1" dirty="0"/>
                  <a:t> </a:t>
                </a:r>
                <a:r>
                  <a:rPr lang="en-US" sz="2800" dirty="0"/>
                  <a:t>is a stable matrix</a:t>
                </a:r>
                <a:r>
                  <a:rPr lang="en-US" sz="2800" dirty="0" smtClean="0"/>
                  <a:t>, the </a:t>
                </a:r>
                <a:r>
                  <a:rPr lang="en-US" sz="2800" dirty="0"/>
                  <a:t>error vector will converge to zero for any initial error vector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e</a:t>
                </a:r>
                <a:r>
                  <a:rPr lang="en-US" sz="2800" dirty="0">
                    <a:solidFill>
                      <a:srgbClr val="FF0000"/>
                    </a:solidFill>
                  </a:rPr>
                  <a:t>(0)</a:t>
                </a:r>
                <a:r>
                  <a:rPr lang="en-US" sz="2800" dirty="0"/>
                  <a:t>. </a:t>
                </a:r>
                <a:endParaRPr lang="en-US" sz="2800" dirty="0" smtClean="0"/>
              </a:p>
              <a:p>
                <a:pPr algn="just"/>
                <a:endParaRPr lang="en-US" sz="2800" dirty="0" smtClean="0"/>
              </a:p>
              <a:p>
                <a:pPr algn="just"/>
                <a:r>
                  <a:rPr lang="en-US" sz="2800" dirty="0" smtClean="0"/>
                  <a:t>That </a:t>
                </a:r>
                <a:r>
                  <a:rPr lang="en-US" sz="2800" dirty="0"/>
                  <a:t>is,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will converge </a:t>
                </a:r>
                <a:r>
                  <a:rPr lang="en-US" sz="2800" dirty="0"/>
                  <a:t>to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regardless of the </a:t>
                </a:r>
                <a:r>
                  <a:rPr lang="en-US" sz="2800" dirty="0" smtClean="0"/>
                  <a:t>values </a:t>
                </a:r>
                <a:r>
                  <a:rPr lang="en-US" sz="2800" dirty="0"/>
                  <a:t>of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x</a:t>
                </a:r>
                <a:r>
                  <a:rPr lang="en-US" sz="2800" dirty="0">
                    <a:solidFill>
                      <a:srgbClr val="FF0000"/>
                    </a:solidFill>
                  </a:rPr>
                  <a:t>(0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sz="2800" dirty="0" smtClean="0"/>
                  <a:t>.</a:t>
                </a:r>
              </a:p>
              <a:p>
                <a:pPr algn="just"/>
                <a:endParaRPr lang="en-US" sz="2800" dirty="0" smtClean="0"/>
              </a:p>
              <a:p>
                <a:pPr algn="just"/>
                <a:r>
                  <a:rPr lang="en-US" sz="2800" dirty="0" smtClean="0"/>
                  <a:t>And if </a:t>
                </a:r>
                <a:r>
                  <a:rPr lang="en-US" sz="2800" dirty="0"/>
                  <a:t>the eigenvalues of </a:t>
                </a:r>
                <a:r>
                  <a:rPr lang="en-US" sz="2800" dirty="0" smtClean="0"/>
                  <a:t>matrix </a:t>
                </a:r>
                <a:r>
                  <a:rPr lang="en-US" sz="2800" b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-</a:t>
                </a:r>
                <a:r>
                  <a:rPr lang="en-US" sz="2800" b="1" dirty="0" err="1" smtClean="0">
                    <a:solidFill>
                      <a:srgbClr val="FF0000"/>
                    </a:solidFill>
                  </a:rPr>
                  <a:t>K</a:t>
                </a:r>
                <a:r>
                  <a:rPr lang="en-US" sz="2800" baseline="-25000" dirty="0" err="1" smtClean="0">
                    <a:solidFill>
                      <a:srgbClr val="FF0000"/>
                    </a:solidFill>
                  </a:rPr>
                  <a:t>e</a:t>
                </a:r>
                <a:r>
                  <a:rPr lang="en-US" sz="2800" b="1" dirty="0" err="1" smtClean="0">
                    <a:solidFill>
                      <a:srgbClr val="FF0000"/>
                    </a:solidFill>
                  </a:rPr>
                  <a:t>C</a:t>
                </a:r>
                <a:r>
                  <a:rPr lang="en-US" sz="2800" b="1" dirty="0" smtClean="0"/>
                  <a:t> </a:t>
                </a:r>
                <a:r>
                  <a:rPr lang="en-US" sz="2800" dirty="0"/>
                  <a:t>are chosen in such a way that the dynamic behavior of the error vector </a:t>
                </a:r>
                <a:r>
                  <a:rPr lang="en-US" sz="2800" dirty="0" smtClean="0"/>
                  <a:t>is asymptotically </a:t>
                </a:r>
                <a:r>
                  <a:rPr lang="en-US" sz="2800" dirty="0"/>
                  <a:t>stable and is adequately fast, then any error vector will tend to zero (</a:t>
                </a:r>
                <a:r>
                  <a:rPr lang="en-US" sz="2800" dirty="0" smtClean="0"/>
                  <a:t>the origin</a:t>
                </a:r>
                <a:r>
                  <a:rPr lang="en-US" sz="2800" dirty="0"/>
                  <a:t>) with an adequate speed.</a:t>
                </a:r>
                <a:endParaRPr lang="en-US" sz="26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" y="914400"/>
                <a:ext cx="8915400" cy="5943600"/>
              </a:xfrm>
              <a:blipFill rotWithShape="0">
                <a:blip r:embed="rId2"/>
                <a:stretch>
                  <a:fillRect l="-1025" r="-1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78773" y="762000"/>
                <a:ext cx="26340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773" y="762000"/>
                <a:ext cx="263405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50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Full Order State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" y="914400"/>
            <a:ext cx="8915400" cy="5943600"/>
          </a:xfrm>
        </p:spPr>
        <p:txBody>
          <a:bodyPr>
            <a:normAutofit/>
          </a:bodyPr>
          <a:lstStyle/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If the plant is completely observable, then it can be proved that it is possible </a:t>
            </a:r>
            <a:r>
              <a:rPr lang="en-US" sz="2600" dirty="0" smtClean="0"/>
              <a:t>to choose </a:t>
            </a:r>
            <a:r>
              <a:rPr lang="en-US" sz="2600" dirty="0"/>
              <a:t>matrix 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dirty="0"/>
              <a:t> such that 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solidFill>
                  <a:srgbClr val="FF0000"/>
                </a:solidFill>
              </a:rPr>
              <a:t>-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b="1" dirty="0" err="1">
                <a:solidFill>
                  <a:srgbClr val="FF0000"/>
                </a:solidFill>
              </a:rPr>
              <a:t>C</a:t>
            </a:r>
            <a:r>
              <a:rPr lang="en-US" sz="2600" b="1" dirty="0"/>
              <a:t> </a:t>
            </a:r>
            <a:r>
              <a:rPr lang="en-US" sz="2600" dirty="0"/>
              <a:t>has arbitrarily desired eigenvalues.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That </a:t>
            </a:r>
            <a:r>
              <a:rPr lang="en-US" sz="2600" dirty="0"/>
              <a:t>is, </a:t>
            </a:r>
            <a:r>
              <a:rPr lang="en-US" sz="2600" dirty="0" smtClean="0"/>
              <a:t>the observer </a:t>
            </a:r>
            <a:r>
              <a:rPr lang="en-US" sz="2600" dirty="0"/>
              <a:t>gain matrix 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dirty="0"/>
              <a:t> can be determined to yield the desired matrix 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solidFill>
                  <a:srgbClr val="FF0000"/>
                </a:solidFill>
              </a:rPr>
              <a:t>-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b="1" dirty="0" err="1">
                <a:solidFill>
                  <a:srgbClr val="FF0000"/>
                </a:solidFill>
              </a:rPr>
              <a:t>C</a:t>
            </a:r>
            <a:r>
              <a:rPr lang="en-US" sz="2600" dirty="0"/>
              <a:t>.</a:t>
            </a:r>
            <a:endParaRPr lang="en-US" sz="2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178773" y="762000"/>
                <a:ext cx="26340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773" y="762000"/>
                <a:ext cx="263405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0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Duality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design of the full-order observer </a:t>
            </a:r>
            <a:r>
              <a:rPr lang="en-US" sz="2600" dirty="0" smtClean="0"/>
              <a:t>becomes that </a:t>
            </a:r>
            <a:r>
              <a:rPr lang="en-US" sz="2600" dirty="0"/>
              <a:t>of determining an appropriate 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dirty="0"/>
              <a:t> such that </a:t>
            </a:r>
            <a:r>
              <a:rPr lang="en-US" sz="2600" b="1" dirty="0">
                <a:solidFill>
                  <a:srgbClr val="FF0000"/>
                </a:solidFill>
              </a:rPr>
              <a:t>A</a:t>
            </a:r>
            <a:r>
              <a:rPr lang="en-US" sz="2600" dirty="0">
                <a:solidFill>
                  <a:srgbClr val="FF0000"/>
                </a:solidFill>
              </a:rPr>
              <a:t>-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b="1" dirty="0" err="1">
                <a:solidFill>
                  <a:srgbClr val="FF0000"/>
                </a:solidFill>
              </a:rPr>
              <a:t>C</a:t>
            </a:r>
            <a:r>
              <a:rPr lang="en-US" sz="2600" b="1" dirty="0"/>
              <a:t> </a:t>
            </a:r>
            <a:r>
              <a:rPr lang="en-US" sz="2600" dirty="0"/>
              <a:t>has desired eigenvalues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Thus, the </a:t>
            </a:r>
            <a:r>
              <a:rPr lang="en-US" sz="2600" dirty="0"/>
              <a:t>problem here becomes the same as the pole-placement </a:t>
            </a:r>
            <a:r>
              <a:rPr lang="en-US" sz="2600" dirty="0" smtClean="0"/>
              <a:t>problem. 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fact, the two problems are mathematically the same.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This </a:t>
            </a:r>
            <a:r>
              <a:rPr lang="en-US" sz="2600" dirty="0"/>
              <a:t>property </a:t>
            </a:r>
            <a:r>
              <a:rPr lang="en-US" sz="2600" dirty="0" smtClean="0"/>
              <a:t>is called </a:t>
            </a:r>
            <a:r>
              <a:rPr lang="en-US" sz="2600" dirty="0"/>
              <a:t>duality.</a:t>
            </a:r>
          </a:p>
        </p:txBody>
      </p:sp>
    </p:spTree>
    <p:extLst>
      <p:ext uri="{BB962C8B-B14F-4D97-AF65-F5344CB8AC3E}">
        <p14:creationId xmlns:p14="http://schemas.microsoft.com/office/powerpoint/2010/main" val="329924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Duality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839200" cy="5029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800" dirty="0"/>
                  <a:t>Consider the system defined </a:t>
                </a:r>
                <a:r>
                  <a:rPr lang="en-US" sz="2800" dirty="0" smtClean="0"/>
                  <a:t>by</a:t>
                </a:r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r>
                  <a:rPr lang="en-US" sz="2800" dirty="0"/>
                  <a:t>In designing the full-order state observer, we may solve the dual problem, that is, </a:t>
                </a:r>
                <a:r>
                  <a:rPr lang="en-US" sz="2800" dirty="0" smtClean="0"/>
                  <a:t>solve the </a:t>
                </a:r>
                <a:r>
                  <a:rPr lang="en-US" sz="2800" dirty="0"/>
                  <a:t>pole-placement problem for the dual </a:t>
                </a:r>
                <a:r>
                  <a:rPr lang="en-US" sz="2800" dirty="0" smtClean="0"/>
                  <a:t>system.</a:t>
                </a:r>
              </a:p>
              <a:p>
                <a:pPr algn="just"/>
                <a:endParaRPr lang="en-US" sz="2800" dirty="0"/>
              </a:p>
              <a:p>
                <a:pPr algn="just"/>
                <a:endParaRPr lang="en-US" sz="2800" dirty="0" smtClean="0"/>
              </a:p>
              <a:p>
                <a:pPr algn="just"/>
                <a:r>
                  <a:rPr lang="en-US" sz="2800" dirty="0" smtClean="0"/>
                  <a:t>Assuming the control signal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 smtClean="0"/>
                  <a:t> to be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839200" cy="5029200"/>
              </a:xfrm>
              <a:blipFill rotWithShape="0">
                <a:blip r:embed="rId2"/>
                <a:stretch>
                  <a:fillRect l="-1241" t="-1091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51200" y="1524000"/>
                <a:ext cx="21026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1524000"/>
                <a:ext cx="210262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6600" y="2057400"/>
                <a:ext cx="1188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057400"/>
                <a:ext cx="118833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02000" y="3836313"/>
                <a:ext cx="23103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3836313"/>
                <a:ext cx="23103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27400" y="4369713"/>
                <a:ext cx="13490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400" y="4369713"/>
                <a:ext cx="134908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627969" y="5728156"/>
                <a:ext cx="14844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𝑲𝒛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969" y="5728156"/>
                <a:ext cx="148444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7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Duality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839200" cy="5029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600" dirty="0" smtClean="0"/>
                  <a:t>If the dual system is completely state controllable, then the state feedback gain matrix </a:t>
                </a:r>
                <a:r>
                  <a:rPr lang="en-US" sz="2600" b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sz="2600" b="1" dirty="0" smtClean="0"/>
                  <a:t> </a:t>
                </a:r>
                <a:r>
                  <a:rPr lang="en-US" sz="2600" dirty="0"/>
                  <a:t>can be determined such that matrix 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600" dirty="0">
                    <a:solidFill>
                      <a:srgbClr val="FF0000"/>
                    </a:solidFill>
                  </a:rPr>
                  <a:t>*-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C</a:t>
                </a:r>
                <a:r>
                  <a:rPr lang="en-US" sz="2600" dirty="0">
                    <a:solidFill>
                      <a:srgbClr val="FF0000"/>
                    </a:solidFill>
                  </a:rPr>
                  <a:t>*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K </a:t>
                </a:r>
                <a:r>
                  <a:rPr lang="en-US" sz="2600" dirty="0"/>
                  <a:t>will yield a set of the </a:t>
                </a:r>
                <a:r>
                  <a:rPr lang="en-US" sz="2600" dirty="0" smtClean="0"/>
                  <a:t>desired eigenvalues.</a:t>
                </a:r>
              </a:p>
              <a:p>
                <a:pPr algn="just"/>
                <a:endParaRPr lang="en-US" sz="2600" dirty="0"/>
              </a:p>
              <a:p>
                <a:pPr algn="just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, </a:t>
                </a:r>
                <a:r>
                  <a:rPr lang="en-US" sz="2800" dirty="0" smtClean="0"/>
                  <a:t>are </a:t>
                </a:r>
                <a:r>
                  <a:rPr lang="en-US" sz="2800" dirty="0"/>
                  <a:t>the desired eigenvalues of the state observer matrix, then </a:t>
                </a:r>
                <a:r>
                  <a:rPr lang="en-US" sz="2800" dirty="0" smtClean="0"/>
                  <a:t>by taking </a:t>
                </a:r>
                <a:r>
                  <a:rPr lang="en-US" sz="2800" dirty="0"/>
                  <a:t>the same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as the desired eigenvalues of the state-feedback gain matrix of </a:t>
                </a:r>
                <a:r>
                  <a:rPr lang="en-US" sz="2800" dirty="0" smtClean="0"/>
                  <a:t>the dual </a:t>
                </a:r>
                <a:r>
                  <a:rPr lang="en-US" sz="2800" dirty="0"/>
                  <a:t>system, we </a:t>
                </a:r>
                <a:r>
                  <a:rPr lang="en-US" sz="2800" dirty="0" smtClean="0"/>
                  <a:t>obtain</a:t>
                </a:r>
              </a:p>
              <a:p>
                <a:pPr algn="just"/>
                <a:endParaRPr lang="en-US" sz="2800" dirty="0"/>
              </a:p>
              <a:p>
                <a:pPr algn="just"/>
                <a:r>
                  <a:rPr lang="en-US" sz="2800" dirty="0"/>
                  <a:t>Noting that the eigenvalues of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>
                    <a:solidFill>
                      <a:srgbClr val="FF0000"/>
                    </a:solidFill>
                  </a:rPr>
                  <a:t>*-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:r>
                  <a:rPr lang="en-US" sz="2800" dirty="0">
                    <a:solidFill>
                      <a:srgbClr val="FF0000"/>
                    </a:solidFill>
                  </a:rPr>
                  <a:t>*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K </a:t>
                </a:r>
                <a:r>
                  <a:rPr lang="en-US" sz="2800" dirty="0"/>
                  <a:t>and those of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800" dirty="0">
                    <a:solidFill>
                      <a:srgbClr val="FF0000"/>
                    </a:solidFill>
                  </a:rPr>
                  <a:t>-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K</a:t>
                </a:r>
                <a:r>
                  <a:rPr lang="en-US" sz="2800" dirty="0">
                    <a:solidFill>
                      <a:srgbClr val="FF0000"/>
                    </a:solidFill>
                  </a:rPr>
                  <a:t>*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</a:t>
                </a:r>
                <a:r>
                  <a:rPr lang="en-US" sz="2800" b="1" dirty="0"/>
                  <a:t> </a:t>
                </a:r>
                <a:r>
                  <a:rPr lang="en-US" sz="2800" dirty="0"/>
                  <a:t>are the same, we have</a:t>
                </a:r>
                <a:endParaRPr lang="en-US" sz="2600" dirty="0"/>
              </a:p>
              <a:p>
                <a:pPr algn="just"/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839200" cy="5029200"/>
              </a:xfrm>
              <a:blipFill rotWithShape="0">
                <a:blip r:embed="rId2"/>
                <a:stretch>
                  <a:fillRect l="-1241" t="-970" r="-1379" b="-2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32382" y="4583668"/>
                <a:ext cx="66972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382" y="4583668"/>
                <a:ext cx="6697218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01457" y="6069568"/>
                <a:ext cx="5141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457" y="6069568"/>
                <a:ext cx="5141086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36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Duality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839200" cy="5867400"/>
              </a:xfrm>
            </p:spPr>
            <p:txBody>
              <a:bodyPr>
                <a:normAutofit/>
              </a:bodyPr>
              <a:lstStyle/>
              <a:p>
                <a:pPr algn="just"/>
                <a:endParaRPr lang="en-US" sz="2800" dirty="0" smtClean="0"/>
              </a:p>
              <a:p>
                <a:pPr algn="just"/>
                <a:r>
                  <a:rPr lang="en-US" sz="2500" dirty="0"/>
                  <a:t>Comparing the characteristic polynomial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5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a:rPr lang="en-US" sz="25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m:rPr>
                            <m:nor/>
                          </m:rPr>
                          <a:rPr lang="en-US" sz="25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500" dirty="0" smtClean="0"/>
                  <a:t> </a:t>
                </a:r>
                <a:r>
                  <a:rPr lang="en-US" sz="2500" dirty="0"/>
                  <a:t>and the characteristic </a:t>
                </a:r>
                <a:r>
                  <a:rPr lang="en-US" sz="2500" dirty="0" smtClean="0"/>
                  <a:t>polynomial for </a:t>
                </a:r>
                <a:r>
                  <a:rPr lang="en-US" sz="2500" dirty="0"/>
                  <a:t>the observer </a:t>
                </a:r>
                <a:r>
                  <a:rPr lang="en-US" sz="2500" dirty="0" smtClean="0"/>
                  <a:t>system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50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5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5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m:rPr>
                            <m:nor/>
                          </m:rPr>
                          <a:rPr lang="en-US" sz="25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500" dirty="0" smtClean="0"/>
                  <a:t>, </a:t>
                </a:r>
                <a:r>
                  <a:rPr lang="en-US" sz="2500" dirty="0"/>
                  <a:t>we </a:t>
                </a:r>
                <a:r>
                  <a:rPr lang="en-US" sz="2500" dirty="0" smtClean="0"/>
                  <a:t>find that </a:t>
                </a:r>
                <a:r>
                  <a:rPr lang="en-US" sz="2500" b="1" dirty="0" err="1"/>
                  <a:t>K</a:t>
                </a:r>
                <a:r>
                  <a:rPr lang="en-US" sz="2500" baseline="-25000" dirty="0" err="1"/>
                  <a:t>e</a:t>
                </a:r>
                <a:r>
                  <a:rPr lang="en-US" sz="2500" dirty="0"/>
                  <a:t> and </a:t>
                </a:r>
                <a:r>
                  <a:rPr lang="en-US" sz="2500" b="1" dirty="0"/>
                  <a:t>K</a:t>
                </a:r>
                <a:r>
                  <a:rPr lang="en-US" sz="2500" dirty="0"/>
                  <a:t>* are related </a:t>
                </a:r>
                <a:r>
                  <a:rPr lang="en-US" sz="2500" dirty="0" smtClean="0"/>
                  <a:t>by</a:t>
                </a:r>
                <a:endParaRPr lang="en-US" sz="2500" dirty="0"/>
              </a:p>
              <a:p>
                <a:pPr algn="just"/>
                <a:endParaRPr lang="en-US" sz="2500" dirty="0" smtClean="0"/>
              </a:p>
              <a:p>
                <a:pPr algn="just"/>
                <a:endParaRPr lang="en-US" sz="2500" dirty="0"/>
              </a:p>
              <a:p>
                <a:pPr algn="just"/>
                <a:endParaRPr lang="en-US" sz="2500" dirty="0" smtClean="0"/>
              </a:p>
              <a:p>
                <a:pPr algn="just"/>
                <a:endParaRPr lang="en-US" sz="2500" dirty="0"/>
              </a:p>
              <a:p>
                <a:pPr algn="just"/>
                <a:r>
                  <a:rPr lang="en-US" sz="2800" dirty="0"/>
                  <a:t>Thus, using the matrix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K</a:t>
                </a:r>
                <a:r>
                  <a:rPr lang="en-US" sz="2800" b="1" dirty="0"/>
                  <a:t> </a:t>
                </a:r>
                <a:r>
                  <a:rPr lang="en-US" sz="2800" dirty="0"/>
                  <a:t>determined by the pole-placement approach in the dual system</a:t>
                </a:r>
                <a:r>
                  <a:rPr lang="en-US" sz="2800" dirty="0" smtClean="0"/>
                  <a:t>, the </a:t>
                </a:r>
                <a:r>
                  <a:rPr lang="en-US" sz="2800" dirty="0"/>
                  <a:t>observer gain matrix 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K</a:t>
                </a:r>
                <a:r>
                  <a:rPr lang="en-US" sz="2800" baseline="-25000" dirty="0" err="1">
                    <a:solidFill>
                      <a:srgbClr val="FF0000"/>
                    </a:solidFill>
                  </a:rPr>
                  <a:t>e</a:t>
                </a:r>
                <a:r>
                  <a:rPr lang="en-US" sz="2800" dirty="0"/>
                  <a:t> for the original system can be determined by using </a:t>
                </a:r>
                <a:r>
                  <a:rPr lang="en-US" sz="2800" dirty="0" smtClean="0"/>
                  <a:t>the relationship 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K</a:t>
                </a:r>
                <a:r>
                  <a:rPr lang="en-US" sz="2800" baseline="-25000" dirty="0" err="1">
                    <a:solidFill>
                      <a:srgbClr val="FF0000"/>
                    </a:solidFill>
                  </a:rPr>
                  <a:t>e</a:t>
                </a:r>
                <a:r>
                  <a:rPr lang="en-US" sz="2800" dirty="0">
                    <a:solidFill>
                      <a:srgbClr val="FF0000"/>
                    </a:solidFill>
                  </a:rPr>
                  <a:t>=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K</a:t>
                </a:r>
                <a:r>
                  <a:rPr lang="en-US" sz="2800" dirty="0">
                    <a:solidFill>
                      <a:srgbClr val="FF0000"/>
                    </a:solidFill>
                  </a:rPr>
                  <a:t>*</a:t>
                </a:r>
                <a:r>
                  <a:rPr lang="en-US" sz="2800" dirty="0"/>
                  <a:t>.</a:t>
                </a:r>
                <a:endParaRPr lang="en-US" sz="25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839200" cy="5867400"/>
              </a:xfrm>
              <a:blipFill rotWithShape="0">
                <a:blip r:embed="rId2"/>
                <a:stretch>
                  <a:fillRect l="-1241" r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62200" y="914400"/>
                <a:ext cx="5141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914400"/>
                <a:ext cx="514108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01457" y="3059668"/>
                <a:ext cx="50389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457" y="3059668"/>
                <a:ext cx="503894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9161" y="3810000"/>
                <a:ext cx="1203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61" y="3810000"/>
                <a:ext cx="120353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5584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7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Gain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Transformation Matrix Q</a:t>
            </a:r>
          </a:p>
          <a:p>
            <a:r>
              <a:rPr lang="en-US" dirty="0" smtClean="0"/>
              <a:t>Direct Substitution Method</a:t>
            </a:r>
          </a:p>
          <a:p>
            <a:r>
              <a:rPr lang="en-US" dirty="0" smtClean="0"/>
              <a:t>Ackermann’s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50106"/>
          </a:xfrm>
        </p:spPr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2722"/>
            <a:ext cx="8229600" cy="60352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State Observer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Topology of Pole Placement (Observer based)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Full Order State Observer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Reduced Order state Observer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Using Transformation Matrix P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Direct Substitution Method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Ackermann’s Formula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13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Gain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Transformation Matrix Q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514600"/>
                <a:ext cx="7696081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14600"/>
                <a:ext cx="7696081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0" y="3493849"/>
                <a:ext cx="12035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93849"/>
                <a:ext cx="120353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58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00" y="4171818"/>
                <a:ext cx="4399538" cy="19274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b="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3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32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171818"/>
                <a:ext cx="4399538" cy="192745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81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Gain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Substitution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2600" y="2743200"/>
                <a:ext cx="5486400" cy="24804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3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3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4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400" i="1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400" i="1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743200"/>
                <a:ext cx="5486400" cy="24804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07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Observer Gain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9144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Ackermann’s Formula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For the dual system</a:t>
                </a:r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endParaRPr lang="en-US" sz="2800" dirty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9144000" cy="4525963"/>
              </a:xfrm>
              <a:blipFill rotWithShape="0">
                <a:blip r:embed="rId2"/>
                <a:stretch>
                  <a:fillRect l="-1200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1524000"/>
                <a:ext cx="838200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600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60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6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6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2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6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24000"/>
                <a:ext cx="838200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" y="3733800"/>
                <a:ext cx="8839200" cy="372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4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𝐴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∅(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733800"/>
                <a:ext cx="8839200" cy="372603"/>
              </a:xfrm>
              <a:prstGeom prst="rect">
                <a:avLst/>
              </a:prstGeom>
              <a:blipFill rotWithShape="0"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00400" y="2565086"/>
                <a:ext cx="23103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565086"/>
                <a:ext cx="231031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25800" y="3098486"/>
                <a:ext cx="13490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800" y="3098486"/>
                <a:ext cx="1349087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6529" y="5628874"/>
                <a:ext cx="8839200" cy="360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2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baseline="3000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600" i="1" baseline="30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9" y="5628874"/>
                <a:ext cx="8839200" cy="360804"/>
              </a:xfrm>
              <a:prstGeom prst="rect">
                <a:avLst/>
              </a:prstGeom>
              <a:blipFill rotWithShape="0">
                <a:blip r:embed="rId7"/>
                <a:stretch>
                  <a:fillRect l="-345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6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Observer Gain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3840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Simplifying it further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" y="977679"/>
                <a:ext cx="8839200" cy="360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000" i="1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0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000" i="1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⋯</m:t>
                                              </m:r>
                                            </m:e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en-US" sz="20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𝐴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0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−1</m:t>
                                                  </m:r>
                                                </m:sup>
                                              </m:sSup>
                                              <m:sSup>
                                                <m:sSupPr>
                                                  <m:ctrlPr>
                                                    <a:rPr lang="en-US" sz="2000" i="1">
                                                      <a:latin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𝐶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∗</m:t>
                                                  </m:r>
                                                </m:sup>
                                              </m:sSup>
                                            </m:e>
                                          </m:mr>
                                        </m:m>
                                      </m:e>
                                    </m:mr>
                                  </m:m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baseline="30000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sz="2600" i="1" baseline="30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77679"/>
                <a:ext cx="8839200" cy="360804"/>
              </a:xfrm>
              <a:prstGeom prst="rect">
                <a:avLst/>
              </a:prstGeom>
              <a:blipFill rotWithShape="0">
                <a:blip r:embed="rId2"/>
                <a:stretch>
                  <a:fillRect l="-345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90800" y="3011643"/>
                <a:ext cx="3962400" cy="1706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𝐶𝐴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400" i="1" smtClean="0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baseline="30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11643"/>
                <a:ext cx="3962400" cy="17063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" y="2399323"/>
                <a:ext cx="9144000" cy="343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∅(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22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2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200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2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2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22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sz="22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2200" i="1">
                                                        <a:latin typeface="Cambria Math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∗</m:t>
                                                    </m:r>
                                                  </m:sup>
                                                </m:sSup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sz="2200" i="1">
                                                    <a:latin typeface="Cambria Math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200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sz="2200" i="1">
                                                    <a:latin typeface="Cambria Math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⋯</m:t>
                                                  </m:r>
                                                </m:e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sz="22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sz="2200" i="1">
                                                              <a:latin typeface="Cambria Math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sz="22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𝐴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sz="22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∗</m:t>
                                                          </m:r>
                                                        </m:sup>
                                                      </m:sSup>
                                                      <m:r>
                                                        <a:rPr lang="en-US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  <m:r>
                                                        <a:rPr lang="en-US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sSup>
                                                    <m:sSupPr>
                                                      <m:ctrlPr>
                                                        <a:rPr lang="en-US" sz="2200" i="1">
                                                          <a:latin typeface="Cambria Math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2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d>
                                </m:e>
                                <m:sup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200" i="1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200" i="1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399323"/>
                <a:ext cx="9144000" cy="343877"/>
              </a:xfrm>
              <a:prstGeom prst="rect">
                <a:avLst/>
              </a:prstGeom>
              <a:blipFill rotWithShape="0">
                <a:blip r:embed="rId4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3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Observer Gain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6388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The feedback </a:t>
            </a:r>
            <a:r>
              <a:rPr lang="en-US" sz="2600" dirty="0"/>
              <a:t>signal through the observer gain matrix 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dirty="0"/>
              <a:t> serves as a correction signal </a:t>
            </a:r>
            <a:r>
              <a:rPr lang="en-US" sz="2600" dirty="0" smtClean="0"/>
              <a:t>to the </a:t>
            </a:r>
            <a:r>
              <a:rPr lang="en-US" sz="2600" dirty="0"/>
              <a:t>plant model to account for the unknowns in the plant.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If </a:t>
            </a:r>
            <a:r>
              <a:rPr lang="en-US" sz="2600" dirty="0"/>
              <a:t>significant unknowns </a:t>
            </a:r>
            <a:r>
              <a:rPr lang="en-US" sz="2600" dirty="0" smtClean="0"/>
              <a:t>are involved</a:t>
            </a:r>
            <a:r>
              <a:rPr lang="en-US" sz="2600" dirty="0"/>
              <a:t>, the feedback signal through the matrix 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dirty="0"/>
              <a:t> should be relatively large.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However, if </a:t>
            </a:r>
            <a:r>
              <a:rPr lang="en-US" sz="2600" dirty="0"/>
              <a:t>the output signal is contaminated significantly by disturbances and </a:t>
            </a:r>
            <a:r>
              <a:rPr lang="en-US" sz="2600" dirty="0" smtClean="0"/>
              <a:t>measurement noises</a:t>
            </a:r>
            <a:r>
              <a:rPr lang="en-US" sz="2600" dirty="0"/>
              <a:t>, then the output </a:t>
            </a:r>
            <a:r>
              <a:rPr lang="en-US" sz="2600" dirty="0">
                <a:solidFill>
                  <a:srgbClr val="FF0000"/>
                </a:solidFill>
              </a:rPr>
              <a:t>y</a:t>
            </a:r>
            <a:r>
              <a:rPr lang="en-US" sz="2600" dirty="0"/>
              <a:t> is not reliable and the feedback signal through the matrix </a:t>
            </a:r>
            <a:r>
              <a:rPr lang="en-US" sz="2600" b="1" dirty="0" err="1" smtClean="0">
                <a:solidFill>
                  <a:srgbClr val="FF0000"/>
                </a:solidFill>
              </a:rPr>
              <a:t>K</a:t>
            </a:r>
            <a:r>
              <a:rPr lang="en-US" sz="2600" baseline="-25000" dirty="0" err="1" smtClean="0">
                <a:solidFill>
                  <a:srgbClr val="FF0000"/>
                </a:solidFill>
              </a:rPr>
              <a:t>e</a:t>
            </a:r>
            <a:r>
              <a:rPr lang="en-US" sz="2600" dirty="0" smtClean="0"/>
              <a:t> should </a:t>
            </a:r>
            <a:r>
              <a:rPr lang="en-US" sz="2600" dirty="0"/>
              <a:t>be relatively small.</a:t>
            </a:r>
          </a:p>
        </p:txBody>
      </p:sp>
    </p:spTree>
    <p:extLst>
      <p:ext uri="{BB962C8B-B14F-4D97-AF65-F5344CB8AC3E}">
        <p14:creationId xmlns:p14="http://schemas.microsoft.com/office/powerpoint/2010/main" val="250958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Observer Gain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943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observer gain matrix 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dirty="0"/>
              <a:t> depends on the desired </a:t>
            </a:r>
            <a:r>
              <a:rPr lang="en-US" sz="2600" dirty="0" smtClean="0"/>
              <a:t>characteristic equation</a:t>
            </a:r>
          </a:p>
          <a:p>
            <a:pPr algn="just"/>
            <a:endParaRPr lang="en-US" sz="3000" dirty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observer poles must be two to five times faster than the controller </a:t>
            </a:r>
            <a:r>
              <a:rPr lang="en-US" sz="2600" dirty="0" smtClean="0"/>
              <a:t>poles to </a:t>
            </a:r>
            <a:r>
              <a:rPr lang="en-US" sz="2600" dirty="0"/>
              <a:t>make sure the observation error (estimation error) converges to zero quickly.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This means </a:t>
            </a:r>
            <a:r>
              <a:rPr lang="en-US" sz="2600" dirty="0"/>
              <a:t>that the observer estimation error decays two to five times faster than does </a:t>
            </a:r>
            <a:r>
              <a:rPr lang="en-US" sz="2600" dirty="0" smtClean="0"/>
              <a:t>the state </a:t>
            </a:r>
            <a:r>
              <a:rPr lang="en-US" sz="2600" dirty="0"/>
              <a:t>vector </a:t>
            </a:r>
            <a:r>
              <a:rPr lang="en-US" sz="2600" b="1" dirty="0"/>
              <a:t>x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Such </a:t>
            </a:r>
            <a:r>
              <a:rPr lang="en-US" sz="2600" dirty="0"/>
              <a:t>faster decay of the observer error compared with the </a:t>
            </a:r>
            <a:r>
              <a:rPr lang="en-US" sz="2600" dirty="0" smtClean="0"/>
              <a:t>desired dynamics </a:t>
            </a:r>
            <a:r>
              <a:rPr lang="en-US" sz="2600" dirty="0"/>
              <a:t>makes the controller poles dominate the system response.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62200" y="1828800"/>
                <a:ext cx="4306756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1828800"/>
                <a:ext cx="4306756" cy="446276"/>
              </a:xfrm>
              <a:prstGeom prst="rect">
                <a:avLst/>
              </a:prstGeom>
              <a:blipFill rotWithShape="0">
                <a:blip r:embed="rId2"/>
                <a:stretch>
                  <a:fillRect l="-1133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Observer Gain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943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It is important to note that if sensor noise is considerable, we may choose the </a:t>
            </a:r>
            <a:r>
              <a:rPr lang="en-US" sz="2800" dirty="0" smtClean="0"/>
              <a:t>observer poles </a:t>
            </a:r>
            <a:r>
              <a:rPr lang="en-US" sz="2800" dirty="0"/>
              <a:t>to be slower than two times the controller poles, so that the bandwidth of the </a:t>
            </a:r>
            <a:r>
              <a:rPr lang="en-US" sz="2800" dirty="0" smtClean="0"/>
              <a:t>system will </a:t>
            </a:r>
            <a:r>
              <a:rPr lang="en-US" sz="2800" dirty="0"/>
              <a:t>become lower and smooth the noise.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In </a:t>
            </a:r>
            <a:r>
              <a:rPr lang="en-US" sz="2800" dirty="0"/>
              <a:t>this case the system response will </a:t>
            </a:r>
            <a:r>
              <a:rPr lang="en-US" sz="2800" dirty="0" smtClean="0"/>
              <a:t>be strongly </a:t>
            </a:r>
            <a:r>
              <a:rPr lang="en-US" sz="2800" dirty="0"/>
              <a:t>influenced by the observer poles.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the observer poles are located to the </a:t>
            </a:r>
            <a:r>
              <a:rPr lang="en-US" sz="2800" dirty="0" smtClean="0"/>
              <a:t>right of </a:t>
            </a:r>
            <a:r>
              <a:rPr lang="en-US" sz="2800" dirty="0"/>
              <a:t>the controller poles in the left-half s plane, the system response will be dominated </a:t>
            </a:r>
            <a:r>
              <a:rPr lang="en-US" sz="2800" dirty="0" smtClean="0"/>
              <a:t>by the </a:t>
            </a:r>
            <a:r>
              <a:rPr lang="en-US" sz="2800" dirty="0"/>
              <a:t>observer poles rather than by the control poles.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484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Observer Gain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067800" cy="59436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In the design of the state observer, it is desirable to determine several observer </a:t>
            </a:r>
            <a:r>
              <a:rPr lang="en-US" sz="2600" dirty="0" smtClean="0"/>
              <a:t>gain matrices 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dirty="0"/>
              <a:t> based on several different desired characteristic equations.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For </a:t>
            </a:r>
            <a:r>
              <a:rPr lang="en-US" sz="2600" dirty="0"/>
              <a:t>each of </a:t>
            </a:r>
            <a:r>
              <a:rPr lang="en-US" sz="2600" dirty="0" smtClean="0"/>
              <a:t>the several </a:t>
            </a:r>
            <a:r>
              <a:rPr lang="en-US" sz="2600" dirty="0"/>
              <a:t>different matrices 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dirty="0"/>
              <a:t> , simulation tests must be run to evaluate the </a:t>
            </a:r>
            <a:r>
              <a:rPr lang="en-US" sz="2600" dirty="0" smtClean="0"/>
              <a:t>resulting system </a:t>
            </a:r>
            <a:r>
              <a:rPr lang="en-US" sz="2600" dirty="0"/>
              <a:t>performance.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Then </a:t>
            </a:r>
            <a:r>
              <a:rPr lang="en-US" sz="2600" dirty="0"/>
              <a:t>we select the best 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dirty="0"/>
              <a:t> from the viewpoint of overall </a:t>
            </a:r>
            <a:r>
              <a:rPr lang="en-US" sz="2600" dirty="0" smtClean="0"/>
              <a:t>system performance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many practical cases, the selection of the best matrix </a:t>
            </a:r>
            <a:r>
              <a:rPr lang="en-US" sz="2600" b="1" dirty="0" err="1">
                <a:solidFill>
                  <a:srgbClr val="FF0000"/>
                </a:solidFill>
              </a:rPr>
              <a:t>K</a:t>
            </a:r>
            <a:r>
              <a:rPr lang="en-US" sz="2600" baseline="-25000" dirty="0" err="1">
                <a:solidFill>
                  <a:srgbClr val="FF0000"/>
                </a:solidFill>
              </a:rPr>
              <a:t>e</a:t>
            </a:r>
            <a:r>
              <a:rPr lang="en-US" sz="2600" dirty="0"/>
              <a:t> boils down </a:t>
            </a:r>
            <a:r>
              <a:rPr lang="en-US" sz="2600" dirty="0" smtClean="0"/>
              <a:t>to a </a:t>
            </a:r>
            <a:r>
              <a:rPr lang="en-US" sz="2600" dirty="0"/>
              <a:t>compromise between speedy response and sensitivity to disturbances and noises.</a:t>
            </a:r>
          </a:p>
        </p:txBody>
      </p:sp>
    </p:spTree>
    <p:extLst>
      <p:ext uri="{BB962C8B-B14F-4D97-AF65-F5344CB8AC3E}">
        <p14:creationId xmlns:p14="http://schemas.microsoft.com/office/powerpoint/2010/main" val="25190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3886200"/>
          </a:xfrm>
        </p:spPr>
        <p:txBody>
          <a:bodyPr>
            <a:normAutofit/>
          </a:bodyPr>
          <a:lstStyle/>
          <a:p>
            <a:pPr marL="4572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Consider </a:t>
            </a:r>
            <a:r>
              <a:rPr lang="en-US" sz="2400" dirty="0"/>
              <a:t>the </a:t>
            </a:r>
            <a:r>
              <a:rPr lang="en-US" sz="2400" dirty="0" smtClean="0"/>
              <a:t>system</a:t>
            </a:r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We use observer based approach to design state feedback control such that </a:t>
            </a:r>
            <a:endParaRPr lang="en-US" sz="2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1286" y="1377931"/>
                <a:ext cx="4241482" cy="686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286" y="1377931"/>
                <a:ext cx="4241482" cy="6869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8900" y="4387456"/>
                <a:ext cx="9093200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Design a full-order state observer assume </a:t>
                </a:r>
                <a:r>
                  <a:rPr lang="en-US" sz="2200" dirty="0"/>
                  <a:t>that the desired eigenvalues of the observer matrix </a:t>
                </a:r>
                <a:r>
                  <a:rPr lang="en-US" sz="2200" dirty="0" smtClean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=−10</m:t>
                    </m:r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=−10</m:t>
                    </m:r>
                  </m:oMath>
                </a14:m>
                <a:r>
                  <a:rPr lang="en-US" sz="2200" dirty="0" smtClean="0"/>
                  <a:t>. </a:t>
                </a:r>
                <a:endParaRPr lang="en-US" sz="2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" y="4387456"/>
                <a:ext cx="9093200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805" t="-5556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3200" y="2154116"/>
                <a:ext cx="2088136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54116"/>
                <a:ext cx="2088136" cy="614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86200" y="3733800"/>
                <a:ext cx="12960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acc>
                        <m:accPr>
                          <m:chr m:val="̌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33800"/>
                <a:ext cx="129606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830" t="-20000" r="-466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4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3886200"/>
          </a:xfrm>
        </p:spPr>
        <p:txBody>
          <a:bodyPr>
            <a:normAutofit/>
          </a:bodyPr>
          <a:lstStyle/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Let us examine the observability matrix first</a:t>
            </a:r>
            <a:endParaRPr lang="en-US" sz="2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8900" y="4387456"/>
            <a:ext cx="909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Since </a:t>
            </a:r>
            <a:r>
              <a:rPr lang="en-US" sz="2200" dirty="0" smtClean="0">
                <a:solidFill>
                  <a:srgbClr val="FF0000"/>
                </a:solidFill>
              </a:rPr>
              <a:t>rank(OM)=2 </a:t>
            </a:r>
            <a:r>
              <a:rPr lang="en-US" sz="2200" dirty="0" smtClean="0"/>
              <a:t>the given system is completely state observable and </a:t>
            </a:r>
            <a:r>
              <a:rPr lang="en-US" sz="2400" dirty="0" smtClean="0"/>
              <a:t>the </a:t>
            </a:r>
            <a:r>
              <a:rPr lang="en-US" sz="2400" dirty="0"/>
              <a:t>determination of the desired observer </a:t>
            </a:r>
            <a:r>
              <a:rPr lang="en-US" sz="2400" dirty="0" smtClean="0"/>
              <a:t>gain matrix </a:t>
            </a:r>
            <a:r>
              <a:rPr lang="en-US" sz="2400" dirty="0"/>
              <a:t>is possible.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34896" y="3321614"/>
                <a:ext cx="2826608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96" y="3321614"/>
                <a:ext cx="2826608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14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8674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600" dirty="0" smtClean="0"/>
              <a:t>In the pole-placement approach to the design of control systems, we assumed that all state variables are available for feedback. </a:t>
            </a:r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r>
              <a:rPr lang="en-US" sz="2600" dirty="0" smtClean="0"/>
              <a:t>In practice, however, not all state variables are available for feedback.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/>
              <a:t>Then we need to estimate unavailable state variables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365" y="1981200"/>
            <a:ext cx="777643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6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 (Method-1)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3886200"/>
          </a:xfrm>
        </p:spPr>
        <p:txBody>
          <a:bodyPr>
            <a:normAutofit/>
          </a:bodyPr>
          <a:lstStyle/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 smtClean="0"/>
              <a:t>The given system </a:t>
            </a:r>
            <a:r>
              <a:rPr lang="en-US" sz="2400" dirty="0"/>
              <a:t>is already in the observable canonical form. Hence, the transformation </a:t>
            </a:r>
            <a:r>
              <a:rPr lang="en-US" sz="2400" dirty="0" smtClean="0"/>
              <a:t>matrix </a:t>
            </a:r>
            <a:r>
              <a:rPr lang="en-US" sz="2400" b="1" dirty="0" smtClean="0">
                <a:solidFill>
                  <a:srgbClr val="FF0000"/>
                </a:solidFill>
              </a:rPr>
              <a:t>Q</a:t>
            </a:r>
            <a:r>
              <a:rPr lang="en-US" sz="2400" dirty="0" smtClean="0"/>
              <a:t>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FF0000"/>
                </a:solidFill>
              </a:rPr>
              <a:t>I</a:t>
            </a:r>
            <a:r>
              <a:rPr lang="en-US" sz="2400" dirty="0"/>
              <a:t>. </a:t>
            </a: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2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 (Method-1)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4191000"/>
          </a:xfrm>
        </p:spPr>
        <p:txBody>
          <a:bodyPr>
            <a:normAutofit/>
          </a:bodyPr>
          <a:lstStyle/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characteristic equation of the given system </a:t>
            </a:r>
            <a:r>
              <a:rPr lang="en-US" sz="2400" dirty="0" smtClean="0"/>
              <a:t>is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87759" y="3135243"/>
                <a:ext cx="33062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−20.6=0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759" y="3135243"/>
                <a:ext cx="3306226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66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01329" y="4334699"/>
                <a:ext cx="3230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=−20.6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329" y="4334699"/>
                <a:ext cx="323075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755" r="-207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39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 (Method-1)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181600"/>
          </a:xfrm>
        </p:spPr>
        <p:txBody>
          <a:bodyPr>
            <a:normAutofit/>
          </a:bodyPr>
          <a:lstStyle/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 smtClean="0"/>
              <a:t>The desired characteristic </a:t>
            </a:r>
            <a:r>
              <a:rPr lang="en-US" sz="2400" dirty="0"/>
              <a:t>equation of the </a:t>
            </a:r>
            <a:r>
              <a:rPr lang="en-US" sz="2400" dirty="0" smtClean="0"/>
              <a:t>system is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46262" y="4816457"/>
                <a:ext cx="32211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262" y="4816457"/>
                <a:ext cx="3221138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567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34978" y="3077572"/>
                <a:ext cx="4997843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300" dirty="0"/>
                      <m:t> </m:t>
                    </m:r>
                    <m:d>
                      <m:dPr>
                        <m:ctrlPr>
                          <a:rPr lang="en-US" sz="2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78" y="3077572"/>
                <a:ext cx="4997843" cy="446276"/>
              </a:xfrm>
              <a:prstGeom prst="rect">
                <a:avLst/>
              </a:prstGeom>
              <a:blipFill rotWithShape="0">
                <a:blip r:embed="rId5"/>
                <a:stretch>
                  <a:fillRect l="-976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76640" y="3820924"/>
                <a:ext cx="4628960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+20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640" y="3820924"/>
                <a:ext cx="4628960" cy="446276"/>
              </a:xfrm>
              <a:prstGeom prst="rect">
                <a:avLst/>
              </a:prstGeom>
              <a:blipFill rotWithShape="0">
                <a:blip r:embed="rId6"/>
                <a:stretch>
                  <a:fillRect l="-1054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8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 (Method-1)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181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Observer gain matrix </a:t>
            </a:r>
            <a:r>
              <a:rPr lang="en-US" sz="2400" b="1" dirty="0" err="1" smtClean="0">
                <a:solidFill>
                  <a:srgbClr val="FF0000"/>
                </a:solidFill>
              </a:rPr>
              <a:t>K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e</a:t>
            </a:r>
            <a:r>
              <a:rPr lang="en-US" sz="2400" dirty="0" smtClean="0"/>
              <a:t> can be calculated using following formula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Where</a:t>
            </a: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3070716"/>
                <a:ext cx="32211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070716"/>
                <a:ext cx="3221138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56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48000" y="1371600"/>
                <a:ext cx="2429191" cy="717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371600"/>
                <a:ext cx="2429191" cy="71744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" y="3083416"/>
                <a:ext cx="323075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=−20.6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83416"/>
                <a:ext cx="323075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45" r="-207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06634" y="3842466"/>
                <a:ext cx="3511922" cy="744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−20.6)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20−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634" y="3842466"/>
                <a:ext cx="3511922" cy="7445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19400" y="5206174"/>
                <a:ext cx="212128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206174"/>
                <a:ext cx="2121286" cy="7184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15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 (Method-2)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867400"/>
          </a:xfrm>
        </p:spPr>
        <p:txBody>
          <a:bodyPr>
            <a:normAutofit/>
          </a:bodyPr>
          <a:lstStyle/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 smtClean="0"/>
              <a:t>The characteristic equation of observer error matric is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 smtClean="0"/>
              <a:t>Assuming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15856" y="3154516"/>
                <a:ext cx="26162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856" y="3154516"/>
                <a:ext cx="2616229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256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52800" y="3988067"/>
                <a:ext cx="1698414" cy="7950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988067"/>
                <a:ext cx="1698414" cy="79502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5400" y="5062651"/>
                <a:ext cx="7106241" cy="702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20.6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062651"/>
                <a:ext cx="7106241" cy="7026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91298" y="6074028"/>
                <a:ext cx="35048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.6+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298" y="6074028"/>
                <a:ext cx="350487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4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 (Method-2)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867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desired characteristic polynomial is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Comparing coefficients of different powers of 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28700" y="2708240"/>
                <a:ext cx="7239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+100</m:t>
                      </m:r>
                      <m:sSup>
                        <m:sSupPr>
                          <m:ctrlPr>
                            <a:rPr lang="en-US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.6+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708240"/>
                <a:ext cx="7239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154508" y="1527063"/>
                <a:ext cx="4342664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3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508" y="1527063"/>
                <a:ext cx="4342664" cy="446276"/>
              </a:xfrm>
              <a:prstGeom prst="rect">
                <a:avLst/>
              </a:prstGeom>
              <a:blipFill rotWithShape="0">
                <a:blip r:embed="rId3"/>
                <a:stretch>
                  <a:fillRect l="-1122" b="-17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265197" y="3682253"/>
                <a:ext cx="2121286" cy="718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97" y="3682253"/>
                <a:ext cx="2121286" cy="7184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27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 (Method-3)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867400"/>
          </a:xfrm>
        </p:spPr>
        <p:txBody>
          <a:bodyPr>
            <a:normAutofit/>
          </a:bodyPr>
          <a:lstStyle/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r>
              <a:rPr lang="en-US" sz="2400" dirty="0" smtClean="0"/>
              <a:t>Using Ackermann’s formula</a:t>
            </a:r>
          </a:p>
          <a:p>
            <a:pPr algn="just"/>
            <a:endParaRPr lang="en-US" sz="2400" dirty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Where </a:t>
            </a:r>
          </a:p>
          <a:p>
            <a:pPr algn="just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159" y="916094"/>
                <a:ext cx="4241482" cy="6869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746038"/>
                <a:ext cx="2088136" cy="6149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90800" y="3011643"/>
                <a:ext cx="3962400" cy="7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𝑪𝑨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11643"/>
                <a:ext cx="3962400" cy="7027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90800" y="4251800"/>
                <a:ext cx="3962400" cy="368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i="1" baseline="30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251800"/>
                <a:ext cx="3962400" cy="368242"/>
              </a:xfrm>
              <a:prstGeom prst="rect">
                <a:avLst/>
              </a:prstGeom>
              <a:blipFill rotWithShape="0">
                <a:blip r:embed="rId5"/>
                <a:stretch>
                  <a:fillRect l="-307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4600" y="5029200"/>
                <a:ext cx="32211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20, 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029200"/>
                <a:ext cx="3221138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56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90800" y="5896743"/>
                <a:ext cx="3962400" cy="368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i="1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5896743"/>
                <a:ext cx="3962400" cy="368242"/>
              </a:xfrm>
              <a:prstGeom prst="rect">
                <a:avLst/>
              </a:prstGeom>
              <a:blipFill rotWithShape="0">
                <a:blip r:embed="rId7"/>
                <a:stretch>
                  <a:fillRect l="-307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0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 (Method-3)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867400"/>
          </a:xfrm>
        </p:spPr>
        <p:txBody>
          <a:bodyPr>
            <a:normAutofit/>
          </a:bodyPr>
          <a:lstStyle/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lvl="1" indent="-34290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just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95600" y="1039354"/>
                <a:ext cx="3962400" cy="368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+20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sz="2400" b="1" i="1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039354"/>
                <a:ext cx="3962400" cy="368242"/>
              </a:xfrm>
              <a:prstGeom prst="rect">
                <a:avLst/>
              </a:prstGeom>
              <a:blipFill rotWithShape="0">
                <a:blip r:embed="rId2"/>
                <a:stretch>
                  <a:fillRect l="-3077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47800" y="1752600"/>
                <a:ext cx="7239000" cy="688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20.6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+20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+100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i="1" baseline="30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752600"/>
                <a:ext cx="7239000" cy="6887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28800" y="3168371"/>
                <a:ext cx="5410200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i="1" baseline="30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168371"/>
                <a:ext cx="5410200" cy="6158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28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 (Method-3)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867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Using Ackermann’s formula</a:t>
            </a:r>
          </a:p>
          <a:p>
            <a:pPr algn="just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73935" y="1370071"/>
                <a:ext cx="3962400" cy="702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𝑪𝑨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baseline="30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935" y="1370071"/>
                <a:ext cx="3962400" cy="7027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33600" y="2490822"/>
                <a:ext cx="5257800" cy="6880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120.6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490822"/>
                <a:ext cx="5257800" cy="6880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86000" y="3980207"/>
                <a:ext cx="3987800" cy="613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i="1" baseline="30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80207"/>
                <a:ext cx="3987800" cy="6134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88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Example-1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5867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We </a:t>
            </a:r>
            <a:r>
              <a:rPr lang="en-US" sz="2400" dirty="0"/>
              <a:t>get the same </a:t>
            </a:r>
            <a:r>
              <a:rPr lang="en-US" sz="2400" b="1" dirty="0" err="1"/>
              <a:t>K</a:t>
            </a:r>
            <a:r>
              <a:rPr lang="en-US" sz="2400" baseline="-25000" dirty="0" err="1"/>
              <a:t>e</a:t>
            </a:r>
            <a:r>
              <a:rPr lang="en-US" sz="2400" dirty="0"/>
              <a:t> regardless of the method employed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equation for the full-order state observer is given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72026" y="2362200"/>
                <a:ext cx="4323748" cy="467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acc>
                            <m:accPr>
                              <m:chr m:val="̌"/>
                              <m:ctrlPr>
                                <a:rPr lang="en-US" sz="2800" b="1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̌"/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̌"/>
                          <m:ctrlPr>
                            <a:rPr lang="en-US" sz="28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026" y="2362200"/>
                <a:ext cx="4323748" cy="4670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800" y="3200400"/>
                <a:ext cx="8305800" cy="842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̌"/>
                                            <m:ctrlPr>
                                              <a:rPr lang="en-US" sz="2400" b="1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̌"/>
                                            <m:ctrlPr>
                                              <a:rPr lang="en-US" sz="2400" b="1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2400" b="1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dirty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2400" b="1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2400" b="1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2400" b="1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200400"/>
                <a:ext cx="8305800" cy="8426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8600" y="4491397"/>
                <a:ext cx="8763000" cy="842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̌"/>
                                            <m:ctrlPr>
                                              <a:rPr lang="en-US" sz="2400" b="1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̌"/>
                                            <m:ctrlPr>
                                              <a:rPr lang="en-US" sz="2400" b="1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2400" b="1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dirty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2400" b="1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2400" b="1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2400" b="1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91397"/>
                <a:ext cx="8763000" cy="8426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4800" y="5685883"/>
                <a:ext cx="8763000" cy="842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̌"/>
                                            <m:ctrlPr>
                                              <a:rPr lang="en-US" sz="2400" b="1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1" i="1" dirty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1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̌"/>
                                            <m:ctrlPr>
                                              <a:rPr lang="en-US" sz="2400" b="1" i="1">
                                                <a:latin typeface="Cambria Math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2400" b="1" i="1" dirty="0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dirty="0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sz="2400" b="1" i="1" dirty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 dirty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685883"/>
                <a:ext cx="8763000" cy="8426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6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067800" cy="6096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 smtClean="0"/>
              <a:t>Estimation </a:t>
            </a:r>
            <a:r>
              <a:rPr lang="en-US" sz="2600" dirty="0"/>
              <a:t>of unmeasurable state variables is commonly called </a:t>
            </a:r>
            <a:r>
              <a:rPr lang="en-US" sz="2600" i="1" dirty="0"/>
              <a:t>observation</a:t>
            </a:r>
            <a:r>
              <a:rPr lang="en-US" sz="2600" dirty="0" smtClean="0"/>
              <a:t>. 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600" dirty="0" smtClean="0"/>
              <a:t>A </a:t>
            </a:r>
            <a:r>
              <a:rPr lang="en-US" sz="2600" dirty="0"/>
              <a:t>device (</a:t>
            </a:r>
            <a:r>
              <a:rPr lang="en-US" sz="2600" dirty="0" smtClean="0"/>
              <a:t>or a </a:t>
            </a:r>
            <a:r>
              <a:rPr lang="en-US" sz="2600" dirty="0"/>
              <a:t>computer program) that estimates or observes the state variables is called </a:t>
            </a:r>
            <a:r>
              <a:rPr lang="en-US" sz="2600" dirty="0" smtClean="0"/>
              <a:t>a </a:t>
            </a:r>
            <a:r>
              <a:rPr lang="en-US" sz="2600" i="1" dirty="0" smtClean="0">
                <a:solidFill>
                  <a:srgbClr val="FF0000"/>
                </a:solidFill>
              </a:rPr>
              <a:t>state estimator</a:t>
            </a:r>
            <a:r>
              <a:rPr lang="en-US" sz="2600" dirty="0" smtClean="0"/>
              <a:t>, </a:t>
            </a:r>
            <a:r>
              <a:rPr lang="en-US" sz="2600" i="1" dirty="0" smtClean="0">
                <a:solidFill>
                  <a:srgbClr val="FF0000"/>
                </a:solidFill>
              </a:rPr>
              <a:t>state observer</a:t>
            </a:r>
            <a:r>
              <a:rPr lang="en-US" sz="2600" dirty="0"/>
              <a:t>, or simply an </a:t>
            </a:r>
            <a:r>
              <a:rPr lang="en-US" sz="2600" i="1" dirty="0" smtClean="0">
                <a:solidFill>
                  <a:srgbClr val="FF0000"/>
                </a:solidFill>
              </a:rPr>
              <a:t>observer</a:t>
            </a:r>
            <a:r>
              <a:rPr lang="en-US" sz="2600" i="1" dirty="0" smtClean="0"/>
              <a:t>.</a:t>
            </a:r>
          </a:p>
          <a:p>
            <a:pPr algn="just"/>
            <a:endParaRPr lang="en-US" sz="1200" i="1" dirty="0"/>
          </a:p>
          <a:p>
            <a:pPr algn="just"/>
            <a:r>
              <a:rPr lang="en-US" sz="2600" dirty="0" smtClean="0"/>
              <a:t>There are two types of state observers</a:t>
            </a:r>
          </a:p>
          <a:p>
            <a:pPr lvl="1" algn="just"/>
            <a:r>
              <a:rPr lang="en-US" sz="2400" dirty="0" smtClean="0"/>
              <a:t>Full Order State Observer</a:t>
            </a:r>
          </a:p>
          <a:p>
            <a:pPr lvl="2" algn="just"/>
            <a:r>
              <a:rPr lang="en-US" sz="2200" dirty="0"/>
              <a:t>If the state observer observes all state variables of </a:t>
            </a:r>
            <a:r>
              <a:rPr lang="en-US" sz="2200" dirty="0" smtClean="0"/>
              <a:t>the system</a:t>
            </a:r>
            <a:r>
              <a:rPr lang="en-US" sz="2200" dirty="0"/>
              <a:t>, regardless of whether some state variables are available for direct measurement</a:t>
            </a:r>
            <a:r>
              <a:rPr lang="en-US" sz="2200" dirty="0" smtClean="0"/>
              <a:t>, it </a:t>
            </a:r>
            <a:r>
              <a:rPr lang="en-US" sz="2200" dirty="0"/>
              <a:t>is called a </a:t>
            </a:r>
            <a:r>
              <a:rPr lang="en-US" sz="2200" i="1" dirty="0"/>
              <a:t>full-order state observer</a:t>
            </a:r>
            <a:r>
              <a:rPr lang="en-US" sz="2200" dirty="0" smtClean="0"/>
              <a:t>.</a:t>
            </a:r>
          </a:p>
          <a:p>
            <a:pPr lvl="2" algn="just"/>
            <a:endParaRPr lang="en-US" sz="1200" i="1" dirty="0" smtClean="0"/>
          </a:p>
          <a:p>
            <a:pPr lvl="1" algn="just"/>
            <a:r>
              <a:rPr lang="en-US" sz="2400" dirty="0" smtClean="0"/>
              <a:t>Reduced Order State Observer</a:t>
            </a:r>
          </a:p>
          <a:p>
            <a:pPr lvl="2" algn="just"/>
            <a:r>
              <a:rPr lang="en-US" sz="2000" dirty="0"/>
              <a:t>If the state observer observes </a:t>
            </a:r>
            <a:r>
              <a:rPr lang="en-US" sz="2000" dirty="0" smtClean="0"/>
              <a:t>only those state </a:t>
            </a:r>
            <a:r>
              <a:rPr lang="en-US" sz="2000" dirty="0"/>
              <a:t>variables </a:t>
            </a:r>
            <a:r>
              <a:rPr lang="en-US" sz="2000" dirty="0" smtClean="0"/>
              <a:t>which are not available </a:t>
            </a:r>
            <a:r>
              <a:rPr lang="en-US" sz="2000" dirty="0"/>
              <a:t>for direct measurement, it is called a </a:t>
            </a:r>
            <a:r>
              <a:rPr lang="en-US" sz="2000" i="1" dirty="0" smtClean="0"/>
              <a:t>reduced-order </a:t>
            </a:r>
            <a:r>
              <a:rPr lang="en-US" sz="2000" i="1" dirty="0"/>
              <a:t>state observer</a:t>
            </a:r>
            <a:r>
              <a:rPr lang="en-US" sz="2000" dirty="0" smtClean="0"/>
              <a:t>.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08064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839200" cy="792162"/>
          </a:xfrm>
        </p:spPr>
        <p:txBody>
          <a:bodyPr>
            <a:normAutofit/>
          </a:bodyPr>
          <a:lstStyle/>
          <a:p>
            <a:pPr lvl="2" algn="ctr" rtl="0">
              <a:spcBef>
                <a:spcPct val="0"/>
              </a:spcBef>
            </a:pPr>
            <a:r>
              <a:rPr lang="en-US" sz="3400" dirty="0" smtClean="0"/>
              <a:t>Example-2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000"/>
                <a:ext cx="9067800" cy="6096000"/>
              </a:xfrm>
            </p:spPr>
            <p:txBody>
              <a:bodyPr>
                <a:noAutofit/>
              </a:bodyPr>
              <a:lstStyle/>
              <a:p>
                <a:pPr marL="4572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Design a regulator system for the following plant:</a:t>
                </a:r>
                <a:endParaRPr lang="en-US" sz="2400" dirty="0"/>
              </a:p>
              <a:p>
                <a:pPr marL="457200" lvl="1" indent="-342900" algn="just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457200" lvl="1" indent="-342900" algn="just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457200" lvl="1" indent="-342900" algn="just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algn="just"/>
                <a:r>
                  <a:rPr lang="en-US" sz="2400" dirty="0" smtClean="0"/>
                  <a:t>The desired </a:t>
                </a:r>
                <a:r>
                  <a:rPr lang="en-US" sz="2400" dirty="0"/>
                  <a:t>closed-loop poles for this system are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.8+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2.4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.8−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2.4</m:t>
                    </m:r>
                  </m:oMath>
                </a14:m>
                <a:r>
                  <a:rPr lang="en-US" sz="2400" dirty="0" smtClean="0"/>
                  <a:t>. Compute the state feedback gain matrix </a:t>
                </a:r>
                <a:r>
                  <a:rPr lang="en-US" sz="2400" b="1" dirty="0" smtClean="0">
                    <a:solidFill>
                      <a:srgbClr val="FF0000"/>
                    </a:solidFill>
                  </a:rPr>
                  <a:t>K</a:t>
                </a:r>
                <a:r>
                  <a:rPr lang="en-US" sz="2400" dirty="0" smtClean="0"/>
                  <a:t> to place the poles of the system at desired location. </a:t>
                </a:r>
              </a:p>
              <a:p>
                <a:pPr algn="just"/>
                <a:endParaRPr lang="en-US" sz="2400" dirty="0" smtClean="0"/>
              </a:p>
              <a:p>
                <a:pPr algn="just"/>
                <a:r>
                  <a:rPr lang="en-US" sz="2400" dirty="0"/>
                  <a:t>Suppose that we use the observed-state feedback control instead of the actual-state </a:t>
                </a:r>
                <a:r>
                  <a:rPr lang="en-US" sz="2400" dirty="0" smtClean="0"/>
                  <a:t>feedback. The desired </a:t>
                </a:r>
                <a:r>
                  <a:rPr lang="en-US" sz="2400" dirty="0"/>
                  <a:t>eigenvalues of the observer matrix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algn="just"/>
                <a:endParaRPr lang="en-US" sz="1300" dirty="0" smtClean="0"/>
              </a:p>
              <a:p>
                <a:pPr algn="just"/>
                <a:r>
                  <a:rPr lang="en-US" sz="2400" dirty="0"/>
                  <a:t>Obtain the observer gain matrix </a:t>
                </a:r>
                <a:r>
                  <a:rPr lang="en-US" sz="2400" b="1" dirty="0" err="1">
                    <a:solidFill>
                      <a:srgbClr val="FF0000"/>
                    </a:solidFill>
                  </a:rPr>
                  <a:t>K</a:t>
                </a:r>
                <a:r>
                  <a:rPr lang="en-US" sz="2400" baseline="-25000" dirty="0" err="1">
                    <a:solidFill>
                      <a:srgbClr val="FF0000"/>
                    </a:solidFill>
                  </a:rPr>
                  <a:t>e</a:t>
                </a:r>
                <a:r>
                  <a:rPr lang="en-US" sz="2400" dirty="0"/>
                  <a:t> and draw a block diagram for the observed-state </a:t>
                </a:r>
                <a:r>
                  <a:rPr lang="en-US" sz="2400" dirty="0" smtClean="0"/>
                  <a:t>feedback control system.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00"/>
                <a:ext cx="9067800" cy="6096000"/>
              </a:xfrm>
              <a:blipFill rotWithShape="0">
                <a:blip r:embed="rId2"/>
                <a:stretch>
                  <a:fillRect l="-874" t="-800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92718" y="1219200"/>
                <a:ext cx="4241482" cy="6869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400" b="0" i="1" smtClean="0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20.6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18" y="1219200"/>
                <a:ext cx="4241482" cy="6869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8000" y="1975888"/>
                <a:ext cx="2088136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975888"/>
                <a:ext cx="2088136" cy="61491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66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 </a:t>
            </a:r>
            <a:r>
              <a:rPr lang="en-GB" smtClean="0"/>
              <a:t>of </a:t>
            </a:r>
            <a:r>
              <a:rPr lang="en-GB" smtClean="0"/>
              <a:t>Lectures-15-16-17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To download this lecture visit</a:t>
            </a:r>
          </a:p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http://imtiazhussainkalwar.weebly.com/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Topology of State Feedback Control with Observer Based Approach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867400"/>
          </a:xfrm>
        </p:spPr>
        <p:txBody>
          <a:bodyPr>
            <a:normAutofit/>
          </a:bodyPr>
          <a:lstStyle/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State feedback with state observer</a:t>
            </a:r>
            <a:endParaRPr lang="en-US" sz="2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5486400" cy="43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0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Topology of State Feedback Control with Observer Based Approach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867400"/>
          </a:xfrm>
        </p:spPr>
        <p:txBody>
          <a:bodyPr>
            <a:normAutofit/>
          </a:bodyPr>
          <a:lstStyle/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State feedback Control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77" y="2438400"/>
            <a:ext cx="8618717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Topology of State Feedback Control with Observer Based Approach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867400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State Feedback with observer</a:t>
            </a:r>
            <a:endParaRPr lang="en-US" sz="2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88" y="1702009"/>
            <a:ext cx="7775812" cy="515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943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A state observer estimates the state variables based on </a:t>
            </a:r>
            <a:r>
              <a:rPr lang="en-US" sz="2800" dirty="0" smtClean="0"/>
              <a:t>the measurements </a:t>
            </a:r>
            <a:r>
              <a:rPr lang="en-US" sz="2800" dirty="0"/>
              <a:t>of the output and control variables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 smtClean="0"/>
              <a:t>Here </a:t>
            </a:r>
            <a:r>
              <a:rPr lang="en-US" sz="2800" dirty="0"/>
              <a:t>the concept of </a:t>
            </a:r>
            <a:r>
              <a:rPr lang="en-US" sz="2800" dirty="0" smtClean="0"/>
              <a:t>observability plays </a:t>
            </a:r>
            <a:r>
              <a:rPr lang="en-US" sz="2800" dirty="0"/>
              <a:t>an important role.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State observers can </a:t>
            </a:r>
            <a:r>
              <a:rPr lang="en-US" sz="2800" dirty="0"/>
              <a:t>be designed if and only if the observability condition is satisfied.</a:t>
            </a:r>
          </a:p>
        </p:txBody>
      </p:sp>
    </p:spTree>
    <p:extLst>
      <p:ext uri="{BB962C8B-B14F-4D97-AF65-F5344CB8AC3E}">
        <p14:creationId xmlns:p14="http://schemas.microsoft.com/office/powerpoint/2010/main" val="18347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State 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839200" cy="5943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Consider the plant defined </a:t>
            </a:r>
            <a:r>
              <a:rPr lang="en-US" sz="2600" dirty="0" smtClean="0"/>
              <a:t>by</a:t>
            </a:r>
          </a:p>
          <a:p>
            <a:pPr algn="just"/>
            <a:endParaRPr lang="en-US" sz="2600" dirty="0" smtClean="0"/>
          </a:p>
          <a:p>
            <a:pPr algn="just"/>
            <a:endParaRPr lang="en-US" sz="2600" dirty="0"/>
          </a:p>
          <a:p>
            <a:pPr algn="just"/>
            <a:endParaRPr lang="en-US" sz="1200" dirty="0" smtClean="0"/>
          </a:p>
          <a:p>
            <a:pPr algn="just"/>
            <a:r>
              <a:rPr lang="en-US" sz="2600" dirty="0" smtClean="0"/>
              <a:t>The mathematical model </a:t>
            </a:r>
            <a:r>
              <a:rPr lang="en-US" sz="2600" dirty="0"/>
              <a:t>of the observer is basically the same as that of the plant, except that </a:t>
            </a:r>
            <a:r>
              <a:rPr lang="en-US" sz="2600" dirty="0" smtClean="0"/>
              <a:t>we include </a:t>
            </a:r>
            <a:r>
              <a:rPr lang="en-US" sz="2600" dirty="0"/>
              <a:t>an additional term that includes the estimation error to compensate </a:t>
            </a:r>
            <a:r>
              <a:rPr lang="en-US" sz="2600" dirty="0" smtClean="0"/>
              <a:t>for inaccuracies </a:t>
            </a:r>
            <a:r>
              <a:rPr lang="en-US" sz="2600" dirty="0"/>
              <a:t>in matrices </a:t>
            </a:r>
            <a:r>
              <a:rPr lang="en-US" sz="2600" b="1" dirty="0"/>
              <a:t>A </a:t>
            </a:r>
            <a:r>
              <a:rPr lang="en-US" sz="2600" dirty="0"/>
              <a:t>and </a:t>
            </a:r>
            <a:r>
              <a:rPr lang="en-US" sz="2600" b="1" dirty="0"/>
              <a:t>B </a:t>
            </a:r>
            <a:r>
              <a:rPr lang="en-US" sz="2600" dirty="0"/>
              <a:t>and the lack of the initial error</a:t>
            </a:r>
            <a:r>
              <a:rPr lang="en-US" sz="2600" dirty="0" smtClean="0"/>
              <a:t>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2600" dirty="0"/>
              <a:t>The estimation </a:t>
            </a:r>
            <a:r>
              <a:rPr lang="en-US" sz="2600" dirty="0" smtClean="0"/>
              <a:t>error or </a:t>
            </a:r>
            <a:r>
              <a:rPr lang="en-US" sz="2600" dirty="0"/>
              <a:t>observation error is the difference between the measured output and the </a:t>
            </a:r>
            <a:r>
              <a:rPr lang="en-US" sz="2600" dirty="0" smtClean="0"/>
              <a:t>estimated output.</a:t>
            </a:r>
          </a:p>
          <a:p>
            <a:pPr algn="just"/>
            <a:endParaRPr lang="en-US" sz="1200" dirty="0" smtClean="0"/>
          </a:p>
          <a:p>
            <a:r>
              <a:rPr lang="en-US" sz="2800" dirty="0"/>
              <a:t>The initial error is the difference between the initial state and the initial </a:t>
            </a:r>
            <a:r>
              <a:rPr lang="en-US" sz="2800" dirty="0" smtClean="0"/>
              <a:t>estimated state</a:t>
            </a:r>
            <a:r>
              <a:rPr lang="en-US" sz="2800" dirty="0"/>
              <a:t>.</a:t>
            </a:r>
            <a:endParaRPr lang="en-US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6600" y="1295400"/>
                <a:ext cx="21026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1295400"/>
                <a:ext cx="210262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2000" y="1828800"/>
                <a:ext cx="1188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𝑪𝒙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000" y="1828800"/>
                <a:ext cx="118833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68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 32-33 Closed Loop Frequency Respon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24-25 Introduction to State Space Modeling</Template>
  <TotalTime>366</TotalTime>
  <Words>3702</Words>
  <Application>Microsoft Office PowerPoint</Application>
  <PresentationFormat>On-screen Show (4:3)</PresentationFormat>
  <Paragraphs>360</Paragraphs>
  <Slides>41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lecture 32-33 Closed Loop Frequency Response</vt:lpstr>
      <vt:lpstr>Digital Control Systems (DCS)</vt:lpstr>
      <vt:lpstr>Lecture Outline</vt:lpstr>
      <vt:lpstr>Introduction</vt:lpstr>
      <vt:lpstr>Introduction</vt:lpstr>
      <vt:lpstr>Topology of State Feedback Control with Observer Based Approach</vt:lpstr>
      <vt:lpstr>Topology of State Feedback Control with Observer Based Approach</vt:lpstr>
      <vt:lpstr>Topology of State Feedback Control with Observer Based Approach</vt:lpstr>
      <vt:lpstr>State Observer</vt:lpstr>
      <vt:lpstr>State Observer</vt:lpstr>
      <vt:lpstr>State Observer</vt:lpstr>
      <vt:lpstr>Full Order State Observer</vt:lpstr>
      <vt:lpstr>Full Order State Observer</vt:lpstr>
      <vt:lpstr>Full Order State Observer</vt:lpstr>
      <vt:lpstr>Full Order State Observer</vt:lpstr>
      <vt:lpstr>Duality Property</vt:lpstr>
      <vt:lpstr>Duality Property</vt:lpstr>
      <vt:lpstr>Duality Property</vt:lpstr>
      <vt:lpstr>Duality Property</vt:lpstr>
      <vt:lpstr>Observer Gain Matrix</vt:lpstr>
      <vt:lpstr>Observer Gain Matrix</vt:lpstr>
      <vt:lpstr>Observer Gain Matrix</vt:lpstr>
      <vt:lpstr>Observer Gain Matrix</vt:lpstr>
      <vt:lpstr>Observer Gain Matrix</vt:lpstr>
      <vt:lpstr>Observer Gain Matrix</vt:lpstr>
      <vt:lpstr>Observer Gain Matrix</vt:lpstr>
      <vt:lpstr>Observer Gain Matrix</vt:lpstr>
      <vt:lpstr>Observer Gain Matrix</vt:lpstr>
      <vt:lpstr>Example-1</vt:lpstr>
      <vt:lpstr>Example-1</vt:lpstr>
      <vt:lpstr>Example-1 (Method-1)</vt:lpstr>
      <vt:lpstr>Example-1 (Method-1)</vt:lpstr>
      <vt:lpstr>Example-1 (Method-1)</vt:lpstr>
      <vt:lpstr>Example-1 (Method-1)</vt:lpstr>
      <vt:lpstr>Example-1 (Method-2)</vt:lpstr>
      <vt:lpstr>Example-1 (Method-2)</vt:lpstr>
      <vt:lpstr>Example-1 (Method-3)</vt:lpstr>
      <vt:lpstr>Example-1 (Method-3)</vt:lpstr>
      <vt:lpstr>Example-1 (Method-3)</vt:lpstr>
      <vt:lpstr>Example-1</vt:lpstr>
      <vt:lpstr>Example-2</vt:lpstr>
      <vt:lpstr>End of Lectures-15-16-17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Control Systems (MCS)</dc:title>
  <dc:creator>SGH202PZR0</dc:creator>
  <cp:lastModifiedBy>DR. Imtiaz</cp:lastModifiedBy>
  <cp:revision>162</cp:revision>
  <dcterms:created xsi:type="dcterms:W3CDTF">2013-10-02T10:03:38Z</dcterms:created>
  <dcterms:modified xsi:type="dcterms:W3CDTF">2016-02-08T13:23:57Z</dcterms:modified>
</cp:coreProperties>
</file>