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31"/>
  </p:notesMasterIdLst>
  <p:sldIdLst>
    <p:sldId id="362" r:id="rId2"/>
    <p:sldId id="364" r:id="rId3"/>
    <p:sldId id="368" r:id="rId4"/>
    <p:sldId id="367" r:id="rId5"/>
    <p:sldId id="432" r:id="rId6"/>
    <p:sldId id="396" r:id="rId7"/>
    <p:sldId id="442" r:id="rId8"/>
    <p:sldId id="449" r:id="rId9"/>
    <p:sldId id="451" r:id="rId10"/>
    <p:sldId id="385" r:id="rId11"/>
    <p:sldId id="448" r:id="rId12"/>
    <p:sldId id="438" r:id="rId13"/>
    <p:sldId id="381" r:id="rId14"/>
    <p:sldId id="454" r:id="rId15"/>
    <p:sldId id="456" r:id="rId16"/>
    <p:sldId id="455" r:id="rId17"/>
    <p:sldId id="397" r:id="rId18"/>
    <p:sldId id="425" r:id="rId19"/>
    <p:sldId id="400" r:id="rId20"/>
    <p:sldId id="426" r:id="rId21"/>
    <p:sldId id="404" r:id="rId22"/>
    <p:sldId id="441" r:id="rId23"/>
    <p:sldId id="440" r:id="rId24"/>
    <p:sldId id="341" r:id="rId25"/>
    <p:sldId id="437" r:id="rId26"/>
    <p:sldId id="428" r:id="rId27"/>
    <p:sldId id="429" r:id="rId28"/>
    <p:sldId id="439" r:id="rId29"/>
    <p:sldId id="41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576" autoAdjust="0"/>
  </p:normalViewPr>
  <p:slideViewPr>
    <p:cSldViewPr>
      <p:cViewPr varScale="1">
        <p:scale>
          <a:sx n="60" d="100"/>
          <a:sy n="60" d="100"/>
        </p:scale>
        <p:origin x="-1446" y="-90"/>
      </p:cViewPr>
      <p:guideLst>
        <p:guide orient="horz" pos="2160"/>
        <p:guide pos="2880"/>
      </p:guideLst>
    </p:cSldViewPr>
  </p:slideViewPr>
  <p:outlineViewPr>
    <p:cViewPr>
      <p:scale>
        <a:sx n="33" d="100"/>
        <a:sy n="33" d="100"/>
      </p:scale>
      <p:origin x="36" y="582"/>
    </p:cViewPr>
  </p:outlineViewPr>
  <p:notesTextViewPr>
    <p:cViewPr>
      <p:scale>
        <a:sx n="100" d="100"/>
        <a:sy n="100" d="100"/>
      </p:scale>
      <p:origin x="0" y="0"/>
    </p:cViewPr>
  </p:notesTextViewPr>
  <p:sorterViewPr>
    <p:cViewPr>
      <p:scale>
        <a:sx n="66" d="100"/>
        <a:sy n="66" d="100"/>
      </p:scale>
      <p:origin x="0" y="227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4B8B5-560A-4EA3-8D6D-FC0E01811F92}"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A0A20B2B-A29E-4368-85DD-FE2800003353}">
      <dgm:prSet/>
      <dgm:spPr/>
      <dgm:t>
        <a:bodyPr/>
        <a:lstStyle/>
        <a:p>
          <a:pPr algn="ctr" rtl="0"/>
          <a:r>
            <a:rPr lang="en-IN" dirty="0" smtClean="0">
              <a:latin typeface="Times New Roman" pitchFamily="18" charset="0"/>
              <a:cs typeface="Times New Roman" pitchFamily="18" charset="0"/>
            </a:rPr>
            <a:t>OTHER DIFFERENT TECHNIQUE FOR </a:t>
          </a:r>
          <a:r>
            <a:rPr lang="en-US" b="0" dirty="0" smtClean="0"/>
            <a:t>SPEED CONTROL OF  DC MOTOR </a:t>
          </a:r>
          <a:endParaRPr lang="en-US" b="0" dirty="0"/>
        </a:p>
      </dgm:t>
    </dgm:pt>
    <dgm:pt modelId="{217AE56B-00AA-4281-89D6-79FFDD002AF6}" type="sibTrans" cxnId="{0995AC17-5F16-47A6-8B05-BA87F10573D5}">
      <dgm:prSet/>
      <dgm:spPr/>
      <dgm:t>
        <a:bodyPr/>
        <a:lstStyle/>
        <a:p>
          <a:endParaRPr lang="en-US"/>
        </a:p>
      </dgm:t>
    </dgm:pt>
    <dgm:pt modelId="{CAD847D3-5F0C-446F-9CF0-DF4A841FA389}" type="parTrans" cxnId="{0995AC17-5F16-47A6-8B05-BA87F10573D5}">
      <dgm:prSet/>
      <dgm:spPr/>
      <dgm:t>
        <a:bodyPr/>
        <a:lstStyle/>
        <a:p>
          <a:endParaRPr lang="en-US"/>
        </a:p>
      </dgm:t>
    </dgm:pt>
    <dgm:pt modelId="{B946575C-BC95-4632-896C-D1069B6929B4}" type="pres">
      <dgm:prSet presAssocID="{C7A4B8B5-560A-4EA3-8D6D-FC0E01811F92}" presName="linear" presStyleCnt="0">
        <dgm:presLayoutVars>
          <dgm:animLvl val="lvl"/>
          <dgm:resizeHandles val="exact"/>
        </dgm:presLayoutVars>
      </dgm:prSet>
      <dgm:spPr/>
      <dgm:t>
        <a:bodyPr/>
        <a:lstStyle/>
        <a:p>
          <a:endParaRPr lang="en-US"/>
        </a:p>
      </dgm:t>
    </dgm:pt>
    <dgm:pt modelId="{9EACE7F9-8108-403C-9E81-CDEF6D151286}" type="pres">
      <dgm:prSet presAssocID="{A0A20B2B-A29E-4368-85DD-FE2800003353}" presName="parentText" presStyleLbl="node1" presStyleIdx="0" presStyleCnt="1" custLinFactNeighborX="2257" custLinFactNeighborY="-1837">
        <dgm:presLayoutVars>
          <dgm:chMax val="0"/>
          <dgm:bulletEnabled val="1"/>
        </dgm:presLayoutVars>
      </dgm:prSet>
      <dgm:spPr/>
      <dgm:t>
        <a:bodyPr/>
        <a:lstStyle/>
        <a:p>
          <a:endParaRPr lang="en-US"/>
        </a:p>
      </dgm:t>
    </dgm:pt>
  </dgm:ptLst>
  <dgm:cxnLst>
    <dgm:cxn modelId="{0995AC17-5F16-47A6-8B05-BA87F10573D5}" srcId="{C7A4B8B5-560A-4EA3-8D6D-FC0E01811F92}" destId="{A0A20B2B-A29E-4368-85DD-FE2800003353}" srcOrd="0" destOrd="0" parTransId="{CAD847D3-5F0C-446F-9CF0-DF4A841FA389}" sibTransId="{217AE56B-00AA-4281-89D6-79FFDD002AF6}"/>
    <dgm:cxn modelId="{A4386E87-126D-4EF0-ABFE-8B226AE0E309}" type="presOf" srcId="{A0A20B2B-A29E-4368-85DD-FE2800003353}" destId="{9EACE7F9-8108-403C-9E81-CDEF6D151286}" srcOrd="0" destOrd="0" presId="urn:microsoft.com/office/officeart/2005/8/layout/vList2"/>
    <dgm:cxn modelId="{4C62F2C7-8A57-4124-A688-A5F5BE986AC8}" type="presOf" srcId="{C7A4B8B5-560A-4EA3-8D6D-FC0E01811F92}" destId="{B946575C-BC95-4632-896C-D1069B6929B4}" srcOrd="0" destOrd="0" presId="urn:microsoft.com/office/officeart/2005/8/layout/vList2"/>
    <dgm:cxn modelId="{7D6212AD-15A8-4A85-9B17-AD9C59A977F2}" type="presParOf" srcId="{B946575C-BC95-4632-896C-D1069B6929B4}" destId="{9EACE7F9-8108-403C-9E81-CDEF6D15128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9979B9-7ECE-41FB-9D61-DB03A954C3C4}" type="doc">
      <dgm:prSet loTypeId="urn:microsoft.com/office/officeart/2005/8/layout/pyramid3" loCatId="pyramid" qsTypeId="urn:microsoft.com/office/officeart/2005/8/quickstyle/simple1" qsCatId="simple" csTypeId="urn:microsoft.com/office/officeart/2005/8/colors/colorful3" csCatId="colorful" phldr="1"/>
      <dgm:spPr/>
      <dgm:t>
        <a:bodyPr/>
        <a:lstStyle/>
        <a:p>
          <a:endParaRPr lang="en-US"/>
        </a:p>
      </dgm:t>
    </dgm:pt>
    <dgm:pt modelId="{34064443-D7AC-4337-8E4D-511CF0CA98C0}">
      <dgm:prSet custT="1"/>
      <dgm:spPr/>
      <dgm:t>
        <a:bodyPr/>
        <a:lstStyle/>
        <a:p>
          <a:pPr rtl="0"/>
          <a:r>
            <a:rPr lang="en-US" sz="2400" dirty="0" smtClean="0"/>
            <a:t>PID controller </a:t>
          </a:r>
          <a:endParaRPr lang="en-US" sz="2400" dirty="0"/>
        </a:p>
      </dgm:t>
    </dgm:pt>
    <dgm:pt modelId="{2A64D649-7D67-4EC7-A724-81F9DCCC1FDF}" type="parTrans" cxnId="{1E0820AB-CCC1-4D22-A13D-E4375A1C89EB}">
      <dgm:prSet/>
      <dgm:spPr/>
      <dgm:t>
        <a:bodyPr/>
        <a:lstStyle/>
        <a:p>
          <a:endParaRPr lang="en-US"/>
        </a:p>
      </dgm:t>
    </dgm:pt>
    <dgm:pt modelId="{4D232F4E-B19C-4DD0-B0A9-61E4FD1625D2}" type="sibTrans" cxnId="{1E0820AB-CCC1-4D22-A13D-E4375A1C89EB}">
      <dgm:prSet/>
      <dgm:spPr/>
      <dgm:t>
        <a:bodyPr/>
        <a:lstStyle/>
        <a:p>
          <a:endParaRPr lang="en-US"/>
        </a:p>
      </dgm:t>
    </dgm:pt>
    <dgm:pt modelId="{02D6B78E-27E6-4478-B7C5-7E24EEFCF7AA}">
      <dgm:prSet custT="1"/>
      <dgm:spPr/>
      <dgm:t>
        <a:bodyPr/>
        <a:lstStyle/>
        <a:p>
          <a:pPr rtl="0"/>
          <a:r>
            <a:rPr lang="en-US" sz="2400" b="1" dirty="0" smtClean="0"/>
            <a:t>FUZZY LOGIC CONTROLLER                </a:t>
          </a:r>
          <a:endParaRPr lang="en-US" sz="2400" dirty="0"/>
        </a:p>
      </dgm:t>
    </dgm:pt>
    <dgm:pt modelId="{335CDF11-A9FA-418F-B114-DF3460C182A4}" type="parTrans" cxnId="{80B5E363-0A55-4D15-9328-06CBB138CB5F}">
      <dgm:prSet/>
      <dgm:spPr/>
      <dgm:t>
        <a:bodyPr/>
        <a:lstStyle/>
        <a:p>
          <a:endParaRPr lang="en-US"/>
        </a:p>
      </dgm:t>
    </dgm:pt>
    <dgm:pt modelId="{4307A726-50ED-4E1A-B076-FBD1266F9D38}" type="sibTrans" cxnId="{80B5E363-0A55-4D15-9328-06CBB138CB5F}">
      <dgm:prSet/>
      <dgm:spPr/>
      <dgm:t>
        <a:bodyPr/>
        <a:lstStyle/>
        <a:p>
          <a:endParaRPr lang="en-US"/>
        </a:p>
      </dgm:t>
    </dgm:pt>
    <dgm:pt modelId="{0C527640-1EBF-4A28-84E6-9BABF2421948}">
      <dgm:prSet custT="1"/>
      <dgm:spPr/>
      <dgm:t>
        <a:bodyPr/>
        <a:lstStyle/>
        <a:p>
          <a:pPr rtl="0"/>
          <a:r>
            <a:rPr lang="en-US" sz="2400" b="1" dirty="0" smtClean="0"/>
            <a:t>ZN TUNING CONTROLLER</a:t>
          </a:r>
          <a:endParaRPr lang="en-US" sz="2400" dirty="0"/>
        </a:p>
      </dgm:t>
    </dgm:pt>
    <dgm:pt modelId="{64F978CD-FEFC-4B07-9BF7-07D54A4CB49D}" type="parTrans" cxnId="{06D6FF6D-8060-4CA5-BAA6-BADB9519C61A}">
      <dgm:prSet/>
      <dgm:spPr/>
      <dgm:t>
        <a:bodyPr/>
        <a:lstStyle/>
        <a:p>
          <a:endParaRPr lang="en-US"/>
        </a:p>
      </dgm:t>
    </dgm:pt>
    <dgm:pt modelId="{6D03DDEC-EB5C-4B3E-BE65-F7DE918C3880}" type="sibTrans" cxnId="{06D6FF6D-8060-4CA5-BAA6-BADB9519C61A}">
      <dgm:prSet/>
      <dgm:spPr/>
      <dgm:t>
        <a:bodyPr/>
        <a:lstStyle/>
        <a:p>
          <a:endParaRPr lang="en-US"/>
        </a:p>
      </dgm:t>
    </dgm:pt>
    <dgm:pt modelId="{1EDE7E5D-DB19-41CF-B73A-00F09D4B72D3}">
      <dgm:prSet custT="1"/>
      <dgm:spPr/>
      <dgm:t>
        <a:bodyPr/>
        <a:lstStyle/>
        <a:p>
          <a:pPr rtl="0"/>
          <a:r>
            <a:rPr lang="en-US" sz="2000" dirty="0" smtClean="0"/>
            <a:t>NEURAL NETWORK CONTROLLER</a:t>
          </a:r>
          <a:endParaRPr lang="en-US" sz="2000" dirty="0"/>
        </a:p>
      </dgm:t>
    </dgm:pt>
    <dgm:pt modelId="{CF824291-76B1-4FC8-ACA4-A53010E77EA0}" type="parTrans" cxnId="{B43A8AF1-9074-4C61-9AC7-8C39CF18D63D}">
      <dgm:prSet/>
      <dgm:spPr/>
      <dgm:t>
        <a:bodyPr/>
        <a:lstStyle/>
        <a:p>
          <a:endParaRPr lang="en-US"/>
        </a:p>
      </dgm:t>
    </dgm:pt>
    <dgm:pt modelId="{F79FA3BF-EE98-480B-A261-91D059B54B39}" type="sibTrans" cxnId="{B43A8AF1-9074-4C61-9AC7-8C39CF18D63D}">
      <dgm:prSet/>
      <dgm:spPr/>
      <dgm:t>
        <a:bodyPr/>
        <a:lstStyle/>
        <a:p>
          <a:endParaRPr lang="en-US"/>
        </a:p>
      </dgm:t>
    </dgm:pt>
    <dgm:pt modelId="{B9C68050-DA0E-48C2-8A61-524142AC72A0}">
      <dgm:prSet custT="1"/>
      <dgm:spPr/>
      <dgm:t>
        <a:bodyPr/>
        <a:lstStyle/>
        <a:p>
          <a:pPr rtl="0"/>
          <a:r>
            <a:rPr lang="en-US" sz="2000" dirty="0" smtClean="0"/>
            <a:t>GA</a:t>
          </a:r>
          <a:endParaRPr lang="en-US" sz="2000" dirty="0"/>
        </a:p>
      </dgm:t>
    </dgm:pt>
    <dgm:pt modelId="{372FFEA2-0526-47FF-9F89-BB7B3F76E0BF}" type="parTrans" cxnId="{88A18EAF-0B0B-4310-95F8-E76E10E23E8D}">
      <dgm:prSet/>
      <dgm:spPr/>
      <dgm:t>
        <a:bodyPr/>
        <a:lstStyle/>
        <a:p>
          <a:endParaRPr lang="en-US"/>
        </a:p>
      </dgm:t>
    </dgm:pt>
    <dgm:pt modelId="{8274648F-44BF-4959-B21E-F01420389601}" type="sibTrans" cxnId="{88A18EAF-0B0B-4310-95F8-E76E10E23E8D}">
      <dgm:prSet/>
      <dgm:spPr/>
      <dgm:t>
        <a:bodyPr/>
        <a:lstStyle/>
        <a:p>
          <a:endParaRPr lang="en-US"/>
        </a:p>
      </dgm:t>
    </dgm:pt>
    <dgm:pt modelId="{EC0E80E0-89C7-4045-A385-FCEF88418218}" type="pres">
      <dgm:prSet presAssocID="{259979B9-7ECE-41FB-9D61-DB03A954C3C4}" presName="Name0" presStyleCnt="0">
        <dgm:presLayoutVars>
          <dgm:dir/>
          <dgm:animLvl val="lvl"/>
          <dgm:resizeHandles val="exact"/>
        </dgm:presLayoutVars>
      </dgm:prSet>
      <dgm:spPr/>
      <dgm:t>
        <a:bodyPr/>
        <a:lstStyle/>
        <a:p>
          <a:endParaRPr lang="en-US"/>
        </a:p>
      </dgm:t>
    </dgm:pt>
    <dgm:pt modelId="{8C6FA6CE-33ED-4270-BE7D-0E3D0BBEE336}" type="pres">
      <dgm:prSet presAssocID="{34064443-D7AC-4337-8E4D-511CF0CA98C0}" presName="Name8" presStyleCnt="0"/>
      <dgm:spPr/>
      <dgm:t>
        <a:bodyPr/>
        <a:lstStyle/>
        <a:p>
          <a:endParaRPr lang="en-US"/>
        </a:p>
      </dgm:t>
    </dgm:pt>
    <dgm:pt modelId="{D6019509-CAC2-46BA-A2F5-46B94E352CB2}" type="pres">
      <dgm:prSet presAssocID="{34064443-D7AC-4337-8E4D-511CF0CA98C0}" presName="level" presStyleLbl="node1" presStyleIdx="0" presStyleCnt="5" custLinFactNeighborY="-3158">
        <dgm:presLayoutVars>
          <dgm:chMax val="1"/>
          <dgm:bulletEnabled val="1"/>
        </dgm:presLayoutVars>
      </dgm:prSet>
      <dgm:spPr/>
      <dgm:t>
        <a:bodyPr/>
        <a:lstStyle/>
        <a:p>
          <a:endParaRPr lang="en-US"/>
        </a:p>
      </dgm:t>
    </dgm:pt>
    <dgm:pt modelId="{964DFC99-55F0-48AA-974A-DC55A4502D1C}" type="pres">
      <dgm:prSet presAssocID="{34064443-D7AC-4337-8E4D-511CF0CA98C0}" presName="levelTx" presStyleLbl="revTx" presStyleIdx="0" presStyleCnt="0">
        <dgm:presLayoutVars>
          <dgm:chMax val="1"/>
          <dgm:bulletEnabled val="1"/>
        </dgm:presLayoutVars>
      </dgm:prSet>
      <dgm:spPr/>
      <dgm:t>
        <a:bodyPr/>
        <a:lstStyle/>
        <a:p>
          <a:endParaRPr lang="en-US"/>
        </a:p>
      </dgm:t>
    </dgm:pt>
    <dgm:pt modelId="{7B9706F0-239D-42CB-95ED-A9EE21892513}" type="pres">
      <dgm:prSet presAssocID="{02D6B78E-27E6-4478-B7C5-7E24EEFCF7AA}" presName="Name8" presStyleCnt="0"/>
      <dgm:spPr/>
      <dgm:t>
        <a:bodyPr/>
        <a:lstStyle/>
        <a:p>
          <a:endParaRPr lang="en-US"/>
        </a:p>
      </dgm:t>
    </dgm:pt>
    <dgm:pt modelId="{5B76B9AB-2E01-4FDA-8076-01A61C357439}" type="pres">
      <dgm:prSet presAssocID="{02D6B78E-27E6-4478-B7C5-7E24EEFCF7AA}" presName="level" presStyleLbl="node1" presStyleIdx="1" presStyleCnt="5">
        <dgm:presLayoutVars>
          <dgm:chMax val="1"/>
          <dgm:bulletEnabled val="1"/>
        </dgm:presLayoutVars>
      </dgm:prSet>
      <dgm:spPr/>
      <dgm:t>
        <a:bodyPr/>
        <a:lstStyle/>
        <a:p>
          <a:endParaRPr lang="en-US"/>
        </a:p>
      </dgm:t>
    </dgm:pt>
    <dgm:pt modelId="{9D7F21C8-9213-49CF-AE17-6EFF44E59A00}" type="pres">
      <dgm:prSet presAssocID="{02D6B78E-27E6-4478-B7C5-7E24EEFCF7AA}" presName="levelTx" presStyleLbl="revTx" presStyleIdx="0" presStyleCnt="0">
        <dgm:presLayoutVars>
          <dgm:chMax val="1"/>
          <dgm:bulletEnabled val="1"/>
        </dgm:presLayoutVars>
      </dgm:prSet>
      <dgm:spPr/>
      <dgm:t>
        <a:bodyPr/>
        <a:lstStyle/>
        <a:p>
          <a:endParaRPr lang="en-US"/>
        </a:p>
      </dgm:t>
    </dgm:pt>
    <dgm:pt modelId="{69B8EBD9-B11E-45DB-9703-4E638B2D5BE7}" type="pres">
      <dgm:prSet presAssocID="{0C527640-1EBF-4A28-84E6-9BABF2421948}" presName="Name8" presStyleCnt="0"/>
      <dgm:spPr/>
      <dgm:t>
        <a:bodyPr/>
        <a:lstStyle/>
        <a:p>
          <a:endParaRPr lang="en-US"/>
        </a:p>
      </dgm:t>
    </dgm:pt>
    <dgm:pt modelId="{910C90A1-416A-4669-A37E-065FA1A40871}" type="pres">
      <dgm:prSet presAssocID="{0C527640-1EBF-4A28-84E6-9BABF2421948}" presName="level" presStyleLbl="node1" presStyleIdx="2" presStyleCnt="5">
        <dgm:presLayoutVars>
          <dgm:chMax val="1"/>
          <dgm:bulletEnabled val="1"/>
        </dgm:presLayoutVars>
      </dgm:prSet>
      <dgm:spPr/>
      <dgm:t>
        <a:bodyPr/>
        <a:lstStyle/>
        <a:p>
          <a:endParaRPr lang="en-US"/>
        </a:p>
      </dgm:t>
    </dgm:pt>
    <dgm:pt modelId="{7E4D3A6C-3907-4E41-904A-3B7F8B762580}" type="pres">
      <dgm:prSet presAssocID="{0C527640-1EBF-4A28-84E6-9BABF2421948}" presName="levelTx" presStyleLbl="revTx" presStyleIdx="0" presStyleCnt="0">
        <dgm:presLayoutVars>
          <dgm:chMax val="1"/>
          <dgm:bulletEnabled val="1"/>
        </dgm:presLayoutVars>
      </dgm:prSet>
      <dgm:spPr/>
      <dgm:t>
        <a:bodyPr/>
        <a:lstStyle/>
        <a:p>
          <a:endParaRPr lang="en-US"/>
        </a:p>
      </dgm:t>
    </dgm:pt>
    <dgm:pt modelId="{A21B0D6B-9321-459F-9F79-25AE7E35EF65}" type="pres">
      <dgm:prSet presAssocID="{1EDE7E5D-DB19-41CF-B73A-00F09D4B72D3}" presName="Name8" presStyleCnt="0"/>
      <dgm:spPr/>
      <dgm:t>
        <a:bodyPr/>
        <a:lstStyle/>
        <a:p>
          <a:endParaRPr lang="en-US"/>
        </a:p>
      </dgm:t>
    </dgm:pt>
    <dgm:pt modelId="{50A0411D-6118-470A-A4B8-A871055E9842}" type="pres">
      <dgm:prSet presAssocID="{1EDE7E5D-DB19-41CF-B73A-00F09D4B72D3}" presName="level" presStyleLbl="node1" presStyleIdx="3" presStyleCnt="5">
        <dgm:presLayoutVars>
          <dgm:chMax val="1"/>
          <dgm:bulletEnabled val="1"/>
        </dgm:presLayoutVars>
      </dgm:prSet>
      <dgm:spPr/>
      <dgm:t>
        <a:bodyPr/>
        <a:lstStyle/>
        <a:p>
          <a:endParaRPr lang="en-US"/>
        </a:p>
      </dgm:t>
    </dgm:pt>
    <dgm:pt modelId="{05421D52-ECC6-4434-93A2-9BB0860A302E}" type="pres">
      <dgm:prSet presAssocID="{1EDE7E5D-DB19-41CF-B73A-00F09D4B72D3}" presName="levelTx" presStyleLbl="revTx" presStyleIdx="0" presStyleCnt="0">
        <dgm:presLayoutVars>
          <dgm:chMax val="1"/>
          <dgm:bulletEnabled val="1"/>
        </dgm:presLayoutVars>
      </dgm:prSet>
      <dgm:spPr/>
      <dgm:t>
        <a:bodyPr/>
        <a:lstStyle/>
        <a:p>
          <a:endParaRPr lang="en-US"/>
        </a:p>
      </dgm:t>
    </dgm:pt>
    <dgm:pt modelId="{9E4F6CBE-2ECD-4FCE-95E8-4F1340C48AD4}" type="pres">
      <dgm:prSet presAssocID="{B9C68050-DA0E-48C2-8A61-524142AC72A0}" presName="Name8" presStyleCnt="0"/>
      <dgm:spPr/>
      <dgm:t>
        <a:bodyPr/>
        <a:lstStyle/>
        <a:p>
          <a:endParaRPr lang="en-US"/>
        </a:p>
      </dgm:t>
    </dgm:pt>
    <dgm:pt modelId="{8C5FCCA3-CC35-4869-96A9-71BEC9F8A091}" type="pres">
      <dgm:prSet presAssocID="{B9C68050-DA0E-48C2-8A61-524142AC72A0}" presName="level" presStyleLbl="node1" presStyleIdx="4" presStyleCnt="5">
        <dgm:presLayoutVars>
          <dgm:chMax val="1"/>
          <dgm:bulletEnabled val="1"/>
        </dgm:presLayoutVars>
      </dgm:prSet>
      <dgm:spPr/>
      <dgm:t>
        <a:bodyPr/>
        <a:lstStyle/>
        <a:p>
          <a:endParaRPr lang="en-US"/>
        </a:p>
      </dgm:t>
    </dgm:pt>
    <dgm:pt modelId="{439E8D7D-2227-4107-9F0E-437EC7057D95}" type="pres">
      <dgm:prSet presAssocID="{B9C68050-DA0E-48C2-8A61-524142AC72A0}" presName="levelTx" presStyleLbl="revTx" presStyleIdx="0" presStyleCnt="0">
        <dgm:presLayoutVars>
          <dgm:chMax val="1"/>
          <dgm:bulletEnabled val="1"/>
        </dgm:presLayoutVars>
      </dgm:prSet>
      <dgm:spPr/>
      <dgm:t>
        <a:bodyPr/>
        <a:lstStyle/>
        <a:p>
          <a:endParaRPr lang="en-US"/>
        </a:p>
      </dgm:t>
    </dgm:pt>
  </dgm:ptLst>
  <dgm:cxnLst>
    <dgm:cxn modelId="{FB975954-0E42-47C0-A31A-D82D9BB1ED1C}" type="presOf" srcId="{1EDE7E5D-DB19-41CF-B73A-00F09D4B72D3}" destId="{05421D52-ECC6-4434-93A2-9BB0860A302E}" srcOrd="1" destOrd="0" presId="urn:microsoft.com/office/officeart/2005/8/layout/pyramid3"/>
    <dgm:cxn modelId="{127609CD-6F94-434E-A5AB-1CF66A705E48}" type="presOf" srcId="{B9C68050-DA0E-48C2-8A61-524142AC72A0}" destId="{8C5FCCA3-CC35-4869-96A9-71BEC9F8A091}" srcOrd="0" destOrd="0" presId="urn:microsoft.com/office/officeart/2005/8/layout/pyramid3"/>
    <dgm:cxn modelId="{EF91ACD5-0C8F-4E96-BEB2-CF1315CD24DE}" type="presOf" srcId="{0C527640-1EBF-4A28-84E6-9BABF2421948}" destId="{7E4D3A6C-3907-4E41-904A-3B7F8B762580}" srcOrd="1" destOrd="0" presId="urn:microsoft.com/office/officeart/2005/8/layout/pyramid3"/>
    <dgm:cxn modelId="{06D6FF6D-8060-4CA5-BAA6-BADB9519C61A}" srcId="{259979B9-7ECE-41FB-9D61-DB03A954C3C4}" destId="{0C527640-1EBF-4A28-84E6-9BABF2421948}" srcOrd="2" destOrd="0" parTransId="{64F978CD-FEFC-4B07-9BF7-07D54A4CB49D}" sibTransId="{6D03DDEC-EB5C-4B3E-BE65-F7DE918C3880}"/>
    <dgm:cxn modelId="{80B5E363-0A55-4D15-9328-06CBB138CB5F}" srcId="{259979B9-7ECE-41FB-9D61-DB03A954C3C4}" destId="{02D6B78E-27E6-4478-B7C5-7E24EEFCF7AA}" srcOrd="1" destOrd="0" parTransId="{335CDF11-A9FA-418F-B114-DF3460C182A4}" sibTransId="{4307A726-50ED-4E1A-B076-FBD1266F9D38}"/>
    <dgm:cxn modelId="{1E0820AB-CCC1-4D22-A13D-E4375A1C89EB}" srcId="{259979B9-7ECE-41FB-9D61-DB03A954C3C4}" destId="{34064443-D7AC-4337-8E4D-511CF0CA98C0}" srcOrd="0" destOrd="0" parTransId="{2A64D649-7D67-4EC7-A724-81F9DCCC1FDF}" sibTransId="{4D232F4E-B19C-4DD0-B0A9-61E4FD1625D2}"/>
    <dgm:cxn modelId="{B43A8AF1-9074-4C61-9AC7-8C39CF18D63D}" srcId="{259979B9-7ECE-41FB-9D61-DB03A954C3C4}" destId="{1EDE7E5D-DB19-41CF-B73A-00F09D4B72D3}" srcOrd="3" destOrd="0" parTransId="{CF824291-76B1-4FC8-ACA4-A53010E77EA0}" sibTransId="{F79FA3BF-EE98-480B-A261-91D059B54B39}"/>
    <dgm:cxn modelId="{84DC6D1C-4263-4B65-B4E0-3F2BE6CC5906}" type="presOf" srcId="{0C527640-1EBF-4A28-84E6-9BABF2421948}" destId="{910C90A1-416A-4669-A37E-065FA1A40871}" srcOrd="0" destOrd="0" presId="urn:microsoft.com/office/officeart/2005/8/layout/pyramid3"/>
    <dgm:cxn modelId="{7756EF2C-5CAC-40EC-9C39-19C0174C42B8}" type="presOf" srcId="{34064443-D7AC-4337-8E4D-511CF0CA98C0}" destId="{964DFC99-55F0-48AA-974A-DC55A4502D1C}" srcOrd="1" destOrd="0" presId="urn:microsoft.com/office/officeart/2005/8/layout/pyramid3"/>
    <dgm:cxn modelId="{6F235625-957A-4CED-8AC4-007CC05C395E}" type="presOf" srcId="{34064443-D7AC-4337-8E4D-511CF0CA98C0}" destId="{D6019509-CAC2-46BA-A2F5-46B94E352CB2}" srcOrd="0" destOrd="0" presId="urn:microsoft.com/office/officeart/2005/8/layout/pyramid3"/>
    <dgm:cxn modelId="{88A18EAF-0B0B-4310-95F8-E76E10E23E8D}" srcId="{259979B9-7ECE-41FB-9D61-DB03A954C3C4}" destId="{B9C68050-DA0E-48C2-8A61-524142AC72A0}" srcOrd="4" destOrd="0" parTransId="{372FFEA2-0526-47FF-9F89-BB7B3F76E0BF}" sibTransId="{8274648F-44BF-4959-B21E-F01420389601}"/>
    <dgm:cxn modelId="{6F2F03F6-0EB1-412C-81A3-3BC601959ABE}" type="presOf" srcId="{02D6B78E-27E6-4478-B7C5-7E24EEFCF7AA}" destId="{5B76B9AB-2E01-4FDA-8076-01A61C357439}" srcOrd="0" destOrd="0" presId="urn:microsoft.com/office/officeart/2005/8/layout/pyramid3"/>
    <dgm:cxn modelId="{1D38CCD3-DBAB-4A00-8A79-8AF9A5A921C0}" type="presOf" srcId="{259979B9-7ECE-41FB-9D61-DB03A954C3C4}" destId="{EC0E80E0-89C7-4045-A385-FCEF88418218}" srcOrd="0" destOrd="0" presId="urn:microsoft.com/office/officeart/2005/8/layout/pyramid3"/>
    <dgm:cxn modelId="{6BDF8F37-E17F-4BA0-9D7A-8BD1867EA113}" type="presOf" srcId="{1EDE7E5D-DB19-41CF-B73A-00F09D4B72D3}" destId="{50A0411D-6118-470A-A4B8-A871055E9842}" srcOrd="0" destOrd="0" presId="urn:microsoft.com/office/officeart/2005/8/layout/pyramid3"/>
    <dgm:cxn modelId="{9F2E59F4-D327-4D69-A510-65D950A6DB47}" type="presOf" srcId="{02D6B78E-27E6-4478-B7C5-7E24EEFCF7AA}" destId="{9D7F21C8-9213-49CF-AE17-6EFF44E59A00}" srcOrd="1" destOrd="0" presId="urn:microsoft.com/office/officeart/2005/8/layout/pyramid3"/>
    <dgm:cxn modelId="{445C04A5-E0CC-4D6E-A0B6-0AA0CE761E20}" type="presOf" srcId="{B9C68050-DA0E-48C2-8A61-524142AC72A0}" destId="{439E8D7D-2227-4107-9F0E-437EC7057D95}" srcOrd="1" destOrd="0" presId="urn:microsoft.com/office/officeart/2005/8/layout/pyramid3"/>
    <dgm:cxn modelId="{8376A3B1-7CC1-4F0F-8F43-5E4721DB53AC}" type="presParOf" srcId="{EC0E80E0-89C7-4045-A385-FCEF88418218}" destId="{8C6FA6CE-33ED-4270-BE7D-0E3D0BBEE336}" srcOrd="0" destOrd="0" presId="urn:microsoft.com/office/officeart/2005/8/layout/pyramid3"/>
    <dgm:cxn modelId="{82F2A86A-118F-4F25-991E-C9E8A69415C6}" type="presParOf" srcId="{8C6FA6CE-33ED-4270-BE7D-0E3D0BBEE336}" destId="{D6019509-CAC2-46BA-A2F5-46B94E352CB2}" srcOrd="0" destOrd="0" presId="urn:microsoft.com/office/officeart/2005/8/layout/pyramid3"/>
    <dgm:cxn modelId="{17DE9E45-E309-4D8D-A8FD-38CD8367ACAB}" type="presParOf" srcId="{8C6FA6CE-33ED-4270-BE7D-0E3D0BBEE336}" destId="{964DFC99-55F0-48AA-974A-DC55A4502D1C}" srcOrd="1" destOrd="0" presId="urn:microsoft.com/office/officeart/2005/8/layout/pyramid3"/>
    <dgm:cxn modelId="{0221F182-C7DF-44B7-9F8E-FDE7A329F007}" type="presParOf" srcId="{EC0E80E0-89C7-4045-A385-FCEF88418218}" destId="{7B9706F0-239D-42CB-95ED-A9EE21892513}" srcOrd="1" destOrd="0" presId="urn:microsoft.com/office/officeart/2005/8/layout/pyramid3"/>
    <dgm:cxn modelId="{5FBC8603-DE9A-489F-9A44-66DD065EA712}" type="presParOf" srcId="{7B9706F0-239D-42CB-95ED-A9EE21892513}" destId="{5B76B9AB-2E01-4FDA-8076-01A61C357439}" srcOrd="0" destOrd="0" presId="urn:microsoft.com/office/officeart/2005/8/layout/pyramid3"/>
    <dgm:cxn modelId="{A7DD9F00-C8B6-4C96-9185-31B8BB57B3DD}" type="presParOf" srcId="{7B9706F0-239D-42CB-95ED-A9EE21892513}" destId="{9D7F21C8-9213-49CF-AE17-6EFF44E59A00}" srcOrd="1" destOrd="0" presId="urn:microsoft.com/office/officeart/2005/8/layout/pyramid3"/>
    <dgm:cxn modelId="{DA66FF18-7020-4D48-B070-AF153B823497}" type="presParOf" srcId="{EC0E80E0-89C7-4045-A385-FCEF88418218}" destId="{69B8EBD9-B11E-45DB-9703-4E638B2D5BE7}" srcOrd="2" destOrd="0" presId="urn:microsoft.com/office/officeart/2005/8/layout/pyramid3"/>
    <dgm:cxn modelId="{DF05E682-EE52-4EEA-AB1C-B60DD203E022}" type="presParOf" srcId="{69B8EBD9-B11E-45DB-9703-4E638B2D5BE7}" destId="{910C90A1-416A-4669-A37E-065FA1A40871}" srcOrd="0" destOrd="0" presId="urn:microsoft.com/office/officeart/2005/8/layout/pyramid3"/>
    <dgm:cxn modelId="{2640F99B-5019-4F78-8481-9010076C3C23}" type="presParOf" srcId="{69B8EBD9-B11E-45DB-9703-4E638B2D5BE7}" destId="{7E4D3A6C-3907-4E41-904A-3B7F8B762580}" srcOrd="1" destOrd="0" presId="urn:microsoft.com/office/officeart/2005/8/layout/pyramid3"/>
    <dgm:cxn modelId="{5BF5AD42-BE4B-43F1-9F38-29581C7BC1DB}" type="presParOf" srcId="{EC0E80E0-89C7-4045-A385-FCEF88418218}" destId="{A21B0D6B-9321-459F-9F79-25AE7E35EF65}" srcOrd="3" destOrd="0" presId="urn:microsoft.com/office/officeart/2005/8/layout/pyramid3"/>
    <dgm:cxn modelId="{309BA435-4162-4332-9C7D-5EE606EEEC5A}" type="presParOf" srcId="{A21B0D6B-9321-459F-9F79-25AE7E35EF65}" destId="{50A0411D-6118-470A-A4B8-A871055E9842}" srcOrd="0" destOrd="0" presId="urn:microsoft.com/office/officeart/2005/8/layout/pyramid3"/>
    <dgm:cxn modelId="{30DCCE8A-BA86-473B-9381-B4D6780DD08A}" type="presParOf" srcId="{A21B0D6B-9321-459F-9F79-25AE7E35EF65}" destId="{05421D52-ECC6-4434-93A2-9BB0860A302E}" srcOrd="1" destOrd="0" presId="urn:microsoft.com/office/officeart/2005/8/layout/pyramid3"/>
    <dgm:cxn modelId="{B23124EE-1090-40EC-8526-17BB51C28F03}" type="presParOf" srcId="{EC0E80E0-89C7-4045-A385-FCEF88418218}" destId="{9E4F6CBE-2ECD-4FCE-95E8-4F1340C48AD4}" srcOrd="4" destOrd="0" presId="urn:microsoft.com/office/officeart/2005/8/layout/pyramid3"/>
    <dgm:cxn modelId="{7B71705A-2B7D-478B-BA64-44D70704515A}" type="presParOf" srcId="{9E4F6CBE-2ECD-4FCE-95E8-4F1340C48AD4}" destId="{8C5FCCA3-CC35-4869-96A9-71BEC9F8A091}" srcOrd="0" destOrd="0" presId="urn:microsoft.com/office/officeart/2005/8/layout/pyramid3"/>
    <dgm:cxn modelId="{559A4141-9FDE-4BD3-A423-2C7F8E4A9C8C}" type="presParOf" srcId="{9E4F6CBE-2ECD-4FCE-95E8-4F1340C48AD4}" destId="{439E8D7D-2227-4107-9F0E-437EC7057D95}" srcOrd="1" destOrd="0" presId="urn:microsoft.com/office/officeart/2005/8/layout/pyramid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ACE7F9-8108-403C-9E81-CDEF6D151286}">
      <dsp:nvSpPr>
        <dsp:cNvPr id="0" name=""/>
        <dsp:cNvSpPr/>
      </dsp:nvSpPr>
      <dsp:spPr>
        <a:xfrm>
          <a:off x="0" y="0"/>
          <a:ext cx="8229600" cy="123552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IN" sz="3200" kern="1200" dirty="0" smtClean="0">
              <a:latin typeface="Times New Roman" pitchFamily="18" charset="0"/>
              <a:cs typeface="Times New Roman" pitchFamily="18" charset="0"/>
            </a:rPr>
            <a:t>OTHER DIFFERENT TECHNIQUE FOR </a:t>
          </a:r>
          <a:r>
            <a:rPr lang="en-US" sz="3200" b="0" kern="1200" dirty="0" smtClean="0"/>
            <a:t>SPEED CONTROL OF  DC MOTOR </a:t>
          </a:r>
          <a:endParaRPr lang="en-US" sz="3200" b="0" kern="1200" dirty="0"/>
        </a:p>
      </dsp:txBody>
      <dsp:txXfrm>
        <a:off x="0" y="0"/>
        <a:ext cx="8229600" cy="123552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019509-CAC2-46BA-A2F5-46B94E352CB2}">
      <dsp:nvSpPr>
        <dsp:cNvPr id="0" name=""/>
        <dsp:cNvSpPr/>
      </dsp:nvSpPr>
      <dsp:spPr>
        <a:xfrm rot="10800000">
          <a:off x="0" y="0"/>
          <a:ext cx="8229600" cy="905192"/>
        </a:xfrm>
        <a:prstGeom prst="trapezoid">
          <a:avLst>
            <a:gd name="adj" fmla="val 90915"/>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kern="1200" dirty="0" smtClean="0"/>
            <a:t>PID controller </a:t>
          </a:r>
          <a:endParaRPr lang="en-US" sz="2400" kern="1200" dirty="0"/>
        </a:p>
      </dsp:txBody>
      <dsp:txXfrm>
        <a:off x="1440179" y="0"/>
        <a:ext cx="5349240" cy="905192"/>
      </dsp:txXfrm>
    </dsp:sp>
    <dsp:sp modelId="{5B76B9AB-2E01-4FDA-8076-01A61C357439}">
      <dsp:nvSpPr>
        <dsp:cNvPr id="0" name=""/>
        <dsp:cNvSpPr/>
      </dsp:nvSpPr>
      <dsp:spPr>
        <a:xfrm rot="10800000">
          <a:off x="822960" y="905192"/>
          <a:ext cx="6583680" cy="905192"/>
        </a:xfrm>
        <a:prstGeom prst="trapezoid">
          <a:avLst>
            <a:gd name="adj" fmla="val 90915"/>
          </a:avLst>
        </a:prstGeom>
        <a:solidFill>
          <a:schemeClr val="accent3">
            <a:hueOff val="-284339"/>
            <a:satOff val="-1172"/>
            <a:lumOff val="-2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b="1" kern="1200" dirty="0" smtClean="0"/>
            <a:t>FUZZY LOGIC CONTROLLER                </a:t>
          </a:r>
          <a:endParaRPr lang="en-US" sz="2400" kern="1200" dirty="0"/>
        </a:p>
      </dsp:txBody>
      <dsp:txXfrm>
        <a:off x="1975103" y="905192"/>
        <a:ext cx="4279392" cy="905192"/>
      </dsp:txXfrm>
    </dsp:sp>
    <dsp:sp modelId="{910C90A1-416A-4669-A37E-065FA1A40871}">
      <dsp:nvSpPr>
        <dsp:cNvPr id="0" name=""/>
        <dsp:cNvSpPr/>
      </dsp:nvSpPr>
      <dsp:spPr>
        <a:xfrm rot="10800000">
          <a:off x="1645920" y="1810385"/>
          <a:ext cx="4937759" cy="905192"/>
        </a:xfrm>
        <a:prstGeom prst="trapezoid">
          <a:avLst>
            <a:gd name="adj" fmla="val 90915"/>
          </a:avLst>
        </a:prstGeom>
        <a:solidFill>
          <a:schemeClr val="accent3">
            <a:hueOff val="-568678"/>
            <a:satOff val="-2344"/>
            <a:lumOff val="-4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b="1" kern="1200" dirty="0" smtClean="0"/>
            <a:t>ZN TUNING CONTROLLER</a:t>
          </a:r>
          <a:endParaRPr lang="en-US" sz="2400" kern="1200" dirty="0"/>
        </a:p>
      </dsp:txBody>
      <dsp:txXfrm>
        <a:off x="2510028" y="1810385"/>
        <a:ext cx="3209544" cy="905192"/>
      </dsp:txXfrm>
    </dsp:sp>
    <dsp:sp modelId="{50A0411D-6118-470A-A4B8-A871055E9842}">
      <dsp:nvSpPr>
        <dsp:cNvPr id="0" name=""/>
        <dsp:cNvSpPr/>
      </dsp:nvSpPr>
      <dsp:spPr>
        <a:xfrm rot="10800000">
          <a:off x="2468880" y="2715577"/>
          <a:ext cx="3291840" cy="905192"/>
        </a:xfrm>
        <a:prstGeom prst="trapezoid">
          <a:avLst>
            <a:gd name="adj" fmla="val 90915"/>
          </a:avLst>
        </a:prstGeom>
        <a:solidFill>
          <a:schemeClr val="accent3">
            <a:hueOff val="-853018"/>
            <a:satOff val="-3517"/>
            <a:lumOff val="-7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t>NEURAL NETWORK CONTROLLER</a:t>
          </a:r>
          <a:endParaRPr lang="en-US" sz="2000" kern="1200" dirty="0"/>
        </a:p>
      </dsp:txBody>
      <dsp:txXfrm>
        <a:off x="3044951" y="2715577"/>
        <a:ext cx="2139696" cy="905192"/>
      </dsp:txXfrm>
    </dsp:sp>
    <dsp:sp modelId="{8C5FCCA3-CC35-4869-96A9-71BEC9F8A091}">
      <dsp:nvSpPr>
        <dsp:cNvPr id="0" name=""/>
        <dsp:cNvSpPr/>
      </dsp:nvSpPr>
      <dsp:spPr>
        <a:xfrm rot="10800000">
          <a:off x="3291840" y="3620770"/>
          <a:ext cx="1645920" cy="905192"/>
        </a:xfrm>
        <a:prstGeom prst="trapezoid">
          <a:avLst>
            <a:gd name="adj" fmla="val 90915"/>
          </a:avLst>
        </a:prstGeom>
        <a:solidFill>
          <a:schemeClr val="accent3">
            <a:hueOff val="-1137357"/>
            <a:satOff val="-4689"/>
            <a:lumOff val="-9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t>GA</a:t>
          </a:r>
          <a:endParaRPr lang="en-US" sz="2000" kern="1200" dirty="0"/>
        </a:p>
      </dsp:txBody>
      <dsp:txXfrm>
        <a:off x="3291840" y="3620770"/>
        <a:ext cx="1645920" cy="9051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F76AA3-B824-4572-9878-2F4CB7CF5C3E}" type="datetimeFigureOut">
              <a:rPr lang="en-US" smtClean="0"/>
              <a:pPr/>
              <a:t>5/28/2018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E76BB6-CE6A-4469-839C-7CB92C2225F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1576992-45ED-4F27-B723-CE8662121A46}" type="datetimeFigureOut">
              <a:rPr lang="en-US" smtClean="0"/>
              <a:pPr/>
              <a:t>5/28/2018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576992-45ED-4F27-B723-CE8662121A46}" type="datetimeFigureOut">
              <a:rPr lang="en-US" smtClean="0"/>
              <a:pPr/>
              <a:t>5/28/2018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576992-45ED-4F27-B723-CE8662121A46}" type="datetimeFigureOut">
              <a:rPr lang="en-US" smtClean="0"/>
              <a:pPr/>
              <a:t>5/28/2018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576992-45ED-4F27-B723-CE8662121A46}" type="datetimeFigureOut">
              <a:rPr lang="en-US" smtClean="0"/>
              <a:pPr/>
              <a:t>5/28/2018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576992-45ED-4F27-B723-CE8662121A46}" type="datetimeFigureOut">
              <a:rPr lang="en-US" smtClean="0"/>
              <a:pPr/>
              <a:t>5/28/2018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576992-45ED-4F27-B723-CE8662121A46}" type="datetimeFigureOut">
              <a:rPr lang="en-US" smtClean="0"/>
              <a:pPr/>
              <a:t>5/28/2018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576992-45ED-4F27-B723-CE8662121A46}" type="datetimeFigureOut">
              <a:rPr lang="en-US" smtClean="0"/>
              <a:pPr/>
              <a:t>5/28/2018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576992-45ED-4F27-B723-CE8662121A46}" type="datetimeFigureOut">
              <a:rPr lang="en-US" smtClean="0"/>
              <a:pPr/>
              <a:t>5/28/2018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76992-45ED-4F27-B723-CE8662121A46}" type="datetimeFigureOut">
              <a:rPr lang="en-US" smtClean="0"/>
              <a:pPr/>
              <a:t>5/28/2018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576992-45ED-4F27-B723-CE8662121A46}" type="datetimeFigureOut">
              <a:rPr lang="en-US" smtClean="0"/>
              <a:pPr/>
              <a:t>5/28/2018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526D0C-C515-4602-8A84-F95471A04B0A}" type="slidenum">
              <a:rPr lang="en-IN" smtClean="0"/>
              <a:pPr/>
              <a:t>‹#›</a:t>
            </a:fld>
            <a:endParaRPr lang="en-IN"/>
          </a:p>
        </p:txBody>
      </p:sp>
    </p:spTree>
  </p:cSld>
  <p:clrMapOvr>
    <a:masterClrMapping/>
  </p:clrMapOvr>
  <p:transition spd="med">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576992-45ED-4F27-B723-CE8662121A46}" type="datetimeFigureOut">
              <a:rPr lang="en-US" smtClean="0"/>
              <a:pPr/>
              <a:t>5/28/2018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8526D0C-C515-4602-8A84-F95471A04B0A}"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72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1576992-45ED-4F27-B723-CE8662121A46}" type="datetimeFigureOut">
              <a:rPr lang="en-US" smtClean="0"/>
              <a:pPr/>
              <a:t>5/28/2018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526D0C-C515-4602-8A84-F95471A04B0A}"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ransition spd="med">
    <p:circl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txBox="1">
            <a:spLocks noChangeArrowheads="1"/>
          </p:cNvSpPr>
          <p:nvPr/>
        </p:nvSpPr>
        <p:spPr>
          <a:xfrm>
            <a:off x="4071934" y="3786190"/>
            <a:ext cx="5072066" cy="3071810"/>
          </a:xfrm>
          <a:prstGeom prst="rect">
            <a:avLst/>
          </a:prstGeom>
        </p:spPr>
        <p:txBody>
          <a:bodyPr>
            <a:normAutofit/>
          </a:bodyPr>
          <a:lstStyle/>
          <a:p>
            <a:pPr marL="274320" marR="0" lvl="0" indent="-274320" algn="l" defTabSz="914400" rtl="0" eaLnBrk="1" fontAlgn="auto" latinLnBrk="0" hangingPunct="1">
              <a:lnSpc>
                <a:spcPct val="90000"/>
              </a:lnSpc>
              <a:spcBef>
                <a:spcPct val="20000"/>
              </a:spcBef>
              <a:spcAft>
                <a:spcPts val="0"/>
              </a:spcAft>
              <a:buClr>
                <a:schemeClr val="accent1"/>
              </a:buClr>
              <a:buSzPct val="85000"/>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274320" marR="0" lvl="0" indent="-274320" algn="ctr" defTabSz="914400" rtl="0" eaLnBrk="1" fontAlgn="auto" latinLnBrk="0" hangingPunct="1">
              <a:spcBef>
                <a:spcPct val="20000"/>
              </a:spcBef>
              <a:spcAft>
                <a:spcPts val="0"/>
              </a:spcAft>
              <a:buClr>
                <a:schemeClr val="accent1"/>
              </a:buClr>
              <a:buSzPct val="85000"/>
              <a:buFont typeface="Wingdings 2" pitchFamily="18" charset="2"/>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8" name="Rectangle 2"/>
          <p:cNvSpPr txBox="1">
            <a:spLocks noChangeArrowheads="1"/>
          </p:cNvSpPr>
          <p:nvPr/>
        </p:nvSpPr>
        <p:spPr>
          <a:xfrm>
            <a:off x="-900608" y="2708920"/>
            <a:ext cx="8915400" cy="1500198"/>
          </a:xfrm>
          <a:prstGeom prst="rect">
            <a:avLst/>
          </a:prstGeom>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dirty="0" smtClean="0">
                <a:ln>
                  <a:noFill/>
                </a:ln>
                <a:solidFill>
                  <a:srgbClr val="FF0000"/>
                </a:solidFill>
                <a:effectLst>
                  <a:reflection blurRad="12700" stA="48000" endA="300" endPos="55000" dir="5400000" sy="-90000" algn="bl" rotWithShape="0"/>
                </a:effectLst>
                <a:uLnTx/>
                <a:uFillTx/>
                <a:latin typeface="Times New Roman" pitchFamily="18" charset="0"/>
                <a:ea typeface="+mj-ea"/>
                <a:cs typeface="Times New Roman" pitchFamily="18" charset="0"/>
              </a:rPr>
              <a:t/>
            </a:r>
            <a:br>
              <a:rPr kumimoji="0" lang="en-US" sz="2800" b="0" i="0" u="none" strike="noStrike" kern="1200" cap="all" spc="0" normalizeH="0" baseline="0" noProof="0" dirty="0" smtClean="0">
                <a:ln>
                  <a:noFill/>
                </a:ln>
                <a:solidFill>
                  <a:srgbClr val="FF0000"/>
                </a:solidFill>
                <a:effectLst>
                  <a:reflection blurRad="12700" stA="48000" endA="300" endPos="55000" dir="5400000" sy="-90000" algn="bl" rotWithShape="0"/>
                </a:effectLst>
                <a:uLnTx/>
                <a:uFillTx/>
                <a:latin typeface="Times New Roman" pitchFamily="18" charset="0"/>
                <a:ea typeface="+mj-ea"/>
                <a:cs typeface="Times New Roman" pitchFamily="18" charset="0"/>
              </a:rPr>
            </a:br>
            <a:endParaRPr kumimoji="0" lang="en-IN" sz="2800" b="0" i="0" u="none" strike="noStrike" kern="1200" cap="all" spc="0" normalizeH="0" baseline="0" noProof="0" dirty="0">
              <a:ln>
                <a:noFill/>
              </a:ln>
              <a:solidFill>
                <a:srgbClr val="FF0000"/>
              </a:solidFill>
              <a:effectLst>
                <a:reflection blurRad="12700" stA="48000" endA="300" endPos="55000" dir="5400000" sy="-90000" algn="bl" rotWithShape="0"/>
              </a:effectLst>
              <a:uLnTx/>
              <a:uFillTx/>
              <a:latin typeface="Times New Roman" pitchFamily="18" charset="0"/>
              <a:ea typeface="+mj-ea"/>
              <a:cs typeface="Times New Roman" pitchFamily="18" charset="0"/>
            </a:endParaRPr>
          </a:p>
        </p:txBody>
      </p:sp>
      <p:sp>
        <p:nvSpPr>
          <p:cNvPr id="9" name="Rectangle 2"/>
          <p:cNvSpPr txBox="1">
            <a:spLocks noChangeArrowheads="1"/>
          </p:cNvSpPr>
          <p:nvPr/>
        </p:nvSpPr>
        <p:spPr>
          <a:xfrm>
            <a:off x="0" y="188640"/>
            <a:ext cx="8915400" cy="1500198"/>
          </a:xfrm>
          <a:prstGeom prst="rect">
            <a:avLst/>
          </a:prstGeom>
        </p:spPr>
        <p:txBody>
          <a:bodyPr vert="horz" anchor="ctr">
            <a:noAutofit/>
          </a:bodyPr>
          <a:lstStyle/>
          <a:p>
            <a:pPr algn="ctr">
              <a:spcBef>
                <a:spcPct val="0"/>
              </a:spcBef>
            </a:pPr>
            <a:endParaRPr lang="en-US" sz="2800" b="1" dirty="0" smtClean="0"/>
          </a:p>
          <a:p>
            <a:pPr algn="ctr">
              <a:spcBef>
                <a:spcPct val="0"/>
              </a:spcBef>
            </a:pPr>
            <a:endParaRPr lang="en-US" sz="2800" b="1" dirty="0" smtClean="0"/>
          </a:p>
          <a:p>
            <a:pPr algn="ctr"/>
            <a:r>
              <a:rPr lang="en-US" sz="2800" b="1" dirty="0" smtClean="0">
                <a:ln w="1905"/>
                <a:solidFill>
                  <a:srgbClr val="FF0000"/>
                </a:solidFill>
                <a:effectLst>
                  <a:innerShdw blurRad="69850" dist="43180" dir="5400000">
                    <a:srgbClr val="000000">
                      <a:alpha val="65000"/>
                    </a:srgbClr>
                  </a:innerShdw>
                </a:effectLst>
                <a:latin typeface="Times New Roman" pitchFamily="18" charset="0"/>
                <a:ea typeface="+mj-ea"/>
                <a:cs typeface="Times New Roman" pitchFamily="18" charset="0"/>
              </a:rPr>
              <a:t>“</a:t>
            </a:r>
            <a:r>
              <a:rPr lang="en-US" sz="2800" b="1" dirty="0" smtClean="0">
                <a:ln w="1905"/>
                <a:solidFill>
                  <a:srgbClr val="0000FF"/>
                </a:solidFill>
                <a:effectLst>
                  <a:innerShdw blurRad="69850" dist="43180" dir="5400000">
                    <a:srgbClr val="000000">
                      <a:alpha val="65000"/>
                    </a:srgbClr>
                  </a:innerShdw>
                </a:effectLst>
                <a:latin typeface="Times New Roman" pitchFamily="18" charset="0"/>
                <a:ea typeface="+mj-ea"/>
                <a:cs typeface="Times New Roman" pitchFamily="18" charset="0"/>
              </a:rPr>
              <a:t>SPEED CONTROL OF DC MOTOR USING </a:t>
            </a:r>
            <a:r>
              <a:rPr lang="en-US" sz="2800" b="1" dirty="0" smtClean="0">
                <a:ln w="1905"/>
                <a:solidFill>
                  <a:srgbClr val="FF0000"/>
                </a:solidFill>
                <a:effectLst>
                  <a:innerShdw blurRad="69850" dist="43180" dir="5400000">
                    <a:srgbClr val="000000">
                      <a:alpha val="65000"/>
                    </a:srgbClr>
                  </a:innerShdw>
                </a:effectLst>
                <a:latin typeface="Times New Roman" pitchFamily="18" charset="0"/>
                <a:ea typeface="+mj-ea"/>
                <a:cs typeface="Times New Roman" pitchFamily="18" charset="0"/>
              </a:rPr>
              <a:t>LINEAR QUDRATIC REGULATOR TECHNIQUE”</a:t>
            </a:r>
            <a:r>
              <a:rPr kumimoji="0" lang="en-US" sz="2800" b="1" i="0"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Times New Roman" pitchFamily="18" charset="0"/>
                <a:ea typeface="+mj-ea"/>
                <a:cs typeface="Times New Roman" pitchFamily="18" charset="0"/>
              </a:rPr>
              <a:t/>
            </a:r>
            <a:br>
              <a:rPr kumimoji="0" lang="en-US" sz="2800" b="1" i="0"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Times New Roman" pitchFamily="18" charset="0"/>
                <a:ea typeface="+mj-ea"/>
                <a:cs typeface="Times New Roman" pitchFamily="18" charset="0"/>
              </a:rPr>
            </a:br>
            <a:endParaRPr kumimoji="0" lang="en-IN" sz="2800" b="1" i="0" u="none" strike="noStrike" kern="120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Times New Roman" pitchFamily="18" charset="0"/>
              <a:ea typeface="+mj-ea"/>
              <a:cs typeface="Times New Roman" pitchFamily="18" charset="0"/>
            </a:endParaRPr>
          </a:p>
        </p:txBody>
      </p:sp>
      <p:pic>
        <p:nvPicPr>
          <p:cNvPr id="10" name="Picture 9" descr="C:\Users\Technocare\Desktop\download (5).jpg"/>
          <p:cNvPicPr/>
          <p:nvPr/>
        </p:nvPicPr>
        <p:blipFill>
          <a:blip r:embed="rId2" cstate="print"/>
          <a:srcRect/>
          <a:stretch>
            <a:fillRect/>
          </a:stretch>
        </p:blipFill>
        <p:spPr bwMode="auto">
          <a:xfrm>
            <a:off x="3275856" y="1988840"/>
            <a:ext cx="2304256" cy="2016224"/>
          </a:xfrm>
          <a:prstGeom prst="rect">
            <a:avLst/>
          </a:prstGeom>
          <a:noFill/>
          <a:ln w="9525">
            <a:noFill/>
            <a:miter lim="800000"/>
            <a:headEnd/>
            <a:tailEnd/>
          </a:ln>
        </p:spPr>
      </p:pic>
      <p:sp>
        <p:nvSpPr>
          <p:cNvPr id="14" name="Rounded Rectangle 13"/>
          <p:cNvSpPr/>
          <p:nvPr/>
        </p:nvSpPr>
        <p:spPr>
          <a:xfrm>
            <a:off x="285720" y="4509120"/>
            <a:ext cx="7958688" cy="177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smtClean="0">
                <a:solidFill>
                  <a:schemeClr val="tx1"/>
                </a:solidFill>
                <a:latin typeface="Times New Roman" pitchFamily="18" charset="0"/>
                <a:cs typeface="Times New Roman" pitchFamily="18" charset="0"/>
              </a:rPr>
              <a:t> </a:t>
            </a:r>
            <a:r>
              <a:rPr lang="en-US" sz="2800" b="1" u="sng" dirty="0" smtClean="0">
                <a:solidFill>
                  <a:schemeClr val="tx1"/>
                </a:solidFill>
                <a:latin typeface="Times New Roman" pitchFamily="18" charset="0"/>
                <a:cs typeface="Times New Roman" pitchFamily="18" charset="0"/>
              </a:rPr>
              <a:t>SUBMITTED BY</a:t>
            </a:r>
          </a:p>
          <a:p>
            <a:pPr algn="ctr">
              <a:lnSpc>
                <a:spcPct val="150000"/>
              </a:lnSpc>
            </a:pPr>
            <a:r>
              <a:rPr lang="en-US" b="1" dirty="0" smtClean="0">
                <a:solidFill>
                  <a:schemeClr val="bg1"/>
                </a:solidFill>
                <a:latin typeface="Times New Roman" pitchFamily="18" charset="0"/>
                <a:cs typeface="Times New Roman" pitchFamily="18" charset="0"/>
              </a:rPr>
              <a:t>PRASANT KUMAR</a:t>
            </a:r>
          </a:p>
          <a:p>
            <a:pPr algn="ctr"/>
            <a:r>
              <a:rPr lang="en-US" b="1" smtClean="0">
                <a:solidFill>
                  <a:schemeClr val="bg1"/>
                </a:solidFill>
                <a:latin typeface="Times New Roman" pitchFamily="18" charset="0"/>
                <a:cs typeface="Times New Roman" pitchFamily="18" charset="0"/>
              </a:rPr>
              <a:t>M.TECH</a:t>
            </a:r>
            <a:endParaRPr lang="en-US" b="1" dirty="0" smtClean="0">
              <a:solidFill>
                <a:schemeClr val="bg1"/>
              </a:solidFill>
              <a:latin typeface="Times New Roman" pitchFamily="18" charset="0"/>
              <a:cs typeface="Times New Roman" pitchFamily="18" charset="0"/>
            </a:endParaRPr>
          </a:p>
          <a:p>
            <a:pPr algn="ctr"/>
            <a:r>
              <a:rPr lang="en-US" b="1" dirty="0" smtClean="0">
                <a:solidFill>
                  <a:schemeClr val="tx1"/>
                </a:solidFill>
                <a:latin typeface="Times New Roman" pitchFamily="18" charset="0"/>
                <a:cs typeface="Times New Roman" pitchFamily="18" charset="0"/>
              </a:rPr>
              <a:t>(INSTRUMENTATION &amp; CONTROL ENGINEERING</a:t>
            </a:r>
            <a:r>
              <a:rPr lang="en-US" b="1" dirty="0" smtClean="0">
                <a:latin typeface="Times New Roman" pitchFamily="18" charset="0"/>
                <a:cs typeface="Times New Roman" pitchFamily="18" charset="0"/>
              </a:rPr>
              <a:t>)</a:t>
            </a:r>
          </a:p>
        </p:txBody>
      </p:sp>
    </p:spTree>
  </p:cSld>
  <p:clrMapOvr>
    <a:masterClrMapping/>
  </p:clrMapOvr>
  <p:transition spd="med">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2" cstate="print"/>
          <a:srcRect/>
          <a:stretch>
            <a:fillRect/>
          </a:stretch>
        </p:blipFill>
        <p:spPr bwMode="auto">
          <a:xfrm>
            <a:off x="1285852" y="2143116"/>
            <a:ext cx="5905500" cy="2500330"/>
          </a:xfrm>
          <a:prstGeom prst="rect">
            <a:avLst/>
          </a:prstGeom>
          <a:noFill/>
        </p:spPr>
      </p:pic>
      <p:sp>
        <p:nvSpPr>
          <p:cNvPr id="1027" name="Rectangle 3"/>
          <p:cNvSpPr>
            <a:spLocks noChangeArrowheads="1"/>
          </p:cNvSpPr>
          <p:nvPr/>
        </p:nvSpPr>
        <p:spPr bwMode="auto">
          <a:xfrm>
            <a:off x="467544" y="260648"/>
            <a:ext cx="8390736" cy="21544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SPEED CONTROL OF DC MOTOR USING LINEAR QUADRATIC REGULATOR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flow chart in Figure  shows. The mathematical modeling is doing to find the mathematical model for the DC motor where we will get the state-space model.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500034" y="4581128"/>
            <a:ext cx="8643966"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Fig. Block diagram DC motor control system used by LQR Controller.</a:t>
            </a: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followed by getting the LQR controller from the state-space model.  The simulink result by using LQR controller Show the fig , the Flow chart of Linear-Quadratic Regulator (LQR) with speed analysis of DC motor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0"/>
            <a:ext cx="8715436" cy="707886"/>
          </a:xfrm>
          <a:prstGeom prst="rect">
            <a:avLst/>
          </a:prstGeom>
        </p:spPr>
        <p:txBody>
          <a:bodyPr wrap="square">
            <a:spAutoFit/>
          </a:bodyPr>
          <a:lstStyle/>
          <a:p>
            <a:pPr algn="ctr"/>
            <a:r>
              <a:rPr lang="en-US" sz="4000" b="1" dirty="0" smtClean="0">
                <a:solidFill>
                  <a:srgbClr val="FF0000"/>
                </a:solidFill>
              </a:rPr>
              <a:t>MODELLING OF DC MOTOR</a:t>
            </a:r>
            <a:endParaRPr lang="en-US" sz="4000" dirty="0">
              <a:solidFill>
                <a:srgbClr val="FF0000"/>
              </a:solidFill>
            </a:endParaRPr>
          </a:p>
        </p:txBody>
      </p:sp>
      <p:pic>
        <p:nvPicPr>
          <p:cNvPr id="3" name="Picture 2"/>
          <p:cNvPicPr/>
          <p:nvPr/>
        </p:nvPicPr>
        <p:blipFill>
          <a:blip r:embed="rId2" cstate="print"/>
          <a:srcRect/>
          <a:stretch>
            <a:fillRect/>
          </a:stretch>
        </p:blipFill>
        <p:spPr bwMode="auto">
          <a:xfrm>
            <a:off x="1643042" y="785794"/>
            <a:ext cx="5786478" cy="1928826"/>
          </a:xfrm>
          <a:prstGeom prst="rect">
            <a:avLst/>
          </a:prstGeom>
          <a:noFill/>
          <a:ln w="9525">
            <a:noFill/>
            <a:miter lim="800000"/>
            <a:headEnd/>
            <a:tailEnd/>
          </a:ln>
        </p:spPr>
      </p:pic>
      <p:pic>
        <p:nvPicPr>
          <p:cNvPr id="4"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2976" y="3214686"/>
            <a:ext cx="3071834" cy="785818"/>
          </a:xfrm>
          <a:prstGeom prst="rect">
            <a:avLst/>
          </a:prstGeom>
          <a:noFill/>
        </p:spPr>
      </p:pic>
      <p:pic>
        <p:nvPicPr>
          <p:cNvPr id="5"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72066" y="3214686"/>
            <a:ext cx="2214578" cy="857256"/>
          </a:xfrm>
          <a:prstGeom prst="rect">
            <a:avLst/>
          </a:prstGeom>
          <a:noFill/>
        </p:spPr>
      </p:pic>
      <p:pic>
        <p:nvPicPr>
          <p:cNvPr id="6"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14480" y="4357694"/>
            <a:ext cx="5143536" cy="733425"/>
          </a:xfrm>
          <a:prstGeom prst="rect">
            <a:avLst/>
          </a:prstGeom>
          <a:noFill/>
        </p:spPr>
      </p:pic>
      <p:pic>
        <p:nvPicPr>
          <p:cNvPr id="7"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714612" y="5572140"/>
            <a:ext cx="3000396" cy="647702"/>
          </a:xfrm>
          <a:prstGeom prst="rect">
            <a:avLst/>
          </a:prstGeom>
          <a:noFill/>
        </p:spPr>
      </p:pic>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spd="med">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696754"/>
            <a:ext cx="1736373"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08635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086350"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1181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0" y="0"/>
            <a:ext cx="8929718" cy="1938992"/>
          </a:xfrm>
          <a:prstGeom prst="rect">
            <a:avLst/>
          </a:prstGeom>
          <a:noFill/>
        </p:spPr>
        <p:txBody>
          <a:bodyPr wrap="square" rtlCol="0">
            <a:spAutoFit/>
          </a:bodyPr>
          <a:lstStyle/>
          <a:p>
            <a:pPr algn="ctr"/>
            <a:r>
              <a:rPr lang="en-US" sz="4000" b="1" dirty="0" smtClean="0">
                <a:solidFill>
                  <a:srgbClr val="FF0000"/>
                </a:solidFill>
              </a:rPr>
              <a:t>TRANSFER FUNCTIONS OF DC MOTOR USING DATA IN APPENDIX SECTION</a:t>
            </a:r>
            <a:endParaRPr lang="en-US" sz="4000" b="1" dirty="0">
              <a:solidFill>
                <a:srgbClr val="FF0000"/>
              </a:solidFill>
            </a:endParaRPr>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4357694"/>
            <a:ext cx="5357850" cy="1857388"/>
          </a:xfrm>
          <a:prstGeom prst="rect">
            <a:avLst/>
          </a:prstGeom>
          <a:noFill/>
        </p:spPr>
      </p:pic>
      <p:pic>
        <p:nvPicPr>
          <p:cNvPr id="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14414" y="2214554"/>
            <a:ext cx="6786610" cy="1714512"/>
          </a:xfrm>
          <a:prstGeom prst="rect">
            <a:avLst/>
          </a:prstGeom>
          <a:noFill/>
        </p:spPr>
      </p:pic>
    </p:spTree>
  </p:cSld>
  <p:clrMapOvr>
    <a:masterClrMapping/>
  </p:clrMapOvr>
  <p:transition spd="med">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71670" y="4500570"/>
            <a:ext cx="2286016" cy="488276"/>
          </a:xfrm>
          <a:prstGeom prst="rect">
            <a:avLst/>
          </a:prstGeom>
          <a:noFill/>
        </p:spPr>
      </p:pic>
      <p:sp>
        <p:nvSpPr>
          <p:cNvPr id="87044" name="Rectangle 4"/>
          <p:cNvSpPr>
            <a:spLocks noChangeArrowheads="1"/>
          </p:cNvSpPr>
          <p:nvPr/>
        </p:nvSpPr>
        <p:spPr bwMode="auto">
          <a:xfrm>
            <a:off x="0" y="-785842"/>
            <a:ext cx="10715668"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7047" name="Rectangle 7"/>
          <p:cNvSpPr>
            <a:spLocks noChangeArrowheads="1"/>
          </p:cNvSpPr>
          <p:nvPr/>
        </p:nvSpPr>
        <p:spPr bwMode="auto">
          <a:xfrm>
            <a:off x="357158" y="6581001"/>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28650" algn="l"/>
                <a:tab pos="685800" algn="l"/>
                <a:tab pos="800100" algn="l"/>
                <a:tab pos="857250" algn="l"/>
                <a:tab pos="914400" algn="l"/>
                <a:tab pos="182880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6" name="Rectangle 2"/>
          <p:cNvSpPr>
            <a:spLocks noChangeArrowheads="1"/>
          </p:cNvSpPr>
          <p:nvPr/>
        </p:nvSpPr>
        <p:spPr bwMode="auto">
          <a:xfrm>
            <a:off x="500034" y="571480"/>
            <a:ext cx="821537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DESIGN OF LINEAR QUADRATIC REGULATOR FOR SPEED CONTROL DC MOTOR </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6867" name="Rectangle 3"/>
          <p:cNvSpPr>
            <a:spLocks noChangeArrowheads="1"/>
          </p:cNvSpPr>
          <p:nvPr/>
        </p:nvSpPr>
        <p:spPr bwMode="auto">
          <a:xfrm>
            <a:off x="357158" y="2000240"/>
            <a:ext cx="8286808"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tabLst>
                <a:tab pos="45720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linear quadratic regulator (LQR) is a well-known design technique that provides practical feedback gains. For the derivation of the linear quadratic regulator, assume that the plant to be written in state-space form as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6868" name="Rectangle 4"/>
          <p:cNvSpPr>
            <a:spLocks noChangeArrowheads="1"/>
          </p:cNvSpPr>
          <p:nvPr/>
        </p:nvSpPr>
        <p:spPr bwMode="auto">
          <a:xfrm>
            <a:off x="428596" y="3571876"/>
            <a:ext cx="828680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 that all of the n states x are available for the controller. The feedback gain is a matrix K of the optimal control vector.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6870" name="Rectangle 6"/>
          <p:cNvSpPr>
            <a:spLocks noChangeArrowheads="1"/>
          </p:cNvSpPr>
          <p:nvPr/>
        </p:nvSpPr>
        <p:spPr bwMode="auto">
          <a:xfrm>
            <a:off x="428596" y="5214950"/>
            <a:ext cx="814393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So as to minimize the performance index</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2"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85984" y="3000372"/>
            <a:ext cx="2857520" cy="499091"/>
          </a:xfrm>
          <a:prstGeom prst="rect">
            <a:avLst/>
          </a:prstGeom>
          <a:noFill/>
        </p:spPr>
      </p:pic>
    </p:spTree>
  </p:cSld>
  <p:clrMapOvr>
    <a:masterClrMapping/>
  </p:clrMapOvr>
  <p:transition spd="med">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43042" y="2928934"/>
            <a:ext cx="3857652" cy="895353"/>
          </a:xfrm>
          <a:prstGeom prst="rect">
            <a:avLst/>
          </a:prstGeom>
          <a:noFill/>
        </p:spPr>
      </p:pic>
      <p:sp>
        <p:nvSpPr>
          <p:cNvPr id="5" name="Rectangle 4"/>
          <p:cNvSpPr/>
          <p:nvPr/>
        </p:nvSpPr>
        <p:spPr>
          <a:xfrm>
            <a:off x="571472" y="714356"/>
            <a:ext cx="7643866" cy="1446550"/>
          </a:xfrm>
          <a:prstGeom prst="rect">
            <a:avLst/>
          </a:prstGeom>
        </p:spPr>
        <p:txBody>
          <a:bodyPr wrap="square">
            <a:spAutoFit/>
          </a:bodyPr>
          <a:lstStyle/>
          <a:p>
            <a:pPr algn="just"/>
            <a:r>
              <a:rPr lang="en-US" sz="2200" dirty="0" smtClean="0">
                <a:solidFill>
                  <a:srgbClr val="FF0000"/>
                </a:solidFill>
                <a:latin typeface="Times New Roman" pitchFamily="18" charset="0"/>
                <a:cs typeface="Times New Roman" pitchFamily="18" charset="0"/>
              </a:rPr>
              <a:t>Continue…</a:t>
            </a:r>
          </a:p>
          <a:p>
            <a:pPr lvl="0" algn="just"/>
            <a:r>
              <a:rPr lang="en-US" sz="2200" dirty="0" smtClean="0">
                <a:latin typeface="Times New Roman" pitchFamily="18" charset="0"/>
                <a:cs typeface="Times New Roman" pitchFamily="18" charset="0"/>
              </a:rPr>
              <a:t>For the design of a linear quadratic regulator controller, </a:t>
            </a:r>
            <a:r>
              <a:rPr lang="en-US" sz="2200" dirty="0" smtClean="0">
                <a:latin typeface="Times New Roman" pitchFamily="18" charset="0"/>
                <a:ea typeface="Times New Roman" pitchFamily="18" charset="0"/>
                <a:cs typeface="Times New Roman" pitchFamily="18" charset="0"/>
              </a:rPr>
              <a:t>performance index (cost function) used to find four objectives.</a:t>
            </a:r>
          </a:p>
          <a:p>
            <a:pPr algn="just"/>
            <a:r>
              <a:rPr lang="en-US" sz="2200" dirty="0" smtClean="0">
                <a:latin typeface="Times New Roman" pitchFamily="18" charset="0"/>
                <a:cs typeface="Times New Roman" pitchFamily="18" charset="0"/>
              </a:rPr>
              <a:t>the </a:t>
            </a:r>
            <a:r>
              <a:rPr lang="en-US" sz="2200" dirty="0" smtClean="0">
                <a:solidFill>
                  <a:srgbClr val="0000FF"/>
                </a:solidFill>
                <a:latin typeface="Times New Roman" pitchFamily="18" charset="0"/>
                <a:cs typeface="Times New Roman" pitchFamily="18" charset="0"/>
              </a:rPr>
              <a:t>performance index (J) </a:t>
            </a:r>
            <a:r>
              <a:rPr lang="en-US" sz="2200" dirty="0" smtClean="0">
                <a:latin typeface="Times New Roman" pitchFamily="18" charset="0"/>
                <a:cs typeface="Times New Roman" pitchFamily="18" charset="0"/>
              </a:rPr>
              <a:t>is given by</a:t>
            </a:r>
            <a:endParaRPr lang="en-US" sz="2200" dirty="0">
              <a:latin typeface="Times New Roman" pitchFamily="18" charset="0"/>
              <a:cs typeface="Times New Roman" pitchFamily="18" charset="0"/>
            </a:endParaRPr>
          </a:p>
        </p:txBody>
      </p:sp>
      <p:sp>
        <p:nvSpPr>
          <p:cNvPr id="10" name="Oval 9"/>
          <p:cNvSpPr/>
          <p:nvPr/>
        </p:nvSpPr>
        <p:spPr>
          <a:xfrm>
            <a:off x="357158" y="4000504"/>
            <a:ext cx="185738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sz="1600" dirty="0" smtClean="0">
                <a:latin typeface="Times New Roman" pitchFamily="18" charset="0"/>
                <a:ea typeface="Times New Roman" pitchFamily="18" charset="0"/>
                <a:cs typeface="Times New Roman" pitchFamily="18" charset="0"/>
              </a:rPr>
              <a:t>Minimum time problem</a:t>
            </a:r>
          </a:p>
        </p:txBody>
      </p:sp>
      <p:sp>
        <p:nvSpPr>
          <p:cNvPr id="11" name="Oval 10"/>
          <p:cNvSpPr/>
          <p:nvPr/>
        </p:nvSpPr>
        <p:spPr>
          <a:xfrm>
            <a:off x="5000628" y="4143380"/>
            <a:ext cx="185738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dirty="0" smtClean="0">
                <a:latin typeface="Times New Roman" pitchFamily="18" charset="0"/>
                <a:ea typeface="Times New Roman" pitchFamily="18" charset="0"/>
                <a:cs typeface="Times New Roman" pitchFamily="18" charset="0"/>
              </a:rPr>
              <a:t>Minimum effort</a:t>
            </a:r>
          </a:p>
        </p:txBody>
      </p:sp>
      <p:cxnSp>
        <p:nvCxnSpPr>
          <p:cNvPr id="13" name="Straight Arrow Connector 12"/>
          <p:cNvCxnSpPr/>
          <p:nvPr/>
        </p:nvCxnSpPr>
        <p:spPr>
          <a:xfrm rot="10800000" flipV="1">
            <a:off x="1571604" y="3500438"/>
            <a:ext cx="78581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3071802" y="3643314"/>
            <a:ext cx="50006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0" y="3643314"/>
            <a:ext cx="78581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643174" y="4071942"/>
            <a:ext cx="178595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base">
              <a:spcBef>
                <a:spcPct val="0"/>
              </a:spcBef>
              <a:spcAft>
                <a:spcPct val="0"/>
              </a:spcAft>
            </a:pPr>
            <a:r>
              <a:rPr lang="en-US" dirty="0" smtClean="0">
                <a:solidFill>
                  <a:schemeClr val="bg1"/>
                </a:solidFill>
                <a:latin typeface="Times New Roman" pitchFamily="18" charset="0"/>
                <a:ea typeface="Times New Roman" pitchFamily="18" charset="0"/>
                <a:cs typeface="Times New Roman" pitchFamily="18" charset="0"/>
              </a:rPr>
              <a:t>Tracking problems</a:t>
            </a:r>
          </a:p>
        </p:txBody>
      </p:sp>
      <p:sp>
        <p:nvSpPr>
          <p:cNvPr id="19" name="Rectangle 18"/>
          <p:cNvSpPr/>
          <p:nvPr/>
        </p:nvSpPr>
        <p:spPr>
          <a:xfrm>
            <a:off x="571472" y="5072074"/>
            <a:ext cx="7715304" cy="923330"/>
          </a:xfrm>
          <a:prstGeom prst="rect">
            <a:avLst/>
          </a:prstGeom>
        </p:spPr>
        <p:txBody>
          <a:bodyPr wrap="square">
            <a:spAutoFit/>
          </a:bodyPr>
          <a:lstStyle/>
          <a:p>
            <a:pPr lvl="0" algn="just" fontAlgn="base">
              <a:spcBef>
                <a:spcPct val="0"/>
              </a:spcBef>
              <a:spcAft>
                <a:spcPct val="0"/>
              </a:spcAft>
            </a:pPr>
            <a:r>
              <a:rPr lang="en-US" dirty="0" smtClean="0">
                <a:latin typeface="Times New Roman" pitchFamily="18" charset="0"/>
                <a:cs typeface="Times New Roman" pitchFamily="18" charset="0"/>
              </a:rPr>
              <a:t>Where, R is positive definite matrix</a:t>
            </a:r>
          </a:p>
          <a:p>
            <a:pPr lvl="0" algn="just" fontAlgn="base">
              <a:spcBef>
                <a:spcPct val="0"/>
              </a:spcBef>
              <a:spcAft>
                <a:spcPct val="0"/>
              </a:spcAft>
            </a:pPr>
            <a:r>
              <a:rPr lang="en-US" dirty="0" smtClean="0">
                <a:latin typeface="Times New Roman" pitchFamily="18" charset="0"/>
                <a:cs typeface="Times New Roman" pitchFamily="18" charset="0"/>
              </a:rPr>
              <a:t>            Q is positive semi-definite matrix</a:t>
            </a:r>
          </a:p>
          <a:p>
            <a:pPr lvl="0" algn="just" fontAlgn="base">
              <a:spcBef>
                <a:spcPct val="0"/>
              </a:spcBef>
              <a:spcAft>
                <a:spcPct val="0"/>
              </a:spcAft>
            </a:pPr>
            <a:r>
              <a:rPr lang="en-US" dirty="0" smtClean="0">
                <a:latin typeface="Times New Roman" pitchFamily="18" charset="0"/>
                <a:cs typeface="Times New Roman" pitchFamily="18" charset="0"/>
              </a:rPr>
              <a:t> </a:t>
            </a:r>
            <a:endParaRPr lang="en-US" dirty="0" smtClean="0">
              <a:latin typeface="Arial" pitchFamily="34" charset="0"/>
              <a:cs typeface="Arial" pitchFamily="34" charset="0"/>
            </a:endParaRPr>
          </a:p>
        </p:txBody>
      </p:sp>
    </p:spTree>
  </p:cSld>
  <p:clrMapOvr>
    <a:masterClrMapping/>
  </p:clrMapOvr>
  <p:transition spd="med">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7715304" cy="1785104"/>
          </a:xfrm>
          <a:prstGeom prst="rect">
            <a:avLst/>
          </a:prstGeom>
        </p:spPr>
        <p:txBody>
          <a:bodyPr wrap="square">
            <a:spAutoFit/>
          </a:bodyPr>
          <a:lstStyle/>
          <a:p>
            <a:pPr algn="just" fontAlgn="base">
              <a:spcBef>
                <a:spcPct val="0"/>
              </a:spcBef>
              <a:spcAft>
                <a:spcPct val="0"/>
              </a:spcAft>
            </a:pPr>
            <a:r>
              <a:rPr lang="en-US" sz="2200" dirty="0" smtClean="0">
                <a:solidFill>
                  <a:srgbClr val="FF0000"/>
                </a:solidFill>
                <a:latin typeface="Times New Roman" pitchFamily="18" charset="0"/>
                <a:cs typeface="Times New Roman" pitchFamily="18" charset="0"/>
              </a:rPr>
              <a:t>Continue…</a:t>
            </a:r>
          </a:p>
          <a:p>
            <a:pPr lvl="0" algn="just" fontAlgn="base">
              <a:spcBef>
                <a:spcPct val="0"/>
              </a:spcBef>
              <a:spcAft>
                <a:spcPct val="0"/>
              </a:spcAft>
            </a:pPr>
            <a:r>
              <a:rPr lang="en-US" sz="2200" dirty="0" smtClean="0">
                <a:latin typeface="Times New Roman" pitchFamily="18" charset="0"/>
                <a:ea typeface="Times New Roman" pitchFamily="18" charset="0"/>
                <a:cs typeface="Times New Roman" pitchFamily="18" charset="0"/>
              </a:rPr>
              <a:t>There are two main equations which have to be calculated to achieve the feedback gain matrix K. Where P is a symmetric and positive definite matrix obtained by solution of the ARE is defined as:</a:t>
            </a:r>
          </a:p>
        </p:txBody>
      </p:sp>
      <p:pic>
        <p:nvPicPr>
          <p:cNvPr id="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71538" y="3071810"/>
            <a:ext cx="5286412" cy="514354"/>
          </a:xfrm>
          <a:prstGeom prst="rect">
            <a:avLst/>
          </a:prstGeom>
          <a:noFill/>
        </p:spPr>
      </p:pic>
      <p:sp>
        <p:nvSpPr>
          <p:cNvPr id="4" name="Rectangle 3"/>
          <p:cNvSpPr/>
          <p:nvPr/>
        </p:nvSpPr>
        <p:spPr>
          <a:xfrm>
            <a:off x="714348" y="4071942"/>
            <a:ext cx="7429552" cy="1107996"/>
          </a:xfrm>
          <a:prstGeom prst="rect">
            <a:avLst/>
          </a:prstGeom>
        </p:spPr>
        <p:txBody>
          <a:bodyPr wrap="square">
            <a:spAutoFit/>
          </a:bodyPr>
          <a:lstStyle/>
          <a:p>
            <a:pPr lvl="0" algn="just" fontAlgn="base">
              <a:spcBef>
                <a:spcPct val="0"/>
              </a:spcBef>
              <a:spcAft>
                <a:spcPct val="0"/>
              </a:spcAft>
            </a:pPr>
            <a:r>
              <a:rPr lang="en-US" sz="2200" dirty="0" smtClean="0">
                <a:latin typeface="Times New Roman" pitchFamily="18" charset="0"/>
                <a:ea typeface="Times New Roman" pitchFamily="18" charset="0"/>
                <a:cs typeface="Times New Roman" pitchFamily="18" charset="0"/>
              </a:rPr>
              <a:t>The above equation is called </a:t>
            </a:r>
            <a:r>
              <a:rPr lang="en-US" sz="2200" b="1" dirty="0" smtClean="0">
                <a:latin typeface="Times New Roman" pitchFamily="18" charset="0"/>
                <a:ea typeface="Times New Roman" pitchFamily="18" charset="0"/>
                <a:cs typeface="Times New Roman" pitchFamily="18" charset="0"/>
              </a:rPr>
              <a:t>Algebraic  </a:t>
            </a:r>
            <a:r>
              <a:rPr lang="en-US" sz="2200" b="1" dirty="0" err="1" smtClean="0">
                <a:latin typeface="Times New Roman" pitchFamily="18" charset="0"/>
                <a:ea typeface="Times New Roman" pitchFamily="18" charset="0"/>
                <a:cs typeface="Times New Roman" pitchFamily="18" charset="0"/>
              </a:rPr>
              <a:t>Riccati</a:t>
            </a:r>
            <a:r>
              <a:rPr lang="en-US" sz="2200" b="1" dirty="0" smtClean="0">
                <a:latin typeface="Times New Roman" pitchFamily="18" charset="0"/>
                <a:ea typeface="Times New Roman" pitchFamily="18" charset="0"/>
                <a:cs typeface="Times New Roman" pitchFamily="18" charset="0"/>
              </a:rPr>
              <a:t>  Equation</a:t>
            </a:r>
          </a:p>
          <a:p>
            <a:pPr lvl="0" algn="just" fontAlgn="base">
              <a:spcBef>
                <a:spcPct val="0"/>
              </a:spcBef>
              <a:spcAft>
                <a:spcPct val="0"/>
              </a:spcAft>
            </a:pPr>
            <a:r>
              <a:rPr lang="en-US" sz="2200" dirty="0" smtClean="0">
                <a:latin typeface="Times New Roman" pitchFamily="18" charset="0"/>
                <a:ea typeface="Times New Roman" pitchFamily="18" charset="0"/>
                <a:cs typeface="Times New Roman" pitchFamily="18" charset="0"/>
              </a:rPr>
              <a:t>Where A,B are  basic Matrix and Q is positive semi-definite </a:t>
            </a:r>
            <a:r>
              <a:rPr lang="en-US" sz="2200" dirty="0" err="1" smtClean="0">
                <a:latin typeface="Times New Roman" pitchFamily="18" charset="0"/>
                <a:ea typeface="Times New Roman" pitchFamily="18" charset="0"/>
                <a:cs typeface="Times New Roman" pitchFamily="18" charset="0"/>
              </a:rPr>
              <a:t>matrix.Where</a:t>
            </a:r>
            <a:r>
              <a:rPr lang="en-US" sz="2200" dirty="0" smtClean="0">
                <a:latin typeface="Times New Roman" pitchFamily="18" charset="0"/>
                <a:ea typeface="Times New Roman" pitchFamily="18" charset="0"/>
                <a:cs typeface="Times New Roman" pitchFamily="18" charset="0"/>
              </a:rPr>
              <a:t> P is symmetric matrix</a:t>
            </a:r>
          </a:p>
        </p:txBody>
      </p:sp>
    </p:spTree>
  </p:cSld>
  <p:clrMapOvr>
    <a:masterClrMapping/>
  </p:clrMapOvr>
  <p:transition spd="med">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857232"/>
            <a:ext cx="7715304" cy="1723549"/>
          </a:xfrm>
          <a:prstGeom prst="rect">
            <a:avLst/>
          </a:prstGeom>
        </p:spPr>
        <p:txBody>
          <a:bodyPr wrap="square">
            <a:spAutoFit/>
          </a:bodyPr>
          <a:lstStyle/>
          <a:p>
            <a:pPr algn="just" fontAlgn="base">
              <a:spcBef>
                <a:spcPct val="0"/>
              </a:spcBef>
              <a:spcAft>
                <a:spcPct val="0"/>
              </a:spcAft>
            </a:pPr>
            <a:r>
              <a:rPr lang="en-US" dirty="0" smtClean="0">
                <a:solidFill>
                  <a:srgbClr val="FF0000"/>
                </a:solidFill>
                <a:latin typeface="Times New Roman" pitchFamily="18" charset="0"/>
                <a:cs typeface="Times New Roman" pitchFamily="18" charset="0"/>
              </a:rPr>
              <a:t>Continue…</a:t>
            </a:r>
          </a:p>
          <a:p>
            <a:pPr lvl="0" algn="just" fontAlgn="base">
              <a:spcBef>
                <a:spcPct val="0"/>
              </a:spcBef>
              <a:spcAft>
                <a:spcPct val="0"/>
              </a:spcAft>
              <a:buFont typeface="Wingdings" pitchFamily="2" charset="2"/>
              <a:buChar char="Ø"/>
            </a:pPr>
            <a:r>
              <a:rPr lang="en-US" sz="2200" dirty="0" smtClean="0">
                <a:latin typeface="Times New Roman" pitchFamily="18" charset="0"/>
                <a:ea typeface="Times New Roman" pitchFamily="18" charset="0"/>
                <a:cs typeface="Times New Roman" pitchFamily="18" charset="0"/>
              </a:rPr>
              <a:t>There are two main equations which have to be calculated to achieve the feedback gain matrix K. Where P is a symmetric and positive definite matrix obtained by solution of the ARE is defined as:</a:t>
            </a:r>
            <a:endParaRPr lang="en-US" sz="2200" dirty="0" smtClean="0">
              <a:latin typeface="Arial" pitchFamily="34" charset="0"/>
              <a:cs typeface="Arial" pitchFamily="34" charset="0"/>
            </a:endParaRPr>
          </a:p>
        </p:txBody>
      </p:sp>
      <p:pic>
        <p:nvPicPr>
          <p:cNvPr id="3"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28794" y="2571744"/>
            <a:ext cx="4071966" cy="701068"/>
          </a:xfrm>
          <a:prstGeom prst="rect">
            <a:avLst/>
          </a:prstGeom>
          <a:noFill/>
        </p:spPr>
      </p:pic>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714348" y="3714752"/>
            <a:ext cx="7572428" cy="1785104"/>
          </a:xfrm>
          <a:prstGeom prst="rect">
            <a:avLst/>
          </a:prstGeom>
        </p:spPr>
        <p:txBody>
          <a:bodyPr wrap="square">
            <a:spAutoFit/>
          </a:bodyPr>
          <a:lstStyle/>
          <a:p>
            <a:pPr algn="just">
              <a:buFont typeface="Wingdings" pitchFamily="2" charset="2"/>
              <a:buChar char="Ø"/>
            </a:pPr>
            <a:r>
              <a:rPr lang="en-US" sz="2200" dirty="0" smtClean="0">
                <a:latin typeface="Times New Roman" pitchFamily="18" charset="0"/>
                <a:cs typeface="Times New Roman" pitchFamily="18" charset="0"/>
              </a:rPr>
              <a:t>LQR is a method in modern control theory that used state-space approach to analyses such a system. Using state space methods it is relatively simple to work with Multi- Input Multi-Output (MIMO) system. Linear- Quadratic Regulator (LQR) optimal control problems have been widely investigated in the literature.</a:t>
            </a:r>
            <a:endParaRPr lang="en-US" sz="2200" dirty="0">
              <a:latin typeface="Times New Roman" pitchFamily="18" charset="0"/>
              <a:cs typeface="Times New Roman" pitchFamily="18" charset="0"/>
            </a:endParaRPr>
          </a:p>
        </p:txBody>
      </p:sp>
    </p:spTree>
  </p:cSld>
  <p:clrMapOvr>
    <a:masterClrMapping/>
  </p:clrMapOvr>
  <p:transition spd="med">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23528" y="1284149"/>
            <a:ext cx="85344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latin typeface="Times New Roman" pitchFamily="18" charset="0"/>
                <a:ea typeface="Times New Roman" pitchFamily="18" charset="0"/>
                <a:cs typeface="Times New Roman" pitchFamily="18" charset="0"/>
              </a:rPr>
              <a:t> </a:t>
            </a:r>
            <a:r>
              <a:rPr lang="en-US" b="1" dirty="0" smtClean="0">
                <a:latin typeface="Times New Roman" pitchFamily="18"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342900" marR="0" lvl="0" indent="-342900" defTabSz="914400" rtl="0" eaLnBrk="1" fontAlgn="base" latinLnBrk="0" hangingPunct="1">
              <a:lnSpc>
                <a:spcPct val="100000"/>
              </a:lnSpc>
              <a:spcBef>
                <a:spcPct val="0"/>
              </a:spcBef>
              <a:spcAft>
                <a:spcPct val="0"/>
              </a:spcAft>
              <a:buClrTx/>
              <a:buSzTx/>
              <a:tabLst/>
            </a:pPr>
            <a:r>
              <a:rPr kumimoji="0" lang="en-US" b="0" i="0" u="none" strike="noStrike" cap="none" normalizeH="0" baseline="0" dirty="0" smtClean="0">
                <a:ln>
                  <a:noFill/>
                </a:ln>
                <a:solidFill>
                  <a:srgbClr val="00FF00"/>
                </a:solidFill>
                <a:effectLst/>
                <a:latin typeface="Times New Roman" pitchFamily="18" charset="0"/>
                <a:ea typeface="Times New Roman" pitchFamily="18" charset="0"/>
                <a:cs typeface="Times New Roman" pitchFamily="18" charset="0"/>
              </a:rPr>
              <a:t>   </a:t>
            </a:r>
            <a:endParaRPr kumimoji="0" lang="en-US" sz="1600" b="1" i="0" u="none" strike="noStrike" cap="none" normalizeH="0" baseline="0" dirty="0" smtClean="0">
              <a:ln>
                <a:noFill/>
              </a:ln>
              <a:solidFill>
                <a:srgbClr val="FF0000"/>
              </a:solidFill>
              <a:effectLst/>
              <a:latin typeface="Arial" pitchFamily="34" charset="0"/>
              <a:cs typeface="Arial" pitchFamily="34" charset="0"/>
            </a:endParaRPr>
          </a:p>
        </p:txBody>
      </p:sp>
      <p:sp>
        <p:nvSpPr>
          <p:cNvPr id="5" name="Title 1"/>
          <p:cNvSpPr txBox="1">
            <a:spLocks/>
          </p:cNvSpPr>
          <p:nvPr/>
        </p:nvSpPr>
        <p:spPr>
          <a:xfrm>
            <a:off x="642910" y="2000240"/>
            <a:ext cx="7358114" cy="2000264"/>
          </a:xfrm>
          <a:prstGeom prst="rect">
            <a:avLst/>
          </a:prstGeom>
        </p:spPr>
        <p:txBody>
          <a:bodyPr vert="horz" anchor="ctr">
            <a:normAutofit fontScale="92500" lnSpcReduction="20000"/>
          </a:bodyPr>
          <a:lstStyle/>
          <a:p>
            <a:pPr algn="ctr">
              <a:spcBef>
                <a:spcPct val="0"/>
              </a:spcBef>
              <a:defRPr/>
            </a:pPr>
            <a:endParaRPr kumimoji="0" lang="en-IN" sz="3600" b="0" i="0" u="none" strike="noStrike" kern="1200" cap="all" spc="0" normalizeH="0" baseline="0" noProof="0" dirty="0" smtClean="0">
              <a:ln>
                <a:noFill/>
              </a:ln>
              <a:solidFill>
                <a:srgbClr val="00B050"/>
              </a:solidFill>
              <a:effectLst>
                <a:reflection blurRad="12700" stA="48000" endA="300" endPos="55000" dir="5400000" sy="-90000" algn="bl" rotWithShape="0"/>
              </a:effectLst>
              <a:uLnTx/>
              <a:uFillTx/>
              <a:latin typeface="Times New Roman" pitchFamily="18" charset="0"/>
              <a:ea typeface="+mj-ea"/>
              <a:cs typeface="Times New Roman" pitchFamily="18" charset="0"/>
            </a:endParaRPr>
          </a:p>
          <a:p>
            <a:pPr algn="ctr">
              <a:spcBef>
                <a:spcPct val="0"/>
              </a:spcBef>
              <a:defRPr/>
            </a:pPr>
            <a:r>
              <a:rPr kumimoji="0" lang="en-IN" sz="6300" b="0" i="0" u="none" strike="noStrike" kern="1200" cap="all" spc="0" normalizeH="0" baseline="0" noProof="0" dirty="0" smtClean="0">
                <a:ln>
                  <a:noFill/>
                </a:ln>
                <a:solidFill>
                  <a:srgbClr val="00B050"/>
                </a:solidFill>
                <a:effectLst>
                  <a:reflection blurRad="12700" stA="48000" endA="300" endPos="55000" dir="5400000" sy="-90000" algn="bl" rotWithShape="0"/>
                </a:effectLst>
                <a:uLnTx/>
                <a:uFillTx/>
                <a:latin typeface="Times New Roman" pitchFamily="18" charset="0"/>
                <a:ea typeface="+mj-ea"/>
                <a:cs typeface="Times New Roman" pitchFamily="18" charset="0"/>
              </a:rPr>
              <a:t> </a:t>
            </a:r>
            <a:r>
              <a:rPr lang="en-US" sz="6300" dirty="0" smtClean="0">
                <a:solidFill>
                  <a:srgbClr val="FF0000"/>
                </a:solidFill>
              </a:rPr>
              <a:t>RESULT &amp; DISCUSSION</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sz="3600" b="0" i="0" u="none" strike="noStrike" kern="1200" cap="all" spc="0" normalizeH="0" baseline="0" noProof="0" dirty="0">
              <a:ln>
                <a:noFill/>
              </a:ln>
              <a:solidFill>
                <a:srgbClr val="FF0000"/>
              </a:solidFill>
              <a:effectLst>
                <a:reflection blurRad="12700" stA="48000" endA="300" endPos="55000" dir="5400000" sy="-90000" algn="bl" rotWithShape="0"/>
              </a:effectLst>
              <a:uLnTx/>
              <a:uFillTx/>
              <a:latin typeface="Times New Roman" pitchFamily="18" charset="0"/>
              <a:ea typeface="+mj-ea"/>
              <a:cs typeface="Times New Roman" pitchFamily="18" charset="0"/>
            </a:endParaRPr>
          </a:p>
        </p:txBody>
      </p:sp>
      <p:sp>
        <p:nvSpPr>
          <p:cNvPr id="11" name="Rectangle 1"/>
          <p:cNvSpPr>
            <a:spLocks noChangeArrowheads="1"/>
          </p:cNvSpPr>
          <p:nvPr/>
        </p:nvSpPr>
        <p:spPr bwMode="auto">
          <a:xfrm>
            <a:off x="251520" y="4761050"/>
            <a:ext cx="8568632"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latin typeface="Times New Roman" pitchFamily="18" charset="0"/>
                <a:ea typeface="Times New Roman" pitchFamily="18" charset="0"/>
                <a:cs typeface="Times New Roman" pitchFamily="18" charset="0"/>
              </a:rPr>
              <a:t> </a:t>
            </a:r>
            <a:r>
              <a:rPr lang="en-US" b="1" dirty="0" smtClean="0">
                <a:latin typeface="Times New Roman" pitchFamily="18"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342900" marR="0" lvl="0" indent="-342900" defTabSz="914400" rtl="0" eaLnBrk="1" fontAlgn="base" latinLnBrk="0" hangingPunct="1">
              <a:lnSpc>
                <a:spcPct val="100000"/>
              </a:lnSpc>
              <a:spcBef>
                <a:spcPct val="0"/>
              </a:spcBef>
              <a:spcAft>
                <a:spcPct val="0"/>
              </a:spcAft>
              <a:buClrTx/>
              <a:buSzTx/>
              <a:tabLst/>
            </a:pPr>
            <a:r>
              <a:rPr kumimoji="0" lang="en-US" b="0" i="0" u="none" strike="noStrike" cap="none" normalizeH="0" baseline="0" dirty="0" smtClean="0">
                <a:ln>
                  <a:noFill/>
                </a:ln>
                <a:solidFill>
                  <a:srgbClr val="00FF00"/>
                </a:solidFill>
                <a:effectLst/>
                <a:latin typeface="Times New Roman" pitchFamily="18" charset="0"/>
                <a:ea typeface="Times New Roman" pitchFamily="18" charset="0"/>
                <a:cs typeface="Times New Roman" pitchFamily="18" charset="0"/>
              </a:rPr>
              <a:t>   </a:t>
            </a:r>
            <a:endParaRPr kumimoji="0" lang="en-US"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endParaRPr>
          </a:p>
          <a:p>
            <a:pPr marL="342900" lvl="0" indent="-342900" fontAlgn="base">
              <a:spcBef>
                <a:spcPct val="0"/>
              </a:spcBef>
              <a:spcAft>
                <a:spcPct val="0"/>
              </a:spcAft>
            </a:pPr>
            <a:r>
              <a:rPr kumimoji="0" lang="en-US" sz="1600" b="0" i="0" u="none"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ransition spd="med">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57200"/>
            <a:ext cx="8563004" cy="838200"/>
          </a:xfrm>
        </p:spPr>
        <p:txBody>
          <a:bodyPr>
            <a:noAutofit/>
          </a:bodyPr>
          <a:lstStyle/>
          <a:p>
            <a:pPr algn="ctr"/>
            <a:r>
              <a:rPr lang="en-US" sz="4000" b="1" dirty="0" smtClean="0">
                <a:solidFill>
                  <a:srgbClr val="FF0000"/>
                </a:solidFill>
              </a:rPr>
              <a:t>EFFECT OF DIFFERENT TUNING PARAMETER FOR DC MOTOR</a:t>
            </a:r>
            <a:endParaRPr lang="en-US" sz="4000" dirty="0">
              <a:solidFill>
                <a:srgbClr val="FF0000"/>
              </a:solidFill>
            </a:endParaRPr>
          </a:p>
        </p:txBody>
      </p:sp>
      <p:graphicFrame>
        <p:nvGraphicFramePr>
          <p:cNvPr id="6" name="Table 5"/>
          <p:cNvGraphicFramePr>
            <a:graphicFrameLocks noGrp="1"/>
          </p:cNvGraphicFramePr>
          <p:nvPr/>
        </p:nvGraphicFramePr>
        <p:xfrm>
          <a:off x="500034" y="1714488"/>
          <a:ext cx="8229600" cy="4343400"/>
        </p:xfrm>
        <a:graphic>
          <a:graphicData uri="http://schemas.openxmlformats.org/drawingml/2006/table">
            <a:tbl>
              <a:tblPr firstRow="1" bandRow="1">
                <a:tableStyleId>{3C2FFA5D-87B4-456A-9821-1D502468CF0F}</a:tableStyleId>
              </a:tblPr>
              <a:tblGrid>
                <a:gridCol w="1645920"/>
                <a:gridCol w="1645920"/>
                <a:gridCol w="1645920"/>
                <a:gridCol w="1645920"/>
                <a:gridCol w="1645920"/>
              </a:tblGrid>
              <a:tr h="868680">
                <a:tc gridSpan="2">
                  <a:txBody>
                    <a:bodyPr/>
                    <a:lstStyle/>
                    <a:p>
                      <a:pPr algn="ctr"/>
                      <a:r>
                        <a:rPr lang="en-US" dirty="0" smtClean="0"/>
                        <a:t>Effect of tuning parameter</a:t>
                      </a:r>
                      <a:endParaRPr lang="en-US" dirty="0"/>
                    </a:p>
                  </a:txBody>
                  <a:tcPr anchor="ctr"/>
                </a:tc>
                <a:tc hMerge="1">
                  <a:txBody>
                    <a:bodyPr/>
                    <a:lstStyle/>
                    <a:p>
                      <a:endParaRPr lang="en-US" dirty="0"/>
                    </a:p>
                  </a:txBody>
                  <a:tcPr/>
                </a:tc>
                <a:tc rowSpan="2">
                  <a:txBody>
                    <a:bodyPr/>
                    <a:lstStyle/>
                    <a:p>
                      <a:pPr algn="ctr"/>
                      <a:r>
                        <a:rPr lang="en-US" dirty="0" smtClean="0"/>
                        <a:t>Rise Time (</a:t>
                      </a:r>
                      <a:r>
                        <a:rPr lang="en-US" dirty="0" err="1" smtClean="0"/>
                        <a:t>tr</a:t>
                      </a:r>
                      <a:r>
                        <a:rPr lang="en-US" dirty="0" smtClean="0"/>
                        <a:t>)</a:t>
                      </a:r>
                      <a:endParaRPr lang="en-US" dirty="0"/>
                    </a:p>
                  </a:txBody>
                  <a:tcPr anchor="ctr"/>
                </a:tc>
                <a:tc rowSpan="2">
                  <a:txBody>
                    <a:bodyPr/>
                    <a:lstStyle/>
                    <a:p>
                      <a:pPr algn="ctr"/>
                      <a:r>
                        <a:rPr lang="en-US" dirty="0" smtClean="0"/>
                        <a:t>Settling Time (</a:t>
                      </a:r>
                      <a:r>
                        <a:rPr lang="en-US" dirty="0" err="1" smtClean="0"/>
                        <a:t>ts</a:t>
                      </a:r>
                      <a:r>
                        <a:rPr lang="en-US" dirty="0" smtClean="0"/>
                        <a:t>)</a:t>
                      </a:r>
                      <a:endParaRPr lang="en-US" dirty="0"/>
                    </a:p>
                  </a:txBody>
                  <a:tcPr anchor="ctr"/>
                </a:tc>
                <a:tc rowSpan="2">
                  <a:txBody>
                    <a:bodyPr/>
                    <a:lstStyle/>
                    <a:p>
                      <a:pPr algn="ctr"/>
                      <a:r>
                        <a:rPr lang="en-US" dirty="0" smtClean="0"/>
                        <a:t>Overshoot (%)</a:t>
                      </a:r>
                      <a:endParaRPr lang="en-US" dirty="0"/>
                    </a:p>
                  </a:txBody>
                  <a:tcPr anchor="ctr"/>
                </a:tc>
              </a:tr>
              <a:tr h="868680">
                <a:tc>
                  <a:txBody>
                    <a:bodyPr/>
                    <a:lstStyle/>
                    <a:p>
                      <a:pPr algn="ctr"/>
                      <a:r>
                        <a:rPr lang="en-US" dirty="0" smtClean="0"/>
                        <a:t>Q</a:t>
                      </a:r>
                      <a:endParaRPr lang="en-US" dirty="0"/>
                    </a:p>
                  </a:txBody>
                  <a:tcPr anchor="ctr"/>
                </a:tc>
                <a:tc>
                  <a:txBody>
                    <a:bodyPr/>
                    <a:lstStyle/>
                    <a:p>
                      <a:pPr algn="ctr"/>
                      <a:r>
                        <a:rPr lang="en-US" dirty="0" smtClean="0"/>
                        <a:t>R</a:t>
                      </a:r>
                      <a:endParaRPr lang="en-US" dirty="0"/>
                    </a:p>
                  </a:txBody>
                  <a:tcPr anchor="ctr"/>
                </a:tc>
                <a:tc vMerge="1">
                  <a:txBody>
                    <a:bodyPr/>
                    <a:lstStyle/>
                    <a:p>
                      <a:endParaRPr lang="en-US" dirty="0"/>
                    </a:p>
                  </a:txBody>
                  <a:tcPr/>
                </a:tc>
                <a:tc vMerge="1">
                  <a:txBody>
                    <a:bodyPr/>
                    <a:lstStyle/>
                    <a:p>
                      <a:endParaRPr lang="en-US" dirty="0"/>
                    </a:p>
                  </a:txBody>
                  <a:tcPr/>
                </a:tc>
                <a:tc vMerge="1">
                  <a:txBody>
                    <a:bodyPr/>
                    <a:lstStyle/>
                    <a:p>
                      <a:endParaRPr lang="en-US" dirty="0"/>
                    </a:p>
                  </a:txBody>
                  <a:tcPr/>
                </a:tc>
              </a:tr>
              <a:tr h="868680">
                <a:tc>
                  <a:txBody>
                    <a:bodyPr/>
                    <a:lstStyle/>
                    <a:p>
                      <a:pPr algn="ctr"/>
                      <a:r>
                        <a:rPr lang="en-US" sz="1800" kern="1200" dirty="0" smtClean="0">
                          <a:latin typeface="Times New Roman" pitchFamily="18" charset="0"/>
                          <a:cs typeface="Times New Roman" pitchFamily="18" charset="0"/>
                        </a:rPr>
                        <a:t>0.0000007</a:t>
                      </a:r>
                      <a:endParaRPr lang="en-US" dirty="0">
                        <a:latin typeface="Times New Roman" pitchFamily="18" charset="0"/>
                        <a:cs typeface="Times New Roman" pitchFamily="18" charset="0"/>
                      </a:endParaRPr>
                    </a:p>
                  </a:txBody>
                  <a:tcPr anchor="ctr"/>
                </a:tc>
                <a:tc>
                  <a:txBody>
                    <a:bodyPr/>
                    <a:lstStyle/>
                    <a:p>
                      <a:pPr algn="ctr"/>
                      <a:r>
                        <a:rPr lang="en-US" sz="1800" kern="1200" dirty="0" smtClean="0">
                          <a:latin typeface="Times New Roman" pitchFamily="18" charset="0"/>
                          <a:cs typeface="Times New Roman" pitchFamily="18" charset="0"/>
                        </a:rPr>
                        <a:t>0.0006</a:t>
                      </a:r>
                      <a:endParaRPr lang="en-US" dirty="0">
                        <a:latin typeface="Times New Roman" pitchFamily="18" charset="0"/>
                        <a:cs typeface="Times New Roman" pitchFamily="18" charset="0"/>
                      </a:endParaRPr>
                    </a:p>
                  </a:txBody>
                  <a:tcPr anchor="ctr"/>
                </a:tc>
                <a:tc>
                  <a:txBody>
                    <a:bodyPr/>
                    <a:lstStyle/>
                    <a:p>
                      <a:pPr algn="ctr"/>
                      <a:r>
                        <a:rPr lang="en-US" sz="1800" kern="1200" dirty="0" smtClean="0">
                          <a:latin typeface="Times New Roman" pitchFamily="18" charset="0"/>
                          <a:cs typeface="Times New Roman" pitchFamily="18" charset="0"/>
                        </a:rPr>
                        <a:t>0.666</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nchor="ctr"/>
                </a:tc>
              </a:tr>
              <a:tr h="868680">
                <a:tc>
                  <a:txBody>
                    <a:bodyPr/>
                    <a:lstStyle/>
                    <a:p>
                      <a:pPr algn="ctr"/>
                      <a:r>
                        <a:rPr lang="en-US" sz="1800" kern="1200" dirty="0" smtClean="0">
                          <a:latin typeface="Times New Roman" pitchFamily="18" charset="0"/>
                          <a:cs typeface="Times New Roman" pitchFamily="18" charset="0"/>
                        </a:rPr>
                        <a:t>0.0000006</a:t>
                      </a:r>
                      <a:endParaRPr lang="en-US" dirty="0">
                        <a:latin typeface="Times New Roman" pitchFamily="18" charset="0"/>
                        <a:cs typeface="Times New Roman" pitchFamily="18" charset="0"/>
                      </a:endParaRPr>
                    </a:p>
                  </a:txBody>
                  <a:tcPr anchor="ctr"/>
                </a:tc>
                <a:tc>
                  <a:txBody>
                    <a:bodyPr/>
                    <a:lstStyle/>
                    <a:p>
                      <a:pPr algn="ctr"/>
                      <a:r>
                        <a:rPr lang="en-US" sz="1800" kern="1200" dirty="0" smtClean="0">
                          <a:latin typeface="Times New Roman" pitchFamily="18" charset="0"/>
                          <a:cs typeface="Times New Roman" pitchFamily="18" charset="0"/>
                        </a:rPr>
                        <a:t>0.00004</a:t>
                      </a:r>
                      <a:endParaRPr lang="en-US" dirty="0">
                        <a:latin typeface="Times New Roman" pitchFamily="18" charset="0"/>
                        <a:cs typeface="Times New Roman" pitchFamily="18" charset="0"/>
                      </a:endParaRPr>
                    </a:p>
                  </a:txBody>
                  <a:tcPr anchor="ctr"/>
                </a:tc>
                <a:tc>
                  <a:txBody>
                    <a:bodyPr/>
                    <a:lstStyle/>
                    <a:p>
                      <a:pPr algn="ctr"/>
                      <a:r>
                        <a:rPr lang="en-US" sz="1800" kern="1200" dirty="0" smtClean="0">
                          <a:latin typeface="Times New Roman" pitchFamily="18" charset="0"/>
                          <a:cs typeface="Times New Roman" pitchFamily="18" charset="0"/>
                        </a:rPr>
                        <a:t>0.87</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1.63</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nchor="ctr"/>
                </a:tc>
              </a:tr>
              <a:tr h="868680">
                <a:tc>
                  <a:txBody>
                    <a:bodyPr/>
                    <a:lstStyle/>
                    <a:p>
                      <a:pPr algn="ctr"/>
                      <a:r>
                        <a:rPr lang="en-US" sz="1800" kern="1200" dirty="0" smtClean="0">
                          <a:latin typeface="Times New Roman" pitchFamily="18" charset="0"/>
                          <a:cs typeface="Times New Roman" pitchFamily="18" charset="0"/>
                        </a:rPr>
                        <a:t>0.000000009</a:t>
                      </a:r>
                      <a:endParaRPr lang="en-US" dirty="0">
                        <a:latin typeface="Times New Roman" pitchFamily="18" charset="0"/>
                        <a:cs typeface="Times New Roman" pitchFamily="18" charset="0"/>
                      </a:endParaRPr>
                    </a:p>
                  </a:txBody>
                  <a:tcPr anchor="ctr"/>
                </a:tc>
                <a:tc>
                  <a:txBody>
                    <a:bodyPr/>
                    <a:lstStyle/>
                    <a:p>
                      <a:pPr algn="ctr"/>
                      <a:r>
                        <a:rPr lang="en-US" sz="1800" kern="1200" dirty="0" smtClean="0">
                          <a:latin typeface="Times New Roman" pitchFamily="18" charset="0"/>
                          <a:cs typeface="Times New Roman" pitchFamily="18" charset="0"/>
                        </a:rPr>
                        <a:t>0.000046</a:t>
                      </a:r>
                      <a:endParaRPr lang="en-US" dirty="0">
                        <a:latin typeface="Times New Roman" pitchFamily="18" charset="0"/>
                        <a:cs typeface="Times New Roman" pitchFamily="18" charset="0"/>
                      </a:endParaRPr>
                    </a:p>
                  </a:txBody>
                  <a:tcPr anchor="ctr"/>
                </a:tc>
                <a:tc>
                  <a:txBody>
                    <a:bodyPr/>
                    <a:lstStyle/>
                    <a:p>
                      <a:pPr algn="ctr"/>
                      <a:r>
                        <a:rPr lang="en-US" sz="1800" kern="1200" dirty="0" smtClean="0">
                          <a:latin typeface="Times New Roman" pitchFamily="18" charset="0"/>
                          <a:cs typeface="Times New Roman" pitchFamily="18" charset="0"/>
                        </a:rPr>
                        <a:t>0.669</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0.987</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nchor="ctr"/>
                </a:tc>
              </a:tr>
            </a:tbl>
          </a:graphicData>
        </a:graphic>
      </p:graphicFrame>
    </p:spTree>
  </p:cSld>
  <p:clrMapOvr>
    <a:masterClrMapping/>
  </p:clrMapOvr>
  <p:transition spd="med">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5720" y="214290"/>
            <a:ext cx="8572528" cy="707886"/>
          </a:xfrm>
          <a:prstGeom prst="rect">
            <a:avLst/>
          </a:prstGeom>
        </p:spPr>
        <p:txBody>
          <a:bodyPr wrap="square">
            <a:spAutoFit/>
          </a:bodyPr>
          <a:lstStyle/>
          <a:p>
            <a:pPr algn="ctr"/>
            <a:r>
              <a:rPr lang="en-US" sz="4000" dirty="0" smtClean="0">
                <a:solidFill>
                  <a:srgbClr val="FF0000"/>
                </a:solidFill>
              </a:rPr>
              <a:t>EFFECT OF TUNING PARAMETER</a:t>
            </a:r>
            <a:endParaRPr lang="en-US" sz="4000" dirty="0">
              <a:solidFill>
                <a:srgbClr val="FF0000"/>
              </a:solidFill>
            </a:endParaRPr>
          </a:p>
        </p:txBody>
      </p:sp>
      <p:pic>
        <p:nvPicPr>
          <p:cNvPr id="10" name="Content Placeholder 3"/>
          <p:cNvPicPr>
            <a:picLocks noGrp="1"/>
          </p:cNvPicPr>
          <p:nvPr>
            <p:ph idx="1"/>
          </p:nvPr>
        </p:nvPicPr>
        <p:blipFill>
          <a:blip r:embed="rId2" cstate="print"/>
          <a:srcRect/>
          <a:stretch>
            <a:fillRect/>
          </a:stretch>
        </p:blipFill>
        <p:spPr bwMode="auto">
          <a:xfrm>
            <a:off x="214282" y="928670"/>
            <a:ext cx="3714776" cy="3500462"/>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4214810" y="1071546"/>
            <a:ext cx="4091014" cy="3357586"/>
          </a:xfrm>
          <a:prstGeom prst="rect">
            <a:avLst/>
          </a:prstGeom>
          <a:noFill/>
          <a:ln w="9525">
            <a:noFill/>
            <a:miter lim="800000"/>
            <a:headEnd/>
            <a:tailEnd/>
          </a:ln>
        </p:spPr>
      </p:pic>
      <p:pic>
        <p:nvPicPr>
          <p:cNvPr id="12" name="Picture 11"/>
          <p:cNvPicPr/>
          <p:nvPr/>
        </p:nvPicPr>
        <p:blipFill>
          <a:blip r:embed="rId4" cstate="print"/>
          <a:srcRect/>
          <a:stretch>
            <a:fillRect/>
          </a:stretch>
        </p:blipFill>
        <p:spPr bwMode="auto">
          <a:xfrm>
            <a:off x="1428728" y="4114800"/>
            <a:ext cx="5943600" cy="2743200"/>
          </a:xfrm>
          <a:prstGeom prst="rect">
            <a:avLst/>
          </a:prstGeom>
          <a:noFill/>
          <a:ln w="9525">
            <a:noFill/>
            <a:miter lim="800000"/>
            <a:headEnd/>
            <a:tailEnd/>
          </a:ln>
        </p:spPr>
      </p:pic>
    </p:spTree>
  </p:cSld>
  <p:clrMapOvr>
    <a:masterClrMapping/>
  </p:clrMapOvr>
  <p:transition spd="med">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143008"/>
          </a:xfrm>
        </p:spPr>
        <p:txBody>
          <a:bodyPr>
            <a:normAutofit/>
          </a:bodyPr>
          <a:lstStyle/>
          <a:p>
            <a:r>
              <a:rPr lang="en-IN" sz="4000" smtClean="0">
                <a:solidFill>
                  <a:srgbClr val="FF0000"/>
                </a:solidFill>
                <a:latin typeface="Times New Roman" pitchFamily="18" charset="0"/>
                <a:cs typeface="Times New Roman" pitchFamily="18" charset="0"/>
              </a:rPr>
              <a:t>OUTLINE</a:t>
            </a:r>
            <a:endParaRPr lang="en-I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1752" y="1928802"/>
            <a:ext cx="8503920" cy="5100598"/>
          </a:xfrm>
        </p:spPr>
        <p:txBody>
          <a:bodyPr>
            <a:normAutofit/>
          </a:bodyPr>
          <a:lstStyle/>
          <a:p>
            <a:pPr>
              <a:buNone/>
            </a:pPr>
            <a:r>
              <a:rPr lang="en-IN" sz="1800" dirty="0" smtClean="0">
                <a:latin typeface="Times New Roman" pitchFamily="18" charset="0"/>
                <a:cs typeface="Times New Roman" pitchFamily="18" charset="0"/>
              </a:rPr>
              <a:t>1. INTRODUCTION OF DISSERTATION WORK</a:t>
            </a:r>
          </a:p>
          <a:p>
            <a:pPr>
              <a:buNone/>
            </a:pPr>
            <a:r>
              <a:rPr lang="en-IN" sz="1800" dirty="0" smtClean="0">
                <a:latin typeface="Times New Roman" pitchFamily="18" charset="0"/>
                <a:cs typeface="Times New Roman" pitchFamily="18" charset="0"/>
              </a:rPr>
              <a:t>2. DC MOTOR</a:t>
            </a:r>
          </a:p>
          <a:p>
            <a:pPr>
              <a:buNone/>
            </a:pPr>
            <a:r>
              <a:rPr lang="en-IN" sz="1800" dirty="0" smtClean="0">
                <a:latin typeface="Times New Roman" pitchFamily="18" charset="0"/>
                <a:cs typeface="Times New Roman" pitchFamily="18" charset="0"/>
              </a:rPr>
              <a:t>3 .INTRODUCTION OF DIFFERENT TECHNIQUE OF SPEED CONTROL DC MOTOR</a:t>
            </a:r>
          </a:p>
          <a:p>
            <a:pPr>
              <a:buNone/>
            </a:pPr>
            <a:r>
              <a:rPr lang="en-IN" sz="1800" dirty="0" smtClean="0">
                <a:latin typeface="Times New Roman" pitchFamily="18" charset="0"/>
                <a:cs typeface="Times New Roman" pitchFamily="18" charset="0"/>
              </a:rPr>
              <a:t>4. PROPOSED TECHNIQUE (LINEAR QUADRATIC REGULATOR)</a:t>
            </a:r>
          </a:p>
          <a:p>
            <a:pPr>
              <a:buNone/>
            </a:pPr>
            <a:r>
              <a:rPr lang="en-IN" sz="1800" dirty="0" smtClean="0">
                <a:latin typeface="Times New Roman" pitchFamily="18" charset="0"/>
                <a:cs typeface="Times New Roman" pitchFamily="18" charset="0"/>
              </a:rPr>
              <a:t>5. MYTHOLOGY OF SPEED CONTROL OF DC MOTOR</a:t>
            </a:r>
          </a:p>
          <a:p>
            <a:pPr>
              <a:buNone/>
            </a:pPr>
            <a:r>
              <a:rPr lang="en-IN" sz="1800" dirty="0" smtClean="0">
                <a:latin typeface="Times New Roman" pitchFamily="18" charset="0"/>
                <a:cs typeface="Times New Roman" pitchFamily="18" charset="0"/>
              </a:rPr>
              <a:t>6. RESULT</a:t>
            </a:r>
          </a:p>
          <a:p>
            <a:pPr>
              <a:buNone/>
            </a:pPr>
            <a:r>
              <a:rPr lang="en-IN" sz="1800" dirty="0" smtClean="0">
                <a:latin typeface="Times New Roman" pitchFamily="18" charset="0"/>
                <a:cs typeface="Times New Roman" pitchFamily="18" charset="0"/>
              </a:rPr>
              <a:t>7. CONCLUSION</a:t>
            </a:r>
          </a:p>
          <a:p>
            <a:pPr>
              <a:buNone/>
            </a:pPr>
            <a:r>
              <a:rPr lang="en-IN" sz="1800" dirty="0" smtClean="0">
                <a:latin typeface="Times New Roman" pitchFamily="18" charset="0"/>
                <a:cs typeface="Times New Roman" pitchFamily="18" charset="0"/>
              </a:rPr>
              <a:t>8. FUTURE SCOPE</a:t>
            </a:r>
          </a:p>
          <a:p>
            <a:pPr>
              <a:buNone/>
            </a:pPr>
            <a:r>
              <a:rPr lang="en-IN" sz="1800" dirty="0" smtClean="0">
                <a:latin typeface="Times New Roman" pitchFamily="18" charset="0"/>
                <a:cs typeface="Times New Roman" pitchFamily="18" charset="0"/>
              </a:rPr>
              <a:t>9. REFERENCES</a:t>
            </a:r>
          </a:p>
          <a:p>
            <a:pPr>
              <a:buNone/>
            </a:pPr>
            <a:r>
              <a:rPr lang="en-IN" sz="1800" dirty="0" smtClean="0">
                <a:latin typeface="Times New Roman" pitchFamily="18" charset="0"/>
                <a:cs typeface="Times New Roman" pitchFamily="18" charset="0"/>
              </a:rPr>
              <a:t>10.LIST OF PUBLICATIONS</a:t>
            </a:r>
          </a:p>
        </p:txBody>
      </p:sp>
    </p:spTree>
  </p:cSld>
  <p:clrMapOvr>
    <a:masterClrMapping/>
  </p:clrMapOvr>
  <p:transition spd="med">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686800" cy="838200"/>
          </a:xfrm>
        </p:spPr>
        <p:txBody>
          <a:bodyPr>
            <a:noAutofit/>
          </a:bodyPr>
          <a:lstStyle/>
          <a:p>
            <a:r>
              <a:rPr lang="en-US" sz="4000" dirty="0" smtClean="0">
                <a:solidFill>
                  <a:srgbClr val="FF0000"/>
                </a:solidFill>
              </a:rPr>
              <a:t>COMPARISON BETWEEN PARAMETERS FOR SPEED CONTROL OF DC MOTOR</a:t>
            </a:r>
            <a:endParaRPr lang="en-US" sz="4000" dirty="0">
              <a:solidFill>
                <a:srgbClr val="FF0000"/>
              </a:solidFill>
            </a:endParaRPr>
          </a:p>
        </p:txBody>
      </p:sp>
      <p:graphicFrame>
        <p:nvGraphicFramePr>
          <p:cNvPr id="6" name="Table 5"/>
          <p:cNvGraphicFramePr>
            <a:graphicFrameLocks noGrp="1"/>
          </p:cNvGraphicFramePr>
          <p:nvPr/>
        </p:nvGraphicFramePr>
        <p:xfrm>
          <a:off x="500034" y="2000240"/>
          <a:ext cx="8229600" cy="4071967"/>
        </p:xfrm>
        <a:graphic>
          <a:graphicData uri="http://schemas.openxmlformats.org/drawingml/2006/table">
            <a:tbl>
              <a:tblPr firstRow="1" bandRow="1">
                <a:tableStyleId>{5C22544A-7EE6-4342-B048-85BDC9FD1C3A}</a:tableStyleId>
              </a:tblPr>
              <a:tblGrid>
                <a:gridCol w="2057400"/>
                <a:gridCol w="2057400"/>
                <a:gridCol w="2057400"/>
                <a:gridCol w="2057400"/>
              </a:tblGrid>
              <a:tr h="1249216">
                <a:tc>
                  <a:txBody>
                    <a:bodyPr/>
                    <a:lstStyle/>
                    <a:p>
                      <a:pPr algn="r"/>
                      <a:r>
                        <a:rPr lang="en-US" dirty="0" smtClean="0"/>
                        <a:t>Controllers</a:t>
                      </a:r>
                    </a:p>
                    <a:p>
                      <a:pPr algn="r"/>
                      <a:endParaRPr lang="en-US" dirty="0" smtClean="0"/>
                    </a:p>
                    <a:p>
                      <a:pPr algn="l"/>
                      <a:r>
                        <a:rPr lang="en-US" dirty="0" smtClean="0"/>
                        <a:t>Time Characteristics</a:t>
                      </a:r>
                      <a:endParaRPr lang="en-US" dirty="0"/>
                    </a:p>
                  </a:txBody>
                  <a:tcPr/>
                </a:tc>
                <a:tc>
                  <a:txBody>
                    <a:bodyPr/>
                    <a:lstStyle/>
                    <a:p>
                      <a:pPr algn="ctr"/>
                      <a:r>
                        <a:rPr lang="en-US" sz="1800" b="1" kern="1200" dirty="0" smtClean="0">
                          <a:solidFill>
                            <a:schemeClr val="lt1"/>
                          </a:solidFill>
                          <a:latin typeface="+mn-lt"/>
                          <a:ea typeface="+mn-ea"/>
                          <a:cs typeface="+mn-cs"/>
                        </a:rPr>
                        <a:t>PID</a:t>
                      </a:r>
                      <a:endParaRPr lang="en-US" dirty="0"/>
                    </a:p>
                  </a:txBody>
                  <a:tcPr anchor="ctr"/>
                </a:tc>
                <a:tc>
                  <a:txBody>
                    <a:bodyPr/>
                    <a:lstStyle/>
                    <a:p>
                      <a:pPr algn="ctr"/>
                      <a:r>
                        <a:rPr lang="en-US" sz="1800" b="1" kern="1200" dirty="0" smtClean="0">
                          <a:solidFill>
                            <a:schemeClr val="lt1"/>
                          </a:solidFill>
                          <a:latin typeface="+mn-lt"/>
                          <a:ea typeface="+mn-ea"/>
                          <a:cs typeface="+mn-cs"/>
                        </a:rPr>
                        <a:t>Fuzzy Logic Controller</a:t>
                      </a:r>
                      <a:endParaRPr lang="en-US" dirty="0"/>
                    </a:p>
                  </a:txBody>
                  <a:tcPr anchor="ctr"/>
                </a:tc>
                <a:tc>
                  <a:txBody>
                    <a:bodyPr/>
                    <a:lstStyle/>
                    <a:p>
                      <a:pPr algn="ctr"/>
                      <a:r>
                        <a:rPr lang="en-US" sz="1800" b="1" kern="1200" dirty="0" smtClean="0">
                          <a:solidFill>
                            <a:schemeClr val="lt1"/>
                          </a:solidFill>
                          <a:latin typeface="+mn-lt"/>
                          <a:ea typeface="+mn-ea"/>
                          <a:cs typeface="+mn-cs"/>
                        </a:rPr>
                        <a:t>LQR</a:t>
                      </a:r>
                      <a:endParaRPr lang="en-US" dirty="0"/>
                    </a:p>
                  </a:txBody>
                  <a:tcPr anchor="ctr"/>
                </a:tc>
              </a:tr>
              <a:tr h="940917">
                <a:tc>
                  <a:txBody>
                    <a:bodyPr/>
                    <a:lstStyle/>
                    <a:p>
                      <a:pPr marL="0" marR="0" algn="ctr">
                        <a:lnSpc>
                          <a:spcPct val="115000"/>
                        </a:lnSpc>
                        <a:spcBef>
                          <a:spcPts val="0"/>
                        </a:spcBef>
                        <a:spcAft>
                          <a:spcPts val="0"/>
                        </a:spcAft>
                      </a:pPr>
                      <a:r>
                        <a:rPr lang="en-IN" sz="1600" b="1" dirty="0">
                          <a:latin typeface="Times New Roman"/>
                          <a:ea typeface="Times New Roman"/>
                          <a:cs typeface="Times New Roman"/>
                        </a:rPr>
                        <a:t>Rise time </a:t>
                      </a:r>
                      <a:endParaRPr lang="en-US" sz="1600" b="1"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1600" b="1" dirty="0">
                          <a:latin typeface="Times New Roman"/>
                          <a:ea typeface="Times New Roman"/>
                          <a:cs typeface="Times New Roman"/>
                        </a:rPr>
                        <a:t>0.8727</a:t>
                      </a:r>
                      <a:endParaRPr lang="en-US" sz="1600" b="1"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1600" b="1" dirty="0">
                          <a:latin typeface="Times New Roman"/>
                          <a:ea typeface="Times New Roman"/>
                          <a:cs typeface="Times New Roman"/>
                        </a:rPr>
                        <a:t>0.7600</a:t>
                      </a:r>
                      <a:endParaRPr lang="en-US" sz="1600" b="1"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1600" b="1">
                          <a:latin typeface="Times New Roman"/>
                          <a:ea typeface="Times New Roman"/>
                          <a:cs typeface="Times New Roman"/>
                        </a:rPr>
                        <a:t>0.498</a:t>
                      </a:r>
                      <a:endParaRPr lang="en-US" sz="1600" b="1">
                        <a:latin typeface="Calibri"/>
                        <a:ea typeface="Times New Roman"/>
                        <a:cs typeface="Times New Roman"/>
                      </a:endParaRPr>
                    </a:p>
                  </a:txBody>
                  <a:tcPr marL="68580" marR="68580" marT="0" marB="0" anchor="ctr"/>
                </a:tc>
              </a:tr>
              <a:tr h="940917">
                <a:tc>
                  <a:txBody>
                    <a:bodyPr/>
                    <a:lstStyle/>
                    <a:p>
                      <a:pPr marL="0" marR="0" algn="ctr">
                        <a:lnSpc>
                          <a:spcPct val="115000"/>
                        </a:lnSpc>
                        <a:spcBef>
                          <a:spcPts val="0"/>
                        </a:spcBef>
                        <a:spcAft>
                          <a:spcPts val="0"/>
                        </a:spcAft>
                      </a:pPr>
                      <a:r>
                        <a:rPr lang="en-IN" sz="1600" b="1">
                          <a:latin typeface="Times New Roman"/>
                          <a:ea typeface="Times New Roman"/>
                          <a:cs typeface="Times New Roman"/>
                        </a:rPr>
                        <a:t>Settling time</a:t>
                      </a:r>
                      <a:endParaRPr lang="en-US" sz="1600" b="1">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1600" b="1" dirty="0">
                          <a:latin typeface="Times New Roman"/>
                          <a:ea typeface="Times New Roman"/>
                          <a:cs typeface="Times New Roman"/>
                        </a:rPr>
                        <a:t>2.9782</a:t>
                      </a:r>
                      <a:endParaRPr lang="en-US" sz="1600" b="1"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1600" b="1">
                          <a:latin typeface="Times New Roman"/>
                          <a:ea typeface="Times New Roman"/>
                          <a:cs typeface="Times New Roman"/>
                        </a:rPr>
                        <a:t>2.6200</a:t>
                      </a:r>
                      <a:endParaRPr lang="en-US" sz="1600" b="1">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1600" b="1">
                          <a:latin typeface="Times New Roman"/>
                          <a:ea typeface="Times New Roman"/>
                          <a:cs typeface="Times New Roman"/>
                        </a:rPr>
                        <a:t>0.881</a:t>
                      </a:r>
                      <a:endParaRPr lang="en-US" sz="1600" b="1">
                        <a:latin typeface="Calibri"/>
                        <a:ea typeface="Times New Roman"/>
                        <a:cs typeface="Times New Roman"/>
                      </a:endParaRPr>
                    </a:p>
                  </a:txBody>
                  <a:tcPr marL="68580" marR="68580" marT="0" marB="0" anchor="ctr"/>
                </a:tc>
              </a:tr>
              <a:tr h="940917">
                <a:tc>
                  <a:txBody>
                    <a:bodyPr/>
                    <a:lstStyle/>
                    <a:p>
                      <a:pPr marL="0" marR="0" algn="ctr">
                        <a:lnSpc>
                          <a:spcPct val="115000"/>
                        </a:lnSpc>
                        <a:spcBef>
                          <a:spcPts val="0"/>
                        </a:spcBef>
                        <a:spcAft>
                          <a:spcPts val="0"/>
                        </a:spcAft>
                      </a:pPr>
                      <a:r>
                        <a:rPr lang="en-IN" sz="1600" b="1" dirty="0" smtClean="0">
                          <a:latin typeface="Times New Roman"/>
                          <a:ea typeface="Times New Roman"/>
                          <a:cs typeface="Times New Roman"/>
                        </a:rPr>
                        <a:t>Overshoot (%)</a:t>
                      </a:r>
                      <a:endParaRPr lang="en-US" sz="1600" b="1"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kern="1200" baseline="0" dirty="0" smtClean="0">
                          <a:solidFill>
                            <a:schemeClr val="dk1"/>
                          </a:solidFill>
                          <a:latin typeface="+mn-lt"/>
                          <a:ea typeface="+mn-ea"/>
                          <a:cs typeface="+mn-cs"/>
                        </a:rPr>
                        <a:t>0.120000</a:t>
                      </a:r>
                      <a:endParaRPr lang="en-US" sz="1600" b="1"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1600" b="1" dirty="0" smtClean="0">
                          <a:latin typeface="Times New Roman"/>
                          <a:ea typeface="Times New Roman"/>
                          <a:cs typeface="Times New Roman"/>
                        </a:rPr>
                        <a:t>0.008264</a:t>
                      </a:r>
                      <a:endParaRPr lang="en-US" sz="1600" b="1"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1600" b="1" dirty="0" smtClean="0">
                          <a:latin typeface="Times New Roman"/>
                          <a:ea typeface="Times New Roman"/>
                          <a:cs typeface="Times New Roman"/>
                        </a:rPr>
                        <a:t>0</a:t>
                      </a:r>
                      <a:endParaRPr lang="en-US" sz="1600" b="1" dirty="0">
                        <a:latin typeface="Calibri"/>
                        <a:ea typeface="Times New Roman"/>
                        <a:cs typeface="Times New Roman"/>
                      </a:endParaRPr>
                    </a:p>
                  </a:txBody>
                  <a:tcPr marL="68580" marR="68580" marT="0" marB="0" anchor="ctr"/>
                </a:tc>
              </a:tr>
            </a:tbl>
          </a:graphicData>
        </a:graphic>
      </p:graphicFrame>
    </p:spTree>
  </p:cSld>
  <p:clrMapOvr>
    <a:masterClrMapping/>
  </p:clrMapOvr>
  <p:transition spd="med">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14414" y="2071678"/>
            <a:ext cx="810580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fontAlgn="base">
              <a:spcBef>
                <a:spcPct val="0"/>
              </a:spcBef>
              <a:spcAft>
                <a:spcPct val="0"/>
              </a:spcAft>
            </a:pPr>
            <a:r>
              <a:rPr lang="en-US" dirty="0" smtClean="0">
                <a:latin typeface="Times New Roman" pitchFamily="18" charset="0"/>
                <a:ea typeface="Times New Roman" pitchFamily="18" charset="0"/>
                <a:cs typeface="Times New Roman" pitchFamily="18" charset="0"/>
              </a:rPr>
              <a:t>   </a:t>
            </a:r>
            <a:endParaRPr lang="en-US" b="1" dirty="0" smtClean="0">
              <a:solidFill>
                <a:srgbClr val="FF0000"/>
              </a:solidFill>
              <a:latin typeface="Times New Roman" pitchFamily="18" charset="0"/>
              <a:ea typeface="Times New Roman" pitchFamily="18" charset="0"/>
              <a:cs typeface="Times New Roman" pitchFamily="18" charset="0"/>
            </a:endParaRPr>
          </a:p>
          <a:p>
            <a:pPr marL="342900" marR="0" lvl="0" indent="-342900" defTabSz="914400" rtl="0" eaLnBrk="1" fontAlgn="base" latinLnBrk="0" hangingPunct="1">
              <a:lnSpc>
                <a:spcPct val="100000"/>
              </a:lnSpc>
              <a:spcBef>
                <a:spcPct val="0"/>
              </a:spcBef>
              <a:spcAft>
                <a:spcPct val="0"/>
              </a:spcAft>
              <a:buClrTx/>
              <a:buSzTx/>
              <a:tabLst/>
            </a:pPr>
            <a:r>
              <a:rPr lang="en-US" b="1" dirty="0" smtClean="0">
                <a:solidFill>
                  <a:srgbClr val="FF0000"/>
                </a:solidFill>
                <a:latin typeface="Times New Roman" pitchFamily="18" charset="0"/>
                <a:cs typeface="Times New Roman" pitchFamily="18" charset="0"/>
              </a:rPr>
              <a:t>  </a:t>
            </a:r>
            <a:endParaRPr kumimoji="0" lang="en-US" b="1" i="0" u="none" strike="noStrike" cap="none" normalizeH="0" baseline="0" dirty="0" smtClean="0">
              <a:ln>
                <a:noFill/>
              </a:ln>
              <a:solidFill>
                <a:srgbClr val="FF0000"/>
              </a:solidFill>
              <a:effectLst/>
              <a:latin typeface="Arial" pitchFamily="34" charset="0"/>
              <a:cs typeface="Arial" pitchFamily="34" charset="0"/>
            </a:endParaRPr>
          </a:p>
        </p:txBody>
      </p:sp>
      <p:sp>
        <p:nvSpPr>
          <p:cNvPr id="9" name="Rectangle 8"/>
          <p:cNvSpPr/>
          <p:nvPr/>
        </p:nvSpPr>
        <p:spPr>
          <a:xfrm>
            <a:off x="642910" y="285728"/>
            <a:ext cx="7643866" cy="1323439"/>
          </a:xfrm>
          <a:prstGeom prst="rect">
            <a:avLst/>
          </a:prstGeom>
        </p:spPr>
        <p:txBody>
          <a:bodyPr wrap="square">
            <a:spAutoFit/>
          </a:bodyPr>
          <a:lstStyle/>
          <a:p>
            <a:pPr algn="ctr"/>
            <a:r>
              <a:rPr lang="en-US" sz="4000" dirty="0" smtClean="0">
                <a:solidFill>
                  <a:srgbClr val="FF0000"/>
                </a:solidFill>
              </a:rPr>
              <a:t>COMPARISON OF RISE TIME FOR DIFFERENT CONTROLLER</a:t>
            </a:r>
            <a:endParaRPr lang="en-US" sz="4000" dirty="0">
              <a:solidFill>
                <a:srgbClr val="FF0000"/>
              </a:solidFill>
            </a:endParaRPr>
          </a:p>
        </p:txBody>
      </p:sp>
      <p:pic>
        <p:nvPicPr>
          <p:cNvPr id="10" name="Content Placeholder 3"/>
          <p:cNvPicPr>
            <a:picLocks noGrp="1"/>
          </p:cNvPicPr>
          <p:nvPr>
            <p:ph idx="1"/>
          </p:nvPr>
        </p:nvPicPr>
        <p:blipFill>
          <a:blip r:embed="rId2" cstate="print"/>
          <a:srcRect/>
          <a:stretch>
            <a:fillRect/>
          </a:stretch>
        </p:blipFill>
        <p:spPr bwMode="auto">
          <a:xfrm>
            <a:off x="1143000" y="1828800"/>
            <a:ext cx="7086600" cy="3886200"/>
          </a:xfrm>
          <a:prstGeom prst="rect">
            <a:avLst/>
          </a:prstGeom>
          <a:noFill/>
          <a:ln w="9525">
            <a:noFill/>
            <a:miter lim="800000"/>
            <a:headEnd/>
            <a:tailEnd/>
          </a:ln>
        </p:spPr>
      </p:pic>
    </p:spTree>
  </p:cSld>
  <p:clrMapOvr>
    <a:masterClrMapping/>
  </p:clrMapOvr>
  <p:transition spd="med">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FF0000"/>
                </a:solidFill>
              </a:rPr>
              <a:t>COMPARISON OF SETTLING TIME FOR DIFFERENT CONTROLLER</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142976" y="2357430"/>
            <a:ext cx="6715171" cy="4143404"/>
          </a:xfrm>
          <a:prstGeom prst="rect">
            <a:avLst/>
          </a:prstGeom>
          <a:noFill/>
          <a:ln w="9525">
            <a:noFill/>
            <a:miter lim="800000"/>
            <a:headEnd/>
            <a:tailEnd/>
          </a:ln>
        </p:spPr>
      </p:pic>
    </p:spTree>
  </p:cSld>
  <p:clrMapOvr>
    <a:masterClrMapping/>
  </p:clrMapOvr>
  <p:transition spd="med">
    <p:circl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1470025"/>
          </a:xfrm>
        </p:spPr>
        <p:txBody>
          <a:bodyPr>
            <a:normAutofit/>
          </a:bodyPr>
          <a:lstStyle/>
          <a:p>
            <a:pPr algn="ctr"/>
            <a:r>
              <a:rPr lang="en-US" sz="4000" b="0" dirty="0" smtClean="0">
                <a:solidFill>
                  <a:srgbClr val="FF0000"/>
                </a:solidFill>
                <a:effectLst/>
              </a:rPr>
              <a:t>OPTIMIZED RESULT FOR SPEED CONTROL OF DC MOTOR</a:t>
            </a:r>
            <a:endParaRPr lang="en-US" sz="4000" b="0" dirty="0">
              <a:solidFill>
                <a:srgbClr val="FF0000"/>
              </a:solidFill>
              <a:effectLst/>
            </a:endParaRPr>
          </a:p>
        </p:txBody>
      </p:sp>
      <p:pic>
        <p:nvPicPr>
          <p:cNvPr id="5" name="Content Placeholder 3"/>
          <p:cNvPicPr>
            <a:picLocks/>
          </p:cNvPicPr>
          <p:nvPr/>
        </p:nvPicPr>
        <p:blipFill>
          <a:blip r:embed="rId2" cstate="print"/>
          <a:stretch>
            <a:fillRect/>
          </a:stretch>
        </p:blipFill>
        <p:spPr bwMode="auto">
          <a:xfrm>
            <a:off x="0" y="1928813"/>
            <a:ext cx="8686800" cy="4786312"/>
          </a:xfrm>
          <a:prstGeom prst="rect">
            <a:avLst/>
          </a:prstGeom>
          <a:noFill/>
          <a:ln w="9525">
            <a:noFill/>
            <a:miter lim="800000"/>
            <a:headEnd/>
            <a:tailEnd/>
          </a:ln>
        </p:spPr>
      </p:pic>
    </p:spTree>
  </p:cSld>
  <p:clrMapOvr>
    <a:masterClrMapping/>
  </p:clrMapOvr>
  <p:transition spd="med">
    <p:circl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4"/>
            <a:ext cx="8072494" cy="707886"/>
          </a:xfrm>
          <a:prstGeom prst="rect">
            <a:avLst/>
          </a:prstGeom>
        </p:spPr>
        <p:txBody>
          <a:bodyPr wrap="square">
            <a:spAutoFit/>
          </a:bodyPr>
          <a:lstStyle/>
          <a:p>
            <a:pPr algn="ctr">
              <a:buNone/>
            </a:pPr>
            <a:r>
              <a:rPr lang="en-IN" sz="4000" dirty="0" smtClean="0">
                <a:solidFill>
                  <a:srgbClr val="FF0000"/>
                </a:solidFill>
                <a:latin typeface="Times New Roman" pitchFamily="18" charset="0"/>
                <a:cs typeface="Times New Roman" pitchFamily="18" charset="0"/>
              </a:rPr>
              <a:t>CONCLUSION</a:t>
            </a:r>
          </a:p>
        </p:txBody>
      </p:sp>
      <p:sp>
        <p:nvSpPr>
          <p:cNvPr id="48129" name="Rectangle 1"/>
          <p:cNvSpPr>
            <a:spLocks noChangeArrowheads="1"/>
          </p:cNvSpPr>
          <p:nvPr/>
        </p:nvSpPr>
        <p:spPr bwMode="auto">
          <a:xfrm>
            <a:off x="285720" y="1214422"/>
            <a:ext cx="8429684"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DC motor can be controlled either by software or directly by hardware.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Software controlling needs computers which are bulky and common man cannot afford for it, so hardware controls are in use. This Dissertation needs to develop the DC motor controller using Linear Quadratic Regulator (LQR) To make the motor operate.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Furthermore, the simulation results so obtained show that the LQR controller gives greatest value of percent overshoot and longer settling time. The result is a control that is guaranteed to be stable.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357158" y="3071810"/>
            <a:ext cx="8358246"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1600" dirty="0" smtClean="0">
                <a:latin typeface="Times New Roman" pitchFamily="18" charset="0"/>
                <a:cs typeface="Times New Roman" pitchFamily="18" charset="0"/>
              </a:rPr>
              <a:t>Linear quadratic regulator is the most effective controller because it regulates the error to zero and it doesn’t have percentage of overshoot and time settling. So it can stabilize the system quicker  better than Fuzzy controller because it has,</a:t>
            </a:r>
            <a:endParaRPr lang="en-IN"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1. Fast adaptation </a:t>
            </a:r>
            <a:endParaRPr lang="en-IN"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2. Smoot operation </a:t>
            </a:r>
            <a:endParaRPr lang="en-IN"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3. Reduce the effect of Non-linearity </a:t>
            </a:r>
            <a:endParaRPr lang="en-IN"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4. Learning ability </a:t>
            </a:r>
          </a:p>
          <a:p>
            <a:pPr lvl="0"/>
            <a:r>
              <a:rPr lang="en-US" sz="1600" dirty="0" smtClean="0">
                <a:latin typeface="Times New Roman" pitchFamily="18" charset="0"/>
                <a:cs typeface="Times New Roman" pitchFamily="18" charset="0"/>
              </a:rPr>
              <a:t>5. Easily design </a:t>
            </a:r>
            <a:endParaRPr lang="en-IN" sz="16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28596" y="642918"/>
            <a:ext cx="8429684"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i="0"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FUTURE SCOPE</a:t>
            </a:r>
            <a:endParaRPr lang="en-US" sz="4000" dirty="0" smtClean="0">
              <a:solidFill>
                <a:srgbClr val="FF0000"/>
              </a:solidFill>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en-US" sz="28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conventional FUZZY controller could be replaced with LQR controller which provides </a:t>
            </a:r>
            <a:r>
              <a:rPr lang="en-US" sz="2800" dirty="0" smtClean="0">
                <a:latin typeface="Times New Roman" pitchFamily="18" charset="0"/>
                <a:ea typeface="Times New Roman" pitchFamily="18" charset="0"/>
                <a:cs typeface="Times New Roman" pitchFamily="18" charset="0"/>
              </a:rPr>
              <a:t>zero overshoot and better accuracy with stability. </a:t>
            </a:r>
            <a:endParaRPr kumimoji="0" lang="en-US" sz="28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28662" y="1928802"/>
          <a:ext cx="7500991" cy="3429024"/>
        </p:xfrm>
        <a:graphic>
          <a:graphicData uri="http://schemas.openxmlformats.org/drawingml/2006/table">
            <a:tbl>
              <a:tblPr/>
              <a:tblGrid>
                <a:gridCol w="1859936"/>
                <a:gridCol w="3560777"/>
                <a:gridCol w="2080278"/>
              </a:tblGrid>
              <a:tr h="655778">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DC </a:t>
                      </a:r>
                      <a:r>
                        <a:rPr lang="en-US" sz="1400" b="1" dirty="0" smtClean="0">
                          <a:latin typeface="Times New Roman"/>
                          <a:ea typeface="Times New Roman"/>
                          <a:cs typeface="Times New Roman"/>
                        </a:rPr>
                        <a:t>motor (Symbol)</a:t>
                      </a:r>
                      <a:endParaRPr lang="en-US" sz="14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Parameters of </a:t>
                      </a:r>
                      <a:r>
                        <a:rPr lang="en-US" sz="1400" dirty="0">
                          <a:latin typeface="Times New Roman"/>
                          <a:ea typeface="Times New Roman"/>
                          <a:cs typeface="Times New Roman"/>
                        </a:rPr>
                        <a:t> </a:t>
                      </a:r>
                      <a:r>
                        <a:rPr lang="en-US" sz="1400" b="1" dirty="0">
                          <a:latin typeface="Times New Roman"/>
                          <a:ea typeface="Times New Roman"/>
                          <a:cs typeface="Times New Roman"/>
                        </a:rPr>
                        <a:t>DC  motor</a:t>
                      </a:r>
                      <a:endParaRPr lang="en-US" sz="14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Numerical Values</a:t>
                      </a:r>
                      <a:endParaRPr lang="en-US" sz="14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r>
              <a:tr h="567315">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Lm</a:t>
                      </a:r>
                      <a:endParaRPr lang="en-US" sz="14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Motor Electric Inductance(H</a:t>
                      </a:r>
                      <a:endParaRPr lang="en-US" sz="140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US" sz="1400" b="1" dirty="0" smtClean="0">
                          <a:latin typeface="Times New Roman"/>
                          <a:ea typeface="Calibri"/>
                          <a:cs typeface="Arial"/>
                        </a:rPr>
                        <a:t>               0.1215 H</a:t>
                      </a:r>
                      <a:endParaRPr lang="en-US" sz="1400" dirty="0">
                        <a:latin typeface="+mn-lt"/>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558675">
                <a:tc>
                  <a:txBody>
                    <a:bodyPr/>
                    <a:lstStyle/>
                    <a:p>
                      <a:pPr marL="0" marR="0" algn="ctr">
                        <a:lnSpc>
                          <a:spcPct val="115000"/>
                        </a:lnSpc>
                        <a:spcBef>
                          <a:spcPts val="0"/>
                        </a:spcBef>
                        <a:spcAft>
                          <a:spcPts val="0"/>
                        </a:spcAft>
                      </a:pPr>
                      <a:r>
                        <a:rPr lang="en-US" sz="1400" b="1" dirty="0" err="1">
                          <a:latin typeface="Times New Roman"/>
                          <a:ea typeface="Times New Roman"/>
                          <a:cs typeface="Times New Roman"/>
                        </a:rPr>
                        <a:t>Rm</a:t>
                      </a:r>
                      <a:endParaRPr lang="en-US" sz="14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Times New Roman"/>
                          <a:cs typeface="Times New Roman"/>
                        </a:rPr>
                        <a:t>Motor Electric Resistance(Ω</a:t>
                      </a:r>
                      <a:endParaRPr lang="en-US" sz="140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spcBef>
                          <a:spcPts val="0"/>
                        </a:spcBef>
                        <a:spcAft>
                          <a:spcPts val="0"/>
                        </a:spcAft>
                      </a:pPr>
                      <a:r>
                        <a:rPr lang="en-US" sz="1400" b="1" dirty="0" smtClean="0">
                          <a:latin typeface="Times New Roman"/>
                          <a:ea typeface="Calibri"/>
                          <a:cs typeface="Arial"/>
                        </a:rPr>
                        <a:t>               11.2Ω</a:t>
                      </a:r>
                      <a:endParaRPr lang="en-US" sz="1400" dirty="0">
                        <a:latin typeface="+mn-lt"/>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58675">
                <a:tc>
                  <a:txBody>
                    <a:bodyPr/>
                    <a:lstStyle/>
                    <a:p>
                      <a:pPr marL="0" marR="0" algn="ctr">
                        <a:lnSpc>
                          <a:spcPct val="115000"/>
                        </a:lnSpc>
                        <a:spcBef>
                          <a:spcPts val="0"/>
                        </a:spcBef>
                        <a:spcAft>
                          <a:spcPts val="0"/>
                        </a:spcAft>
                      </a:pPr>
                      <a:r>
                        <a:rPr lang="en-US" sz="1400" b="1" dirty="0" smtClean="0">
                          <a:latin typeface="Times New Roman"/>
                          <a:ea typeface="Calibri"/>
                          <a:cs typeface="Arial"/>
                        </a:rPr>
                        <a:t>Kt</a:t>
                      </a:r>
                      <a:endParaRPr lang="en-US" sz="14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US" sz="1400" b="1" dirty="0" smtClean="0">
                          <a:latin typeface="Times New Roman"/>
                          <a:ea typeface="Calibri"/>
                          <a:cs typeface="Arial"/>
                        </a:rPr>
                        <a:t>                  Torque </a:t>
                      </a:r>
                      <a:r>
                        <a:rPr lang="en-US" sz="1400" b="1" dirty="0">
                          <a:latin typeface="Times New Roman"/>
                          <a:ea typeface="Calibri"/>
                          <a:cs typeface="Arial"/>
                        </a:rPr>
                        <a:t>Constant Kt</a:t>
                      </a:r>
                      <a:endParaRPr lang="en-US" sz="1400" dirty="0">
                        <a:latin typeface="Calibri"/>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US" sz="1400" b="1" dirty="0" smtClean="0">
                          <a:latin typeface="Times New Roman"/>
                          <a:ea typeface="Calibri"/>
                          <a:cs typeface="Arial"/>
                        </a:rPr>
                        <a:t>               1.28Nm/A</a:t>
                      </a:r>
                      <a:endParaRPr lang="en-US" sz="1400" dirty="0">
                        <a:latin typeface="Calibri"/>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578862">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b</a:t>
                      </a:r>
                      <a:endParaRPr lang="en-US" sz="14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spcBef>
                          <a:spcPts val="0"/>
                        </a:spcBef>
                        <a:spcAft>
                          <a:spcPts val="0"/>
                        </a:spcAft>
                      </a:pPr>
                      <a:r>
                        <a:rPr lang="en-US" sz="1400" b="1" dirty="0" smtClean="0">
                          <a:latin typeface="Times New Roman"/>
                          <a:ea typeface="Calibri"/>
                          <a:cs typeface="Arial"/>
                        </a:rPr>
                        <a:t>                  Viscous friction coefficient ,</a:t>
                      </a:r>
                      <a:r>
                        <a:rPr lang="en-US" sz="1400" b="1" dirty="0" err="1" smtClean="0">
                          <a:latin typeface="Times New Roman"/>
                          <a:ea typeface="Calibri"/>
                          <a:cs typeface="Arial"/>
                        </a:rPr>
                        <a:t>Bm</a:t>
                      </a:r>
                      <a:endParaRPr lang="en-US" sz="1400" dirty="0">
                        <a:latin typeface="+mn-lt"/>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spcBef>
                          <a:spcPts val="0"/>
                        </a:spcBef>
                        <a:spcAft>
                          <a:spcPts val="0"/>
                        </a:spcAft>
                      </a:pPr>
                      <a:r>
                        <a:rPr lang="en-US" sz="1400" b="1" dirty="0" smtClean="0">
                          <a:latin typeface="Times New Roman"/>
                          <a:ea typeface="Calibri"/>
                          <a:cs typeface="Arial"/>
                        </a:rPr>
                        <a:t>           0.002953Nms/</a:t>
                      </a:r>
                      <a:r>
                        <a:rPr lang="en-US" sz="1400" b="1" dirty="0" err="1" smtClean="0">
                          <a:latin typeface="Times New Roman"/>
                          <a:ea typeface="Calibri"/>
                          <a:cs typeface="Arial"/>
                        </a:rPr>
                        <a:t>rad</a:t>
                      </a:r>
                      <a:endParaRPr lang="en-US" sz="1400" dirty="0">
                        <a:latin typeface="+mn-lt"/>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09719">
                <a:tc>
                  <a:txBody>
                    <a:bodyPr/>
                    <a:lstStyle/>
                    <a:p>
                      <a:pPr marL="0" marR="0" algn="ctr">
                        <a:lnSpc>
                          <a:spcPct val="115000"/>
                        </a:lnSpc>
                        <a:spcBef>
                          <a:spcPts val="0"/>
                        </a:spcBef>
                        <a:spcAft>
                          <a:spcPts val="0"/>
                        </a:spcAft>
                      </a:pPr>
                      <a:r>
                        <a:rPr lang="en-US" sz="1400" b="1" dirty="0" err="1" smtClean="0">
                          <a:latin typeface="Times New Roman"/>
                          <a:ea typeface="Calibri"/>
                          <a:cs typeface="Arial"/>
                        </a:rPr>
                        <a:t>Jm</a:t>
                      </a:r>
                      <a:endParaRPr lang="en-US" sz="14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US" sz="1400" b="1" dirty="0" smtClean="0">
                          <a:latin typeface="Times New Roman"/>
                          <a:ea typeface="Calibri"/>
                          <a:cs typeface="Arial"/>
                        </a:rPr>
                        <a:t>                     Rotor Inertia, </a:t>
                      </a:r>
                      <a:r>
                        <a:rPr lang="en-US" sz="1400" b="1" dirty="0" err="1" smtClean="0">
                          <a:latin typeface="Times New Roman"/>
                          <a:ea typeface="Calibri"/>
                          <a:cs typeface="Arial"/>
                        </a:rPr>
                        <a:t>Jm</a:t>
                      </a:r>
                      <a:endParaRPr lang="en-US" sz="1400" dirty="0">
                        <a:latin typeface="+mn-lt"/>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US" sz="1400" b="1" baseline="0" dirty="0" smtClean="0">
                          <a:latin typeface="Times New Roman"/>
                          <a:ea typeface="Calibri"/>
                          <a:cs typeface="Arial"/>
                        </a:rPr>
                        <a:t>               </a:t>
                      </a:r>
                      <a:r>
                        <a:rPr lang="en-US" sz="1400" b="1" dirty="0" smtClean="0">
                          <a:latin typeface="Times New Roman"/>
                          <a:ea typeface="Calibri"/>
                          <a:cs typeface="Arial"/>
                        </a:rPr>
                        <a:t>0.02215 </a:t>
                      </a:r>
                      <a:r>
                        <a:rPr lang="en-US" sz="1400" b="1" dirty="0" err="1" smtClean="0">
                          <a:latin typeface="Times New Roman"/>
                          <a:ea typeface="Calibri"/>
                          <a:cs typeface="Arial"/>
                        </a:rPr>
                        <a:t>kgm</a:t>
                      </a:r>
                      <a:endParaRPr lang="en-US" sz="1400" dirty="0">
                        <a:latin typeface="+mn-lt"/>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bl>
          </a:graphicData>
        </a:graphic>
      </p:graphicFrame>
      <p:sp>
        <p:nvSpPr>
          <p:cNvPr id="97281" name="Rectangle 1"/>
          <p:cNvSpPr>
            <a:spLocks noChangeArrowheads="1"/>
          </p:cNvSpPr>
          <p:nvPr/>
        </p:nvSpPr>
        <p:spPr bwMode="auto">
          <a:xfrm>
            <a:off x="428596" y="144996"/>
            <a:ext cx="8286808"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PARAMETERS OF DC MOTOR</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500034" y="642918"/>
            <a:ext cx="7560840"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fontAlgn="base">
              <a:spcBef>
                <a:spcPct val="0"/>
              </a:spcBef>
              <a:spcAft>
                <a:spcPct val="0"/>
              </a:spcAft>
              <a:tabLst>
                <a:tab pos="457200" algn="l"/>
              </a:tabLst>
            </a:pPr>
            <a:r>
              <a:rPr kumimoji="0" lang="en-US" sz="2000" b="1" i="0"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1" i="0"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1" i="0" strike="noStrike" cap="none" normalizeH="0" dirty="0" smtClean="0">
                <a:ln>
                  <a:noFill/>
                </a:ln>
                <a:solidFill>
                  <a:srgbClr val="FF0000"/>
                </a:solidFill>
                <a:effectLst/>
                <a:latin typeface="Times New Roman" pitchFamily="18" charset="0"/>
                <a:ea typeface="Times New Roman" pitchFamily="18" charset="0"/>
                <a:cs typeface="Times New Roman" pitchFamily="18" charset="0"/>
              </a:rPr>
              <a:t>REFERENCES</a:t>
            </a:r>
          </a:p>
          <a:p>
            <a:pPr lvl="1" fontAlgn="base">
              <a:spcBef>
                <a:spcPct val="0"/>
              </a:spcBef>
              <a:spcAft>
                <a:spcPct val="0"/>
              </a:spcAft>
              <a:tabLst>
                <a:tab pos="457200" algn="l"/>
              </a:tabLst>
            </a:pPr>
            <a:endParaRPr kumimoji="0" lang="en-US" sz="1200"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r>
              <a:rPr lang="en-US" sz="1200" b="1" dirty="0" smtClean="0"/>
              <a:t>[1] </a:t>
            </a:r>
            <a:r>
              <a:rPr lang="en-US" sz="1200" dirty="0" smtClean="0"/>
              <a:t>Yasser Ali </a:t>
            </a:r>
            <a:r>
              <a:rPr lang="en-US" sz="1200" dirty="0" err="1" smtClean="0"/>
              <a:t>Almatheel</a:t>
            </a:r>
            <a:r>
              <a:rPr lang="en-US" sz="1200" dirty="0" smtClean="0"/>
              <a:t>, Ahmed </a:t>
            </a:r>
            <a:r>
              <a:rPr lang="en-US" sz="1200" dirty="0" err="1" smtClean="0"/>
              <a:t>Abdelrahman</a:t>
            </a:r>
            <a:r>
              <a:rPr lang="en-US" sz="1200" dirty="0" smtClean="0"/>
              <a:t> “Speed Control of DC Motor Using Fuzzy Logic Controller”   IEEE,( International Conference on Communication, Control, Computing and Electronics Engineering (ICCCCEE), Khartoum, Sudan),2017.</a:t>
            </a:r>
          </a:p>
          <a:p>
            <a:r>
              <a:rPr lang="en-US" sz="1200" dirty="0" smtClean="0"/>
              <a:t>[2] Mr. R. B. </a:t>
            </a:r>
            <a:r>
              <a:rPr lang="en-US" sz="1200" dirty="0" err="1" smtClean="0"/>
              <a:t>Nimbalkar</a:t>
            </a:r>
            <a:r>
              <a:rPr lang="en-US" sz="1200" dirty="0" smtClean="0"/>
              <a:t>, “A Review on Significance of PID Controller for Speed Control of DC </a:t>
            </a:r>
            <a:r>
              <a:rPr lang="en-US" sz="1200" dirty="0" err="1" smtClean="0"/>
              <a:t>Motor”International</a:t>
            </a:r>
            <a:r>
              <a:rPr lang="en-US" sz="1200" dirty="0" smtClean="0"/>
              <a:t> Journal on Recent and Innovation Trends in Computing and Communication Volume: 4 Issue: 5,April 2015. </a:t>
            </a:r>
          </a:p>
          <a:p>
            <a:r>
              <a:rPr lang="en-US" sz="1200" dirty="0" smtClean="0"/>
              <a:t>[3] Mr. Raj Kumar </a:t>
            </a:r>
            <a:r>
              <a:rPr lang="en-US" sz="1200" dirty="0" err="1" smtClean="0"/>
              <a:t>Dwivedi</a:t>
            </a:r>
            <a:r>
              <a:rPr lang="en-US" sz="1200" dirty="0" smtClean="0"/>
              <a:t> and </a:t>
            </a:r>
            <a:r>
              <a:rPr lang="en-US" sz="1200" dirty="0" err="1" smtClean="0"/>
              <a:t>Devendra</a:t>
            </a:r>
            <a:r>
              <a:rPr lang="en-US" sz="1200" dirty="0" smtClean="0"/>
              <a:t> </a:t>
            </a:r>
            <a:r>
              <a:rPr lang="en-US" sz="1200" dirty="0" err="1" smtClean="0"/>
              <a:t>Dohare</a:t>
            </a:r>
            <a:r>
              <a:rPr lang="en-US" sz="1200" dirty="0" smtClean="0"/>
              <a:t>; PID Conventional Controller and LQR Optimal controller for Speed analysis of DC Motor: A Comparative Study, International Research Journal Of Engineering And Technology (IRJET) , VOL :2 , ISSUE :8 , NOV 2015. </a:t>
            </a:r>
          </a:p>
          <a:p>
            <a:r>
              <a:rPr lang="en-US" sz="1200" dirty="0" smtClean="0"/>
              <a:t>[4] </a:t>
            </a:r>
            <a:r>
              <a:rPr lang="en-US" sz="1200" dirty="0" err="1" smtClean="0"/>
              <a:t>Farzan</a:t>
            </a:r>
            <a:r>
              <a:rPr lang="en-US" sz="1200" dirty="0" smtClean="0"/>
              <a:t> </a:t>
            </a:r>
            <a:r>
              <a:rPr lang="en-US" sz="1200" dirty="0" err="1" smtClean="0"/>
              <a:t>Rashidi</a:t>
            </a:r>
            <a:r>
              <a:rPr lang="en-US" sz="1200" dirty="0" smtClean="0"/>
              <a:t>, </a:t>
            </a:r>
            <a:r>
              <a:rPr lang="en-US" sz="1200" dirty="0" err="1" smtClean="0"/>
              <a:t>Mehran</a:t>
            </a:r>
            <a:r>
              <a:rPr lang="en-US" sz="1200" dirty="0" smtClean="0"/>
              <a:t> </a:t>
            </a:r>
            <a:r>
              <a:rPr lang="en-US" sz="1200" dirty="0" err="1" smtClean="0"/>
              <a:t>Rashidi</a:t>
            </a:r>
            <a:r>
              <a:rPr lang="en-US" sz="1200" dirty="0" smtClean="0"/>
              <a:t>, and </a:t>
            </a:r>
            <a:r>
              <a:rPr lang="en-US" sz="1200" dirty="0" err="1" smtClean="0"/>
              <a:t>Arash</a:t>
            </a:r>
            <a:r>
              <a:rPr lang="en-US" sz="1200" dirty="0" smtClean="0"/>
              <a:t> </a:t>
            </a:r>
            <a:r>
              <a:rPr lang="en-US" sz="1200" dirty="0" err="1" smtClean="0"/>
              <a:t>Hashemi-Hoseinit.,“Speed</a:t>
            </a:r>
            <a:r>
              <a:rPr lang="en-US" sz="1200" dirty="0" smtClean="0"/>
              <a:t> Regulation of DC Motors Using Intelligent Controllers” 0-7804-7739- X/04/$17.00 (3004) IEEE.</a:t>
            </a:r>
          </a:p>
          <a:p>
            <a:r>
              <a:rPr lang="en-US" sz="1200" dirty="0" smtClean="0"/>
              <a:t>[5] </a:t>
            </a:r>
            <a:r>
              <a:rPr lang="en-US" sz="1200" dirty="0" err="1" smtClean="0"/>
              <a:t>AdityaPratap</a:t>
            </a:r>
            <a:r>
              <a:rPr lang="en-US" sz="1200" dirty="0" smtClean="0"/>
              <a:t> Singh, “Speed Control of DC Motor using PID Controller Based on </a:t>
            </a:r>
            <a:r>
              <a:rPr lang="en-US" sz="1200" dirty="0" err="1" smtClean="0"/>
              <a:t>Matlab</a:t>
            </a:r>
            <a:r>
              <a:rPr lang="en-US" sz="1200" dirty="0" smtClean="0"/>
              <a:t>” International Conference on Recent Trends in Applied Sciences with Engineering Applications, Vol.5, No.6, 2014 .</a:t>
            </a:r>
          </a:p>
          <a:p>
            <a:r>
              <a:rPr lang="en-US" sz="1200" dirty="0" smtClean="0"/>
              <a:t>[5] </a:t>
            </a:r>
            <a:r>
              <a:rPr lang="en-US" sz="1200" dirty="0" err="1" smtClean="0"/>
              <a:t>Puneet</a:t>
            </a:r>
            <a:r>
              <a:rPr lang="en-US" sz="1200" dirty="0" smtClean="0"/>
              <a:t> Kumar and K. P. Singh, “Analysis on Separately Excited DC Motor Using Proportional Integral Derivative </a:t>
            </a:r>
            <a:r>
              <a:rPr lang="en-US" sz="1200" dirty="0" err="1" smtClean="0"/>
              <a:t>Controller”IJBSTR</a:t>
            </a:r>
            <a:r>
              <a:rPr lang="en-US" sz="1200" dirty="0" smtClean="0"/>
              <a:t> RESEARCH PAPER VOL 1 [ISSUE 7] JULY 2014.</a:t>
            </a:r>
          </a:p>
          <a:p>
            <a:r>
              <a:rPr lang="en-US" sz="1200" dirty="0" smtClean="0"/>
              <a:t>[6] </a:t>
            </a:r>
            <a:r>
              <a:rPr lang="en-US" sz="1200" dirty="0" err="1" smtClean="0"/>
              <a:t>SaurabhDubey</a:t>
            </a:r>
            <a:r>
              <a:rPr lang="en-US" sz="1200" dirty="0" smtClean="0"/>
              <a:t>, Dr. S.K. </a:t>
            </a:r>
            <a:r>
              <a:rPr lang="en-US" sz="1200" dirty="0" err="1" smtClean="0"/>
              <a:t>Srivastava</a:t>
            </a:r>
            <a:r>
              <a:rPr lang="en-US" sz="1200" dirty="0" smtClean="0"/>
              <a:t>, “A PID Controlled Real Time Analysis of </a:t>
            </a:r>
            <a:r>
              <a:rPr lang="en-US" sz="1200" dirty="0" err="1" smtClean="0"/>
              <a:t>DCMotor”International</a:t>
            </a:r>
            <a:r>
              <a:rPr lang="en-US" sz="1200" dirty="0" smtClean="0"/>
              <a:t> Journal of Innovative Research in Computer and Communication </a:t>
            </a:r>
            <a:r>
              <a:rPr lang="en-US" sz="1200" dirty="0" err="1" smtClean="0"/>
              <a:t>Engineering,Vol</a:t>
            </a:r>
            <a:r>
              <a:rPr lang="en-US" sz="1200" dirty="0" smtClean="0"/>
              <a:t>. 1, Issue 8, October 2014</a:t>
            </a:r>
          </a:p>
          <a:p>
            <a:r>
              <a:rPr lang="en-US" sz="1200" dirty="0" smtClean="0"/>
              <a:t>[7] </a:t>
            </a:r>
            <a:r>
              <a:rPr lang="en-US" sz="1200" dirty="0" err="1" smtClean="0"/>
              <a:t>Majed</a:t>
            </a:r>
            <a:r>
              <a:rPr lang="en-US" sz="1200" dirty="0" smtClean="0"/>
              <a:t> D. </a:t>
            </a:r>
            <a:r>
              <a:rPr lang="en-US" sz="1200" dirty="0" err="1" smtClean="0"/>
              <a:t>Youns,Abdulla</a:t>
            </a:r>
            <a:r>
              <a:rPr lang="en-US" sz="1200" dirty="0" smtClean="0"/>
              <a:t> I, , “Optimization Control of DC Motor with Linear Quadratic Regulator and Genetic Algorithm Approach” </a:t>
            </a:r>
            <a:r>
              <a:rPr lang="en-US" sz="1200" dirty="0" err="1" smtClean="0"/>
              <a:t>Tikrit</a:t>
            </a:r>
            <a:r>
              <a:rPr lang="en-US" sz="1200" dirty="0" smtClean="0"/>
              <a:t> Journal of Engineering Sciences/Vol.30/No.5/June 2014, (45-53).</a:t>
            </a:r>
          </a:p>
          <a:p>
            <a:r>
              <a:rPr lang="en-US" sz="1200" dirty="0" smtClean="0"/>
              <a:t>[8] </a:t>
            </a:r>
            <a:r>
              <a:rPr lang="en-US" sz="1200" dirty="0" err="1" smtClean="0"/>
              <a:t>AnandMickky</a:t>
            </a:r>
            <a:r>
              <a:rPr lang="en-US" sz="1200" dirty="0" smtClean="0"/>
              <a:t>, </a:t>
            </a:r>
            <a:r>
              <a:rPr lang="en-US" sz="1200" dirty="0" err="1" smtClean="0"/>
              <a:t>PratibhaTiwari</a:t>
            </a:r>
            <a:r>
              <a:rPr lang="en-US" sz="1200" dirty="0" smtClean="0"/>
              <a:t>, “Analysis of Speed Control of Separately </a:t>
            </a:r>
            <a:r>
              <a:rPr lang="en-US" sz="1200" dirty="0" err="1" smtClean="0"/>
              <a:t>ExcitedDC</a:t>
            </a:r>
            <a:r>
              <a:rPr lang="en-US" sz="1200" dirty="0" smtClean="0"/>
              <a:t> Motor Using FOPID with </a:t>
            </a:r>
            <a:r>
              <a:rPr lang="en-US" sz="1200" dirty="0" err="1" smtClean="0"/>
              <a:t>LQR”International</a:t>
            </a:r>
            <a:r>
              <a:rPr lang="en-US" sz="1200" dirty="0" smtClean="0"/>
              <a:t> Journal Of Innovative Research In Electrical, Electronics, Instrumentation And Control Engineering ,Vol. 4, Issue 4, March 2015.</a:t>
            </a:r>
          </a:p>
          <a:p>
            <a:r>
              <a:rPr lang="en-US" sz="1200" dirty="0" smtClean="0"/>
              <a:t>[9] </a:t>
            </a:r>
            <a:r>
              <a:rPr lang="en-US" sz="1200" dirty="0" err="1" smtClean="0"/>
              <a:t>C.Rajeswari,A.SivaSankar</a:t>
            </a:r>
            <a:r>
              <a:rPr lang="en-US" sz="1200" dirty="0" smtClean="0"/>
              <a:t>, “Obtaining step response with small settling time </a:t>
            </a:r>
            <a:r>
              <a:rPr lang="en-US" sz="1200" dirty="0" err="1" smtClean="0"/>
              <a:t>usingFuzzy</a:t>
            </a:r>
            <a:r>
              <a:rPr lang="en-US" sz="1200" dirty="0" smtClean="0"/>
              <a:t> Logic Controller for a </a:t>
            </a:r>
            <a:r>
              <a:rPr lang="en-US" sz="1200" dirty="0" err="1" smtClean="0"/>
              <a:t>seperately</a:t>
            </a:r>
            <a:r>
              <a:rPr lang="en-US" sz="1200" dirty="0" smtClean="0"/>
              <a:t> excited DC motor”2011 International Conference on Recent Advancements in Electrical, Electronics and Control Engineering</a:t>
            </a:r>
          </a:p>
          <a:p>
            <a:r>
              <a:rPr lang="en-US" sz="1200" dirty="0" smtClean="0"/>
              <a:t>[10] </a:t>
            </a:r>
            <a:r>
              <a:rPr lang="en-US" sz="1200" dirty="0" err="1" smtClean="0"/>
              <a:t>ShashiBhushanKumar</a:t>
            </a:r>
            <a:r>
              <a:rPr lang="en-US" sz="1200" dirty="0" smtClean="0"/>
              <a:t> , Mohammed </a:t>
            </a:r>
            <a:r>
              <a:rPr lang="en-US" sz="1200" dirty="0" err="1" smtClean="0"/>
              <a:t>Hasmat</a:t>
            </a:r>
            <a:r>
              <a:rPr lang="en-US" sz="1200" dirty="0" smtClean="0"/>
              <a:t> Ali, </a:t>
            </a:r>
            <a:r>
              <a:rPr lang="en-US" sz="1200" dirty="0" err="1" smtClean="0"/>
              <a:t>AnshuSinha</a:t>
            </a:r>
            <a:r>
              <a:rPr lang="en-US" sz="1200" dirty="0" smtClean="0"/>
              <a:t>, “Design and Simulation of Speed Control of DC Motor by Fuzzy Logic Technique with </a:t>
            </a:r>
            <a:r>
              <a:rPr lang="en-US" sz="1200" dirty="0" err="1" smtClean="0"/>
              <a:t>Matlab</a:t>
            </a:r>
            <a:r>
              <a:rPr lang="en-US" sz="1200" dirty="0" smtClean="0"/>
              <a:t>/</a:t>
            </a:r>
            <a:r>
              <a:rPr lang="en-US" sz="1200" dirty="0" err="1" smtClean="0"/>
              <a:t>Simulink”International</a:t>
            </a:r>
            <a:r>
              <a:rPr lang="en-US" sz="1200" dirty="0" smtClean="0"/>
              <a:t> Journal of Scientific and Research Publications, Volume 5, Issue 7, July 2015</a:t>
            </a:r>
          </a:p>
        </p:txBody>
      </p:sp>
    </p:spTree>
  </p:cSld>
  <p:clrMapOvr>
    <a:masterClrMapping/>
  </p:clrMapOvr>
  <p:transition spd="med">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282" y="928670"/>
            <a:ext cx="8786842" cy="32008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2800" b="1" i="0"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PUBLICATION  RESEARCH  PAPER</a:t>
            </a: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u="sng"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algn="just"/>
            <a:r>
              <a:rPr lang="en-US" dirty="0" smtClean="0"/>
              <a:t>[1] Mr. </a:t>
            </a:r>
            <a:r>
              <a:rPr lang="en-US" dirty="0" err="1" smtClean="0"/>
              <a:t>Prasant</a:t>
            </a:r>
            <a:r>
              <a:rPr lang="en-US" dirty="0" smtClean="0"/>
              <a:t> Kumar And Prof. </a:t>
            </a:r>
            <a:r>
              <a:rPr lang="en-US" dirty="0" err="1" smtClean="0"/>
              <a:t>Devendra</a:t>
            </a:r>
            <a:r>
              <a:rPr lang="en-US" dirty="0" smtClean="0"/>
              <a:t> </a:t>
            </a:r>
            <a:r>
              <a:rPr lang="en-US" dirty="0" err="1" smtClean="0"/>
              <a:t>Dohare</a:t>
            </a:r>
            <a:r>
              <a:rPr lang="en-US" dirty="0" smtClean="0"/>
              <a:t>  “Comparative Study On  Speed Control Of DC Motor Using Various Controllers –A Survey” International Journal For Research &amp; Development in Technology In </a:t>
            </a:r>
            <a:r>
              <a:rPr lang="en-US" dirty="0" err="1" smtClean="0"/>
              <a:t>Vol</a:t>
            </a:r>
            <a:r>
              <a:rPr lang="en-US" dirty="0" smtClean="0"/>
              <a:t> 7 Issue (3) Feb-17.</a:t>
            </a:r>
          </a:p>
          <a:p>
            <a:pPr lvl="0" algn="just"/>
            <a:endParaRPr lang="en-US" dirty="0" smtClean="0"/>
          </a:p>
          <a:p>
            <a:pPr lvl="0" algn="just"/>
            <a:r>
              <a:rPr lang="en-US" dirty="0" smtClean="0"/>
              <a:t>[2] Mr. </a:t>
            </a:r>
            <a:r>
              <a:rPr lang="en-US" dirty="0" err="1" smtClean="0"/>
              <a:t>Prasant</a:t>
            </a:r>
            <a:r>
              <a:rPr lang="en-US" dirty="0" smtClean="0"/>
              <a:t> Kumar and Prof. </a:t>
            </a:r>
            <a:r>
              <a:rPr lang="en-US" dirty="0" err="1" smtClean="0"/>
              <a:t>Devendra</a:t>
            </a:r>
            <a:r>
              <a:rPr lang="en-US" dirty="0" smtClean="0"/>
              <a:t> </a:t>
            </a:r>
            <a:r>
              <a:rPr lang="en-US" dirty="0" err="1" smtClean="0"/>
              <a:t>Dohare</a:t>
            </a:r>
            <a:r>
              <a:rPr lang="en-US" dirty="0" smtClean="0"/>
              <a:t> Published “Comparison of Performance Measures of Speed Control for a DC Motor Using Fuzzy logic Controller and Optimal LQR Controllers in International Journal of Science, Technology &amp; Engineering (IJSTE), in </a:t>
            </a:r>
            <a:r>
              <a:rPr lang="en-US" dirty="0" err="1" smtClean="0"/>
              <a:t>Vol</a:t>
            </a:r>
            <a:r>
              <a:rPr lang="en-US" dirty="0" smtClean="0"/>
              <a:t> 4, Issue II ,May 2017</a:t>
            </a:r>
            <a:endParaRPr lang="en-US" dirty="0"/>
          </a:p>
        </p:txBody>
      </p:sp>
    </p:spTree>
  </p:cSld>
  <p:clrMapOvr>
    <a:masterClrMapping/>
  </p:clrMapOvr>
  <p:transition spd="med">
    <p:circl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3000372"/>
            <a:ext cx="4643470" cy="369332"/>
          </a:xfrm>
          <a:prstGeom prst="rect">
            <a:avLst/>
          </a:prstGeom>
          <a:noFill/>
        </p:spPr>
        <p:txBody>
          <a:bodyPr wrap="square" rtlCol="0">
            <a:spAutoFit/>
          </a:bodyPr>
          <a:lstStyle/>
          <a:p>
            <a:r>
              <a:rPr lang="en-US" dirty="0" smtClean="0"/>
              <a:t>                       </a:t>
            </a:r>
            <a:endParaRPr lang="en-US" dirty="0"/>
          </a:p>
        </p:txBody>
      </p:sp>
      <p:sp>
        <p:nvSpPr>
          <p:cNvPr id="3" name="Rectangle 2"/>
          <p:cNvSpPr/>
          <p:nvPr/>
        </p:nvSpPr>
        <p:spPr>
          <a:xfrm rot="20060635">
            <a:off x="1438321" y="2818382"/>
            <a:ext cx="5309438"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THANK YOU</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ransition spd="med">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1285860"/>
            <a:ext cx="857256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GB" sz="2000" u="sng" dirty="0" smtClean="0">
                <a:solidFill>
                  <a:srgbClr val="0000FF"/>
                </a:solidFill>
                <a:latin typeface="Times New Roman" pitchFamily="18" charset="0"/>
                <a:ea typeface="Calibri" pitchFamily="34" charset="0"/>
                <a:cs typeface="Times New Roman" pitchFamily="18" charset="0"/>
              </a:rPr>
              <a:t>DC MOTOR</a:t>
            </a:r>
          </a:p>
          <a:p>
            <a:pPr lvl="0" algn="just" fontAlgn="base">
              <a:spcBef>
                <a:spcPct val="0"/>
              </a:spcBef>
              <a:spcAft>
                <a:spcPct val="0"/>
              </a:spcAft>
            </a:pPr>
            <a:endParaRPr kumimoji="0" lang="en-GB" sz="2000" b="0" i="0" u="sng" strike="noStrike" cap="none" normalizeH="0" baseline="0" dirty="0" smtClean="0">
              <a:ln>
                <a:noFill/>
              </a:ln>
              <a:solidFill>
                <a:srgbClr val="0000FF"/>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GB"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Electric machines are a means of energy converting </a:t>
            </a:r>
            <a:r>
              <a:rPr lang="en-GB" sz="2000" dirty="0" smtClean="0">
                <a:latin typeface="Times New Roman" pitchFamily="18" charset="0"/>
                <a:ea typeface="Calibri" pitchFamily="34" charset="0"/>
                <a:cs typeface="Times New Roman" pitchFamily="18" charset="0"/>
              </a:rPr>
              <a:t>device</a:t>
            </a:r>
            <a:r>
              <a:rPr kumimoji="0" lang="en-GB"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Motors take electrical energy and produce mechanical energy. A </a:t>
            </a:r>
            <a:r>
              <a:rPr kumimoji="0" lang="en-GB" sz="2000" b="0" i="0" u="none" strike="noStrike" cap="none" normalizeH="0" baseline="0" dirty="0" smtClean="0">
                <a:ln>
                  <a:noFill/>
                </a:ln>
                <a:solidFill>
                  <a:schemeClr val="accent1">
                    <a:lumMod val="75000"/>
                  </a:schemeClr>
                </a:solidFill>
                <a:effectLst/>
                <a:latin typeface="Times New Roman" pitchFamily="18" charset="0"/>
                <a:ea typeface="Calibri" pitchFamily="34" charset="0"/>
                <a:cs typeface="Times New Roman" pitchFamily="18" charset="0"/>
              </a:rPr>
              <a:t>DC motor</a:t>
            </a:r>
            <a:r>
              <a:rPr kumimoji="0" lang="en-GB"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simple words is a device that coverts electrical</a:t>
            </a:r>
            <a:r>
              <a:rPr kumimoji="0" lang="en-GB"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energy (Direct current system) into mechanical energy.</a:t>
            </a:r>
          </a:p>
          <a:p>
            <a:pPr lvl="0" algn="just" fontAlgn="base">
              <a:spcBef>
                <a:spcPct val="0"/>
              </a:spcBef>
              <a:spcAft>
                <a:spcPct val="0"/>
              </a:spcAft>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DC shunt motor   because of  their self regulating capabilities, ideal for application where precise speed control is required. It used due to their simplicity, ease of application, reliability and favorable cost have long been a backbone of industrial application.</a:t>
            </a:r>
          </a:p>
          <a:p>
            <a:pPr lvl="0" algn="just" fontAlgn="base">
              <a:spcBef>
                <a:spcPct val="0"/>
              </a:spcBef>
              <a:spcAft>
                <a:spcPct val="0"/>
              </a:spcAft>
              <a:buFont typeface="Wingdings" pitchFamily="2" charset="2"/>
              <a:buChar char="Ø"/>
            </a:pPr>
            <a:r>
              <a:rPr lang="en-US" sz="2000" dirty="0" smtClean="0">
                <a:latin typeface="Times New Roman" pitchFamily="18" charset="0"/>
                <a:ea typeface="Times New Roman" pitchFamily="18" charset="0"/>
                <a:cs typeface="Times New Roman" pitchFamily="18" charset="0"/>
              </a:rPr>
              <a:t>The DC shunt motors are used in various applications such as defense, industries,RoboticslikesLathemachines,centrifugalpumps,fans,blowers,conveyors,spinning machines etc.</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
        <p:nvSpPr>
          <p:cNvPr id="7" name="Title 1"/>
          <p:cNvSpPr>
            <a:spLocks noGrp="1"/>
          </p:cNvSpPr>
          <p:nvPr>
            <p:ph type="title"/>
          </p:nvPr>
        </p:nvSpPr>
        <p:spPr>
          <a:xfrm>
            <a:off x="214282" y="285728"/>
            <a:ext cx="8686800" cy="838200"/>
          </a:xfrm>
        </p:spPr>
        <p:txBody>
          <a:bodyPr/>
          <a:lstStyle/>
          <a:p>
            <a:r>
              <a:rPr lang="en-IN" sz="4000" dirty="0" smtClean="0">
                <a:solidFill>
                  <a:srgbClr val="FF0000"/>
                </a:solidFill>
                <a:latin typeface="Times New Roman" pitchFamily="18" charset="0"/>
                <a:cs typeface="Times New Roman" pitchFamily="18" charset="0"/>
              </a:rPr>
              <a:t>INTRODUCTION</a:t>
            </a:r>
            <a:r>
              <a:rPr lang="en-IN" dirty="0" smtClean="0">
                <a:solidFill>
                  <a:srgbClr val="00B050"/>
                </a:solidFill>
                <a:latin typeface="Times New Roman" pitchFamily="18" charset="0"/>
                <a:cs typeface="Times New Roman" pitchFamily="18" charset="0"/>
              </a:rPr>
              <a:t> </a:t>
            </a:r>
            <a:endParaRPr lang="en-IN" dirty="0">
              <a:solidFill>
                <a:srgbClr val="00B050"/>
              </a:solidFill>
              <a:latin typeface="Times New Roman" pitchFamily="18" charset="0"/>
              <a:cs typeface="Times New Roman" pitchFamily="18" charset="0"/>
            </a:endParaRPr>
          </a:p>
        </p:txBody>
      </p:sp>
    </p:spTree>
  </p:cSld>
  <p:clrMapOvr>
    <a:masterClrMapping/>
  </p:clrMapOvr>
  <p:transition spd="med">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2857496"/>
            <a:ext cx="8715372" cy="3754874"/>
          </a:xfrm>
          <a:prstGeom prst="rect">
            <a:avLst/>
          </a:prstGeom>
        </p:spPr>
        <p:txBody>
          <a:bodyPr wrap="square">
            <a:spAutoFit/>
          </a:bodyPr>
          <a:lstStyle/>
          <a:p>
            <a:pPr lvl="0" algn="just" eaLnBrk="0" fontAlgn="base" hangingPunct="0">
              <a:spcBef>
                <a:spcPct val="0"/>
              </a:spcBef>
              <a:spcAft>
                <a:spcPct val="0"/>
              </a:spcAft>
            </a:pPr>
            <a:endParaRPr lang="en-US" sz="2000" b="1" dirty="0" smtClean="0">
              <a:latin typeface="Times New Roman" pitchFamily="18" charset="0"/>
              <a:cs typeface="Times New Roman" pitchFamily="18" charset="0"/>
            </a:endParaRPr>
          </a:p>
          <a:p>
            <a:pPr lvl="0" algn="just" eaLnBrk="0" fontAlgn="base" hangingPunct="0">
              <a:spcBef>
                <a:spcPct val="0"/>
              </a:spcBef>
              <a:spcAft>
                <a:spcPct val="0"/>
              </a:spcAft>
            </a:pPr>
            <a:r>
              <a:rPr lang="en-US" sz="2000" b="1" dirty="0" smtClean="0">
                <a:latin typeface="Times New Roman" pitchFamily="18" charset="0"/>
                <a:cs typeface="Times New Roman" pitchFamily="18" charset="0"/>
              </a:rPr>
              <a:t>Advantages of LQR technique</a:t>
            </a:r>
            <a:endParaRPr lang="en-US" sz="2000" dirty="0" smtClean="0">
              <a:latin typeface="Times New Roman" pitchFamily="18" charset="0"/>
              <a:cs typeface="Times New Roman" pitchFamily="18" charset="0"/>
            </a:endParaRPr>
          </a:p>
          <a:p>
            <a:pPr lvl="0" algn="just" eaLnBrk="0" fontAlgn="base" hangingPunct="0">
              <a:spcBef>
                <a:spcPct val="0"/>
              </a:spcBef>
              <a:spcAft>
                <a:spcPct val="0"/>
              </a:spcAft>
              <a:buFontTx/>
              <a:buChar char="•"/>
            </a:pPr>
            <a:r>
              <a:rPr lang="en-US" sz="2000" b="1" dirty="0" smtClean="0">
                <a:latin typeface="Times New Roman" pitchFamily="18" charset="0"/>
                <a:cs typeface="Times New Roman" pitchFamily="18" charset="0"/>
              </a:rPr>
              <a:t>Fast adaptation </a:t>
            </a:r>
          </a:p>
          <a:p>
            <a:pPr lvl="0" algn="just" eaLnBrk="0" fontAlgn="base" hangingPunct="0">
              <a:spcBef>
                <a:spcPct val="0"/>
              </a:spcBef>
              <a:spcAft>
                <a:spcPct val="0"/>
              </a:spcAft>
              <a:buFontTx/>
              <a:buChar char="•"/>
            </a:pPr>
            <a:r>
              <a:rPr lang="en-US" sz="2000" b="1" dirty="0" smtClean="0">
                <a:latin typeface="Times New Roman" pitchFamily="18" charset="0"/>
                <a:ea typeface="Times New Roman" pitchFamily="18" charset="0"/>
                <a:cs typeface="Times New Roman" pitchFamily="18" charset="0"/>
              </a:rPr>
              <a:t>Smooth operation </a:t>
            </a:r>
            <a:endParaRPr lang="en-US" sz="2000" b="1" dirty="0" smtClean="0">
              <a:latin typeface="Times New Roman" pitchFamily="18" charset="0"/>
              <a:cs typeface="Times New Roman" pitchFamily="18" charset="0"/>
            </a:endParaRPr>
          </a:p>
          <a:p>
            <a:pPr lvl="0" algn="just" eaLnBrk="0" fontAlgn="base" hangingPunct="0">
              <a:spcBef>
                <a:spcPct val="0"/>
              </a:spcBef>
              <a:spcAft>
                <a:spcPct val="0"/>
              </a:spcAft>
              <a:buFontTx/>
              <a:buChar char="•"/>
            </a:pPr>
            <a:r>
              <a:rPr lang="en-US" sz="2000" b="1" dirty="0" smtClean="0">
                <a:latin typeface="Times New Roman" pitchFamily="18" charset="0"/>
                <a:ea typeface="Times New Roman" pitchFamily="18" charset="0"/>
                <a:cs typeface="Times New Roman" pitchFamily="18" charset="0"/>
              </a:rPr>
              <a:t>Reduce the effect of Non-linearity </a:t>
            </a:r>
            <a:endParaRPr lang="en-US" sz="2000" b="1" dirty="0" smtClean="0">
              <a:latin typeface="Times New Roman" pitchFamily="18" charset="0"/>
              <a:cs typeface="Times New Roman" pitchFamily="18" charset="0"/>
            </a:endParaRPr>
          </a:p>
          <a:p>
            <a:pPr lvl="0" algn="just" eaLnBrk="0" fontAlgn="base" hangingPunct="0">
              <a:spcBef>
                <a:spcPct val="0"/>
              </a:spcBef>
              <a:spcAft>
                <a:spcPct val="0"/>
              </a:spcAft>
              <a:buFontTx/>
              <a:buChar char="•"/>
            </a:pPr>
            <a:r>
              <a:rPr lang="en-US" sz="2000" b="1" dirty="0" smtClean="0">
                <a:latin typeface="Times New Roman" pitchFamily="18" charset="0"/>
                <a:ea typeface="Times New Roman" pitchFamily="18" charset="0"/>
                <a:cs typeface="Times New Roman" pitchFamily="18" charset="0"/>
              </a:rPr>
              <a:t>Learning ability </a:t>
            </a:r>
          </a:p>
          <a:p>
            <a:pPr lvl="0" algn="just" eaLnBrk="0" fontAlgn="base" hangingPunct="0">
              <a:spcBef>
                <a:spcPct val="0"/>
              </a:spcBef>
              <a:spcAft>
                <a:spcPct val="0"/>
              </a:spcAft>
            </a:pPr>
            <a:endParaRPr lang="en-US" sz="2000" dirty="0" smtClean="0">
              <a:latin typeface="Times New Roman" pitchFamily="18" charset="0"/>
              <a:cs typeface="Times New Roman" pitchFamily="18" charset="0"/>
            </a:endParaRPr>
          </a:p>
          <a:p>
            <a:pPr lvl="0" algn="just" eaLnBrk="0" fontAlgn="base" hangingPunct="0">
              <a:spcBef>
                <a:spcPct val="0"/>
              </a:spcBef>
              <a:spcAft>
                <a:spcPct val="0"/>
              </a:spcAft>
            </a:pPr>
            <a:r>
              <a:rPr lang="en-US" sz="2000" b="1" u="sng" dirty="0" smtClean="0">
                <a:solidFill>
                  <a:srgbClr val="0000FF"/>
                </a:solidFill>
                <a:latin typeface="Times New Roman" pitchFamily="18" charset="0"/>
                <a:ea typeface="Times New Roman" pitchFamily="18" charset="0"/>
                <a:cs typeface="Times New Roman" pitchFamily="18" charset="0"/>
              </a:rPr>
              <a:t>Simulation</a:t>
            </a:r>
            <a:r>
              <a:rPr lang="en-US" sz="2000" b="1" dirty="0" smtClean="0">
                <a:solidFill>
                  <a:srgbClr val="00B050"/>
                </a:solidFill>
                <a:latin typeface="Times New Roman" pitchFamily="18" charset="0"/>
                <a:ea typeface="Times New Roman" pitchFamily="18" charset="0"/>
                <a:cs typeface="Times New Roman" pitchFamily="18" charset="0"/>
              </a:rPr>
              <a:t> </a:t>
            </a:r>
            <a:r>
              <a:rPr lang="en-US" sz="2000" dirty="0" smtClean="0">
                <a:latin typeface="Times New Roman" pitchFamily="18" charset="0"/>
                <a:ea typeface="Times New Roman" pitchFamily="18" charset="0"/>
                <a:cs typeface="Times New Roman" pitchFamily="18" charset="0"/>
              </a:rPr>
              <a:t>of MATLAB results using Linear-Quadratic Regulator (LQR) for such as Effect of different tuning parameter for Motor and comparisons of different technique such as </a:t>
            </a:r>
            <a:r>
              <a:rPr lang="en-US" sz="2000" b="1" dirty="0" smtClean="0">
                <a:latin typeface="Times New Roman" pitchFamily="18" charset="0"/>
                <a:ea typeface="Times New Roman" pitchFamily="18" charset="0"/>
                <a:cs typeface="Times New Roman" pitchFamily="18" charset="0"/>
              </a:rPr>
              <a:t>FUZZY </a:t>
            </a:r>
            <a:r>
              <a:rPr lang="en-US" sz="2000" dirty="0" smtClean="0">
                <a:latin typeface="Times New Roman" pitchFamily="18" charset="0"/>
                <a:ea typeface="Times New Roman" pitchFamily="18" charset="0"/>
                <a:cs typeface="Times New Roman" pitchFamily="18" charset="0"/>
              </a:rPr>
              <a:t>controller , it is found that the </a:t>
            </a:r>
            <a:r>
              <a:rPr lang="en-US" sz="2000" b="1" dirty="0" smtClean="0">
                <a:latin typeface="Times New Roman" pitchFamily="18" charset="0"/>
                <a:ea typeface="Times New Roman" pitchFamily="18" charset="0"/>
                <a:cs typeface="Times New Roman" pitchFamily="18" charset="0"/>
              </a:rPr>
              <a:t>LQR </a:t>
            </a:r>
            <a:r>
              <a:rPr lang="en-US" sz="2000" dirty="0" smtClean="0">
                <a:latin typeface="Times New Roman" pitchFamily="18" charset="0"/>
                <a:ea typeface="Times New Roman" pitchFamily="18" charset="0"/>
                <a:cs typeface="Times New Roman" pitchFamily="18" charset="0"/>
              </a:rPr>
              <a:t>controller is the best controller among the other controllers. </a:t>
            </a:r>
            <a:endParaRPr lang="en-US" sz="2000" dirty="0" smtClean="0">
              <a:latin typeface="Times New Roman" pitchFamily="18" charset="0"/>
              <a:cs typeface="Times New Roman" pitchFamily="18" charset="0"/>
            </a:endParaRPr>
          </a:p>
          <a:p>
            <a:pPr lvl="0" algn="just" eaLnBrk="0" fontAlgn="base" hangingPunct="0">
              <a:spcBef>
                <a:spcPct val="0"/>
              </a:spcBef>
              <a:spcAft>
                <a:spcPct val="0"/>
              </a:spcAft>
            </a:pPr>
            <a:endParaRPr lang="en-US" dirty="0" smtClean="0">
              <a:latin typeface="Arial" pitchFamily="34" charset="0"/>
              <a:cs typeface="Arial" pitchFamily="34" charset="0"/>
            </a:endParaRPr>
          </a:p>
        </p:txBody>
      </p:sp>
      <p:sp>
        <p:nvSpPr>
          <p:cNvPr id="6" name="Rectangle 5"/>
          <p:cNvSpPr/>
          <p:nvPr/>
        </p:nvSpPr>
        <p:spPr>
          <a:xfrm>
            <a:off x="285720" y="214290"/>
            <a:ext cx="8501122" cy="2862322"/>
          </a:xfrm>
          <a:prstGeom prst="rect">
            <a:avLst/>
          </a:prstGeom>
        </p:spPr>
        <p:txBody>
          <a:bodyPr wrap="square">
            <a:spAutoFit/>
          </a:bodyPr>
          <a:lstStyle/>
          <a:p>
            <a:pPr lvl="0" algn="just" eaLnBrk="0" fontAlgn="base" hangingPunct="0">
              <a:spcBef>
                <a:spcPct val="0"/>
              </a:spcBef>
              <a:spcAft>
                <a:spcPct val="0"/>
              </a:spcAft>
            </a:pPr>
            <a:endParaRPr lang="en-US" b="1" dirty="0" smtClean="0">
              <a:solidFill>
                <a:srgbClr val="0000FF"/>
              </a:solidFill>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pPr>
            <a:r>
              <a:rPr lang="en-US" b="1" u="sng" dirty="0" smtClean="0">
                <a:solidFill>
                  <a:srgbClr val="0000FF"/>
                </a:solidFill>
                <a:latin typeface="Times New Roman" pitchFamily="18" charset="0"/>
                <a:ea typeface="Times New Roman" pitchFamily="18" charset="0"/>
                <a:cs typeface="Times New Roman" pitchFamily="18" charset="0"/>
              </a:rPr>
              <a:t>Linear quadratic regulator </a:t>
            </a:r>
          </a:p>
          <a:p>
            <a:pPr lvl="0" algn="just" eaLnBrk="0" fontAlgn="base" hangingPunct="0">
              <a:spcBef>
                <a:spcPct val="0"/>
              </a:spcBef>
              <a:spcAft>
                <a:spcPct val="0"/>
              </a:spcAft>
            </a:pPr>
            <a:r>
              <a:rPr lang="en-US" dirty="0" smtClean="0">
                <a:latin typeface="Times New Roman" pitchFamily="18" charset="0"/>
                <a:ea typeface="Times New Roman" pitchFamily="18" charset="0"/>
                <a:cs typeface="Times New Roman" pitchFamily="18" charset="0"/>
              </a:rPr>
              <a:t>Linear quadratic regulator is the most effective controller because it regulates the error to zero and  minimum settling time  and it doesn’t have percentage of overshoot.LQR is an optimal control regulator that better tracks a reference trajectory compared against traditional controllers such as PID.</a:t>
            </a:r>
          </a:p>
          <a:p>
            <a:pPr lvl="0" algn="just" eaLnBrk="0" fontAlgn="base" hangingPunct="0">
              <a:spcBef>
                <a:spcPct val="0"/>
              </a:spcBef>
              <a:spcAft>
                <a:spcPct val="0"/>
              </a:spcAft>
            </a:pPr>
            <a:r>
              <a:rPr lang="en-US" dirty="0" smtClean="0">
                <a:latin typeface="Times New Roman" pitchFamily="18" charset="0"/>
                <a:ea typeface="Times New Roman" pitchFamily="18" charset="0"/>
                <a:cs typeface="Times New Roman" pitchFamily="18" charset="0"/>
              </a:rPr>
              <a:t> So it can stabilize the system quicker than any other controller. The introduction of Artificial Intelligence based LQR tuning methods are becoming popular these days  because higher performance and faster speed. Their performance is analyzed on basis of their tuning results for DC motor model and better one is concluded.</a:t>
            </a:r>
          </a:p>
        </p:txBody>
      </p:sp>
    </p:spTree>
  </p:cSld>
  <p:clrMapOvr>
    <a:masterClrMapping/>
  </p:clrMapOvr>
  <p:transition spd="med">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305800" cy="1132732"/>
          </a:xfrm>
        </p:spPr>
        <p:txBody>
          <a:bodyPr>
            <a:normAutofit/>
          </a:bodyPr>
          <a:lstStyle/>
          <a:p>
            <a:r>
              <a:rPr lang="en-US" sz="4000" dirty="0" smtClean="0">
                <a:solidFill>
                  <a:srgbClr val="FF0000"/>
                </a:solidFill>
              </a:rPr>
              <a:t>DC MOTOR </a:t>
            </a:r>
            <a:endParaRPr lang="en-US" sz="4000" dirty="0">
              <a:solidFill>
                <a:srgbClr val="FF0000"/>
              </a:solidFill>
            </a:endParaRPr>
          </a:p>
        </p:txBody>
      </p:sp>
      <p:sp>
        <p:nvSpPr>
          <p:cNvPr id="3" name="Rectangle 2"/>
          <p:cNvSpPr/>
          <p:nvPr/>
        </p:nvSpPr>
        <p:spPr>
          <a:xfrm>
            <a:off x="683568" y="1556792"/>
            <a:ext cx="8064896" cy="1477328"/>
          </a:xfrm>
          <a:prstGeom prst="rect">
            <a:avLst/>
          </a:prstGeom>
        </p:spPr>
        <p:txBody>
          <a:bodyPr wrap="square">
            <a:spAutoFit/>
          </a:bodyPr>
          <a:lstStyle/>
          <a:p>
            <a:pPr algn="just">
              <a:buFont typeface="Wingdings" pitchFamily="2" charset="2"/>
              <a:buChar char="Ø"/>
            </a:pPr>
            <a:r>
              <a:rPr lang="en-US" dirty="0" smtClean="0"/>
              <a:t>Direct current (DC) motors convert electrical energy into mechanical energy through the interaction of two magnetic fields. One field is produced by a magnet of poles assembly, the other field is produced by an electrical current flowing in the motor windings. These two fields result in a torque which tends to rotate the rotor </a:t>
            </a:r>
            <a:endParaRPr lang="en-US" dirty="0"/>
          </a:p>
        </p:txBody>
      </p:sp>
      <p:pic>
        <p:nvPicPr>
          <p:cNvPr id="4" name="Picture 3"/>
          <p:cNvPicPr/>
          <p:nvPr/>
        </p:nvPicPr>
        <p:blipFill>
          <a:blip r:embed="rId2" cstate="print"/>
          <a:srcRect/>
          <a:stretch>
            <a:fillRect/>
          </a:stretch>
        </p:blipFill>
        <p:spPr bwMode="auto">
          <a:xfrm>
            <a:off x="642910" y="3071810"/>
            <a:ext cx="3429024" cy="2928958"/>
          </a:xfrm>
          <a:prstGeom prst="rect">
            <a:avLst/>
          </a:prstGeom>
          <a:noFill/>
          <a:ln w="9525">
            <a:noFill/>
            <a:miter lim="800000"/>
            <a:headEnd/>
            <a:tailEnd/>
          </a:ln>
        </p:spPr>
      </p:pic>
      <p:pic>
        <p:nvPicPr>
          <p:cNvPr id="5" name="Content Placeholder 7"/>
          <p:cNvPicPr>
            <a:picLocks noChangeAspect="1"/>
          </p:cNvPicPr>
          <p:nvPr/>
        </p:nvPicPr>
        <p:blipFill>
          <a:blip r:embed="rId3" cstate="print"/>
          <a:srcRect/>
          <a:stretch>
            <a:fillRect/>
          </a:stretch>
        </p:blipFill>
        <p:spPr>
          <a:xfrm>
            <a:off x="4643438" y="3143248"/>
            <a:ext cx="3838575" cy="2957513"/>
          </a:xfrm>
          <a:prstGeom prst="rect">
            <a:avLst/>
          </a:prstGeom>
        </p:spPr>
      </p:pic>
      <p:sp>
        <p:nvSpPr>
          <p:cNvPr id="6" name="Rectangle 5"/>
          <p:cNvSpPr/>
          <p:nvPr/>
        </p:nvSpPr>
        <p:spPr>
          <a:xfrm>
            <a:off x="5786446" y="6000768"/>
            <a:ext cx="1834413" cy="369332"/>
          </a:xfrm>
          <a:prstGeom prst="rect">
            <a:avLst/>
          </a:prstGeom>
        </p:spPr>
        <p:txBody>
          <a:bodyPr wrap="none">
            <a:spAutoFit/>
          </a:bodyPr>
          <a:lstStyle/>
          <a:p>
            <a:pPr lvl="0">
              <a:spcBef>
                <a:spcPct val="0"/>
              </a:spcBef>
              <a:defRPr/>
            </a:pPr>
            <a:r>
              <a:rPr lang="en-US" dirty="0" smtClean="0">
                <a:solidFill>
                  <a:schemeClr val="tx2"/>
                </a:solidFill>
              </a:rPr>
              <a:t>DC Shunt Motor</a:t>
            </a:r>
          </a:p>
        </p:txBody>
      </p:sp>
    </p:spTree>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rgbClr val="FF0000"/>
                </a:solidFill>
              </a:rPr>
              <a:t>SPEED CONTROL OF DC MOTOR</a:t>
            </a:r>
            <a:r>
              <a:rPr lang="en-US" dirty="0" smtClean="0">
                <a:solidFill>
                  <a:srgbClr val="FF0000"/>
                </a:solidFill>
              </a:rPr>
              <a:t>  </a:t>
            </a:r>
            <a:br>
              <a:rPr lang="en-US" dirty="0" smtClean="0">
                <a:solidFill>
                  <a:srgbClr val="FF0000"/>
                </a:solidFill>
              </a:rPr>
            </a:br>
            <a:r>
              <a:rPr lang="en-US" dirty="0" smtClean="0"/>
              <a:t> </a:t>
            </a:r>
            <a:endParaRPr lang="en-US" dirty="0"/>
          </a:p>
        </p:txBody>
      </p:sp>
      <p:sp>
        <p:nvSpPr>
          <p:cNvPr id="3" name="Content Placeholder 2"/>
          <p:cNvSpPr>
            <a:spLocks noGrp="1"/>
          </p:cNvSpPr>
          <p:nvPr>
            <p:ph idx="1"/>
          </p:nvPr>
        </p:nvSpPr>
        <p:spPr>
          <a:xfrm>
            <a:off x="428596" y="1571613"/>
            <a:ext cx="8229600" cy="1214446"/>
          </a:xfrm>
        </p:spPr>
        <p:txBody>
          <a:bodyPr>
            <a:normAutofit/>
          </a:bodyPr>
          <a:lstStyle/>
          <a:p>
            <a:pPr algn="just">
              <a:buFont typeface="Wingdings" pitchFamily="2" charset="2"/>
              <a:buChar char="Ø"/>
            </a:pPr>
            <a:r>
              <a:rPr lang="en-GB" sz="2400" dirty="0" smtClean="0">
                <a:latin typeface="Times New Roman" pitchFamily="18" charset="0"/>
                <a:cs typeface="Times New Roman" pitchFamily="18" charset="0"/>
              </a:rPr>
              <a:t>Speed control means intentional change of the drive speed to a value required for performing the specific work process.</a:t>
            </a:r>
          </a:p>
          <a:p>
            <a:pPr algn="just">
              <a:buNone/>
            </a:pPr>
            <a:endParaRPr lang="en-US" dirty="0"/>
          </a:p>
        </p:txBody>
      </p:sp>
      <p:sp>
        <p:nvSpPr>
          <p:cNvPr id="563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3" name="Rectangle 3"/>
          <p:cNvSpPr>
            <a:spLocks noChangeArrowheads="1"/>
          </p:cNvSpPr>
          <p:nvPr/>
        </p:nvSpPr>
        <p:spPr bwMode="auto">
          <a:xfrm>
            <a:off x="0" y="1114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00232" y="2786058"/>
            <a:ext cx="3643338" cy="1000132"/>
          </a:xfrm>
          <a:prstGeom prst="rect">
            <a:avLst/>
          </a:prstGeom>
          <a:noFill/>
        </p:spPr>
      </p:pic>
      <p:sp>
        <p:nvSpPr>
          <p:cNvPr id="1027" name="Rectangle 3"/>
          <p:cNvSpPr>
            <a:spLocks noChangeArrowheads="1"/>
          </p:cNvSpPr>
          <p:nvPr/>
        </p:nvSpPr>
        <p:spPr bwMode="auto">
          <a:xfrm>
            <a:off x="0" y="1123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Content Placeholder 2"/>
          <p:cNvSpPr txBox="1">
            <a:spLocks/>
          </p:cNvSpPr>
          <p:nvPr/>
        </p:nvSpPr>
        <p:spPr>
          <a:xfrm>
            <a:off x="642910" y="4143380"/>
            <a:ext cx="8229600" cy="1428760"/>
          </a:xfrm>
          <a:prstGeom prst="rect">
            <a:avLst/>
          </a:prstGeom>
        </p:spPr>
        <p:txBody>
          <a:bodyPr vert="horz">
            <a:normAutofit fontScale="92500" lnSpcReduction="20000"/>
          </a:bodyPr>
          <a:lstStyle/>
          <a:p>
            <a:pPr marL="457200" marR="0" lvl="0" indent="-457200" algn="just" defTabSz="914400" rtl="0" eaLnBrk="1" fontAlgn="auto" latinLnBrk="0" hangingPunct="1">
              <a:lnSpc>
                <a:spcPct val="100000"/>
              </a:lnSpc>
              <a:spcBef>
                <a:spcPct val="20000"/>
              </a:spcBef>
              <a:spcAft>
                <a:spcPts val="0"/>
              </a:spcAft>
              <a:buClr>
                <a:schemeClr val="accent1"/>
              </a:buClr>
              <a:buSzPct val="70000"/>
              <a:tabLst/>
              <a:defRPr/>
            </a:pPr>
            <a:r>
              <a:rPr lang="en-GB" sz="2400" dirty="0" smtClean="0">
                <a:latin typeface="Times New Roman" pitchFamily="18" charset="0"/>
                <a:cs typeface="Times New Roman" pitchFamily="18" charset="0"/>
              </a:rPr>
              <a:t>It is obvious that speed can be control by varying</a:t>
            </a:r>
          </a:p>
          <a:p>
            <a:pPr marL="457200" marR="0" lvl="0" indent="-457200" algn="just" defTabSz="914400" rtl="0" eaLnBrk="1" fontAlgn="auto" latinLnBrk="0" hangingPunct="1">
              <a:lnSpc>
                <a:spcPct val="100000"/>
              </a:lnSpc>
              <a:spcBef>
                <a:spcPct val="20000"/>
              </a:spcBef>
              <a:spcAft>
                <a:spcPts val="0"/>
              </a:spcAft>
              <a:buClr>
                <a:schemeClr val="accent1"/>
              </a:buClr>
              <a:buSzPct val="70000"/>
              <a:buAutoNum type="arabicParenBoth"/>
              <a:tabLst/>
              <a:defRPr/>
            </a:pPr>
            <a:r>
              <a:rPr lang="en-GB" sz="2400" dirty="0" smtClean="0">
                <a:solidFill>
                  <a:srgbClr val="C00000"/>
                </a:solidFill>
                <a:latin typeface="Times New Roman" pitchFamily="18" charset="0"/>
                <a:cs typeface="Times New Roman" pitchFamily="18" charset="0"/>
              </a:rPr>
              <a:t>Change Terminal voltage</a:t>
            </a:r>
          </a:p>
          <a:p>
            <a:pPr marL="457200" indent="-457200" algn="just">
              <a:spcBef>
                <a:spcPct val="20000"/>
              </a:spcBef>
              <a:buClr>
                <a:schemeClr val="accent1"/>
              </a:buClr>
              <a:buSzPct val="70000"/>
              <a:buFontTx/>
              <a:buAutoNum type="arabicParenBoth"/>
            </a:pPr>
            <a:r>
              <a:rPr lang="en-GB" sz="2400" dirty="0" smtClean="0">
                <a:solidFill>
                  <a:srgbClr val="C00000"/>
                </a:solidFill>
                <a:latin typeface="Times New Roman" pitchFamily="18" charset="0"/>
                <a:cs typeface="Times New Roman" pitchFamily="18" charset="0"/>
              </a:rPr>
              <a:t>Change of armature resistance </a:t>
            </a:r>
            <a:endParaRPr lang="en-US" sz="3200" dirty="0" smtClean="0">
              <a:solidFill>
                <a:srgbClr val="C00000"/>
              </a:solidFill>
            </a:endParaRPr>
          </a:p>
          <a:p>
            <a:pPr marL="457200" indent="-457200" algn="just">
              <a:spcBef>
                <a:spcPct val="20000"/>
              </a:spcBef>
              <a:buClr>
                <a:schemeClr val="accent1"/>
              </a:buClr>
              <a:buSzPct val="70000"/>
              <a:buFontTx/>
              <a:buAutoNum type="arabicParenBoth"/>
            </a:pPr>
            <a:r>
              <a:rPr lang="en-GB" sz="2400" dirty="0" smtClean="0">
                <a:solidFill>
                  <a:srgbClr val="C00000"/>
                </a:solidFill>
                <a:latin typeface="Times New Roman" pitchFamily="18" charset="0"/>
                <a:cs typeface="Times New Roman" pitchFamily="18" charset="0"/>
              </a:rPr>
              <a:t>Change of flux</a:t>
            </a:r>
            <a:endParaRPr lang="en-US" sz="3200" dirty="0" smtClean="0">
              <a:solidFill>
                <a:srgbClr val="C00000"/>
              </a:solidFill>
            </a:endParaRPr>
          </a:p>
          <a:p>
            <a:pPr marL="457200" marR="0" lvl="0" indent="-457200" algn="just" defTabSz="914400" rtl="0" eaLnBrk="1" fontAlgn="auto" latinLnBrk="0" hangingPunct="1">
              <a:lnSpc>
                <a:spcPct val="100000"/>
              </a:lnSpc>
              <a:spcBef>
                <a:spcPct val="20000"/>
              </a:spcBef>
              <a:spcAft>
                <a:spcPts val="0"/>
              </a:spcAft>
              <a:buClr>
                <a:schemeClr val="accent1"/>
              </a:buClr>
              <a:buSzPct val="70000"/>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ransition spd="med">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57200" y="228600"/>
          <a:ext cx="8229600" cy="1271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4"/>
          <p:cNvGraphicFramePr>
            <a:graphicFrameLocks/>
          </p:cNvGraphicFramePr>
          <p:nvPr/>
        </p:nvGraphicFramePr>
        <p:xfrm>
          <a:off x="557242"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229600" cy="1143000"/>
          </a:xfrm>
        </p:spPr>
        <p:txBody>
          <a:bodyPr>
            <a:normAutofit fontScale="90000"/>
          </a:bodyPr>
          <a:lstStyle/>
          <a:p>
            <a:pPr lvl="0"/>
            <a:r>
              <a:rPr lang="en-US" dirty="0" smtClean="0"/>
              <a:t/>
            </a:r>
            <a:br>
              <a:rPr lang="en-US" dirty="0" smtClean="0"/>
            </a:br>
            <a:endParaRPr lang="en-US" dirty="0"/>
          </a:p>
        </p:txBody>
      </p:sp>
      <p:sp>
        <p:nvSpPr>
          <p:cNvPr id="3" name="Content Placeholder 2"/>
          <p:cNvSpPr>
            <a:spLocks noGrp="1"/>
          </p:cNvSpPr>
          <p:nvPr>
            <p:ph idx="1"/>
          </p:nvPr>
        </p:nvSpPr>
        <p:spPr>
          <a:xfrm>
            <a:off x="500034" y="2428868"/>
            <a:ext cx="8229600" cy="5253054"/>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Linear quadratic regulator design technique is well known in modern optimal control theory and has been widely used in many applications. Under the assumption that all state variables are available for feedback, the LQR controller design method starts with a defined set of states which are to be controlled. In general, the system model can be written in state space equation as follows</a:t>
            </a:r>
          </a:p>
          <a:p>
            <a:pPr algn="just"/>
            <a:endParaRPr lang="en-US" sz="1200" dirty="0" smtClean="0"/>
          </a:p>
          <a:p>
            <a:endParaRPr lang="en-US" sz="1200" dirty="0" smtClean="0"/>
          </a:p>
          <a:p>
            <a:pPr algn="just"/>
            <a:endParaRPr lang="en-US" sz="1200" dirty="0" smtClean="0">
              <a:latin typeface="Times New Roman"/>
              <a:ea typeface="Times New Roman"/>
            </a:endParaRPr>
          </a:p>
          <a:p>
            <a:pPr lvl="5" algn="just"/>
            <a:r>
              <a:rPr lang="en-US" sz="400" dirty="0" smtClean="0">
                <a:latin typeface="Times New Roman"/>
                <a:ea typeface="Times New Roman"/>
              </a:rPr>
              <a:t> 	</a:t>
            </a:r>
          </a:p>
          <a:p>
            <a:pPr algn="just">
              <a:buNone/>
            </a:pP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5984" y="4857760"/>
            <a:ext cx="2857520" cy="499091"/>
          </a:xfrm>
          <a:prstGeom prst="rect">
            <a:avLst/>
          </a:prstGeom>
          <a:noFill/>
        </p:spPr>
      </p:pic>
      <p:sp>
        <p:nvSpPr>
          <p:cNvPr id="7" name="Rectangle 6"/>
          <p:cNvSpPr/>
          <p:nvPr/>
        </p:nvSpPr>
        <p:spPr>
          <a:xfrm>
            <a:off x="785786" y="214290"/>
            <a:ext cx="7858180" cy="1938992"/>
          </a:xfrm>
          <a:prstGeom prst="rect">
            <a:avLst/>
          </a:prstGeom>
        </p:spPr>
        <p:txBody>
          <a:bodyPr wrap="square">
            <a:spAutoFit/>
          </a:bodyPr>
          <a:lstStyle/>
          <a:p>
            <a:pPr algn="ctr"/>
            <a:r>
              <a:rPr lang="en-IN" sz="4000" dirty="0" smtClean="0">
                <a:solidFill>
                  <a:srgbClr val="FF0000"/>
                </a:solidFill>
                <a:latin typeface="Times New Roman" pitchFamily="18" charset="0"/>
                <a:cs typeface="Times New Roman" pitchFamily="18" charset="0"/>
              </a:rPr>
              <a:t>PROPOSED TECHNIQUE (LINEAR QUADRATIC REGULATOR)</a:t>
            </a:r>
            <a:endParaRPr lang="en-US" sz="4000" dirty="0"/>
          </a:p>
        </p:txBody>
      </p:sp>
    </p:spTree>
  </p:cSld>
  <p:clrMapOvr>
    <a:masterClrMapping/>
  </p:clrMapOvr>
  <p:transition spd="med">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714356"/>
            <a:ext cx="7929618" cy="1446550"/>
          </a:xfrm>
          <a:prstGeom prst="rect">
            <a:avLst/>
          </a:prstGeom>
        </p:spPr>
        <p:txBody>
          <a:bodyPr wrap="square">
            <a:spAutoFit/>
          </a:bodyPr>
          <a:lstStyle/>
          <a:p>
            <a:pPr algn="just"/>
            <a:r>
              <a:rPr lang="en-US" sz="2200" dirty="0" smtClean="0">
                <a:solidFill>
                  <a:srgbClr val="FF0000"/>
                </a:solidFill>
                <a:latin typeface="Times New Roman" pitchFamily="18" charset="0"/>
                <a:cs typeface="Times New Roman" pitchFamily="18" charset="0"/>
              </a:rPr>
              <a:t>Continue…</a:t>
            </a:r>
          </a:p>
          <a:p>
            <a:pPr algn="just"/>
            <a:r>
              <a:rPr lang="en-US" sz="2200" dirty="0" smtClean="0">
                <a:latin typeface="Times New Roman" pitchFamily="18" charset="0"/>
                <a:cs typeface="Times New Roman" pitchFamily="18" charset="0"/>
              </a:rPr>
              <a:t>The minimization of it is just the means to the end of achieving acceptable performance of the system. For the design of a linear quadratic regulator controller, the performance index (J) is given by</a:t>
            </a:r>
            <a:endParaRPr lang="en-US" sz="2200" dirty="0">
              <a:latin typeface="Times New Roman" pitchFamily="18" charset="0"/>
              <a:cs typeface="Times New Roman" pitchFamily="18" charset="0"/>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5984" y="2285992"/>
            <a:ext cx="3857652" cy="895353"/>
          </a:xfrm>
          <a:prstGeom prst="rect">
            <a:avLst/>
          </a:prstGeom>
          <a:noFill/>
        </p:spPr>
      </p:pic>
      <p:sp>
        <p:nvSpPr>
          <p:cNvPr id="5" name="Rectangle 4"/>
          <p:cNvSpPr/>
          <p:nvPr/>
        </p:nvSpPr>
        <p:spPr>
          <a:xfrm>
            <a:off x="714348" y="3500438"/>
            <a:ext cx="7786742" cy="2123658"/>
          </a:xfrm>
          <a:prstGeom prst="rect">
            <a:avLst/>
          </a:prstGeom>
        </p:spPr>
        <p:txBody>
          <a:bodyPr wrap="square">
            <a:spAutoFit/>
          </a:bodyPr>
          <a:lstStyle/>
          <a:p>
            <a:pPr algn="just"/>
            <a:r>
              <a:rPr lang="en-US" sz="2200" dirty="0" smtClean="0">
                <a:latin typeface="Times New Roman" pitchFamily="18" charset="0"/>
                <a:cs typeface="Times New Roman" pitchFamily="18" charset="0"/>
              </a:rPr>
              <a:t>Where Q is symmetric positive semi definite ( ≥0 ) state weighting matrix of order </a:t>
            </a:r>
            <a:r>
              <a:rPr lang="en-US" sz="2200" dirty="0" err="1" smtClean="0">
                <a:latin typeface="Times New Roman" pitchFamily="18" charset="0"/>
                <a:cs typeface="Times New Roman" pitchFamily="18" charset="0"/>
              </a:rPr>
              <a:t>nXn</a:t>
            </a:r>
            <a:r>
              <a:rPr lang="en-US" sz="2200" dirty="0" smtClean="0">
                <a:latin typeface="Times New Roman" pitchFamily="18" charset="0"/>
                <a:cs typeface="Times New Roman" pitchFamily="18" charset="0"/>
              </a:rPr>
              <a:t>, and R is symmetric positive definite ( &gt; 0 ) control weighting matrix of order </a:t>
            </a:r>
            <a:r>
              <a:rPr lang="en-US" sz="2200" dirty="0" err="1" smtClean="0">
                <a:latin typeface="Times New Roman" pitchFamily="18" charset="0"/>
                <a:cs typeface="Times New Roman" pitchFamily="18" charset="0"/>
              </a:rPr>
              <a:t>mXm</a:t>
            </a:r>
            <a:r>
              <a:rPr lang="en-US" sz="2200" dirty="0" smtClean="0">
                <a:latin typeface="Times New Roman" pitchFamily="18" charset="0"/>
                <a:cs typeface="Times New Roman" pitchFamily="18" charset="0"/>
              </a:rPr>
              <a:t>. The choice of the element Q and R allows the relative weighting of individual state variables and individual control inputs as well as relative weighting state vector and control vector against each other.</a:t>
            </a:r>
            <a:endParaRPr lang="en-US" sz="2200" dirty="0">
              <a:latin typeface="Times New Roman" pitchFamily="18" charset="0"/>
              <a:cs typeface="Times New Roman" pitchFamily="18" charset="0"/>
            </a:endParaRPr>
          </a:p>
        </p:txBody>
      </p:sp>
    </p:spTree>
  </p:cSld>
  <p:clrMapOvr>
    <a:masterClrMapping/>
  </p:clrMapOvr>
  <p:transition spd="med">
    <p:circl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3962</TotalTime>
  <Words>1584</Words>
  <Application>Microsoft Office PowerPoint</Application>
  <PresentationFormat>On-screen Show (4:3)</PresentationFormat>
  <Paragraphs>216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Slide 1</vt:lpstr>
      <vt:lpstr>OUTLINE</vt:lpstr>
      <vt:lpstr>INTRODUCTION </vt:lpstr>
      <vt:lpstr>Slide 4</vt:lpstr>
      <vt:lpstr>DC MOTOR </vt:lpstr>
      <vt:lpstr>SPEED CONTROL OF DC MOTOR    </vt:lpstr>
      <vt:lpstr>Slide 7</vt:lpstr>
      <vt:lpstr> </vt:lpstr>
      <vt:lpstr>Slide 9</vt:lpstr>
      <vt:lpstr>Slide 10</vt:lpstr>
      <vt:lpstr>Slide 11</vt:lpstr>
      <vt:lpstr>Slide 12</vt:lpstr>
      <vt:lpstr>Slide 13</vt:lpstr>
      <vt:lpstr>Slide 14</vt:lpstr>
      <vt:lpstr>Slide 15</vt:lpstr>
      <vt:lpstr>Slide 16</vt:lpstr>
      <vt:lpstr>Slide 17</vt:lpstr>
      <vt:lpstr>EFFECT OF DIFFERENT TUNING PARAMETER FOR DC MOTOR</vt:lpstr>
      <vt:lpstr>Slide 19</vt:lpstr>
      <vt:lpstr>COMPARISON BETWEEN PARAMETERS FOR SPEED CONTROL OF DC MOTOR</vt:lpstr>
      <vt:lpstr>Slide 21</vt:lpstr>
      <vt:lpstr>COMPARISON OF SETTLING TIME FOR DIFFERENT CONTROLLER</vt:lpstr>
      <vt:lpstr>OPTIMIZED RESULT FOR SPEED CONTROL OF DC MOTOR</vt:lpstr>
      <vt:lpstr>Slide 24</vt:lpstr>
      <vt:lpstr>Slide 25</vt:lpstr>
      <vt:lpstr>Slide 26</vt:lpstr>
      <vt:lpstr>Slide 27</vt:lpstr>
      <vt:lpstr>Slide 28</vt:lpstr>
      <vt:lpstr>Slide 29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vikas</dc:creator>
  <cp:lastModifiedBy>G-tech</cp:lastModifiedBy>
  <cp:revision>471</cp:revision>
  <dcterms:created xsi:type="dcterms:W3CDTF">2015-01-31T05:55:35Z</dcterms:created>
  <dcterms:modified xsi:type="dcterms:W3CDTF">2018-05-28T06:18:24Z</dcterms:modified>
</cp:coreProperties>
</file>