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7"/>
  </p:notesMasterIdLst>
  <p:sldIdLst>
    <p:sldId id="256" r:id="rId3"/>
    <p:sldId id="257" r:id="rId4"/>
    <p:sldId id="259" r:id="rId5"/>
    <p:sldId id="271" r:id="rId6"/>
    <p:sldId id="272" r:id="rId7"/>
    <p:sldId id="273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4631" autoAdjust="0"/>
  </p:normalViewPr>
  <p:slideViewPr>
    <p:cSldViewPr>
      <p:cViewPr varScale="1">
        <p:scale>
          <a:sx n="50" d="100"/>
          <a:sy n="50" d="100"/>
        </p:scale>
        <p:origin x="-108" y="-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39" tIns="44070" rIns="88139" bIns="4407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vert="horz" lIns="88139" tIns="44070" rIns="88139" bIns="4407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</p:spPr>
        <p:txBody>
          <a:bodyPr vert="horz" lIns="88139" tIns="44070" rIns="88139" bIns="4407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78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gi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1.gi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1.gi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jpe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5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21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ENGR 4220/5220: </a:t>
            </a:r>
            <a:br>
              <a:rPr lang="en-US" sz="5400" dirty="0" smtClean="0"/>
            </a:br>
            <a:r>
              <a:rPr lang="en-US" sz="5400" dirty="0" smtClean="0"/>
              <a:t>Control Systems</a:t>
            </a:r>
            <a:endParaRPr lang="en-US" sz="5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429000" y="5029200"/>
            <a:ext cx="4800600" cy="106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Rick Hill, PhD</a:t>
            </a:r>
          </a:p>
          <a:p>
            <a:pPr>
              <a:defRPr/>
            </a:pPr>
            <a:r>
              <a:rPr lang="en-US" dirty="0" smtClean="0"/>
              <a:t>Dept of Mechanical Engineering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Complexity Depends on Purpose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Design/analysis model: simpler</a:t>
            </a:r>
          </a:p>
          <a:p>
            <a:pPr lvl="1"/>
            <a:r>
              <a:rPr lang="en-US" sz="2400" dirty="0" smtClean="0"/>
              <a:t>Simple enough to generate closed-form solution</a:t>
            </a:r>
          </a:p>
          <a:p>
            <a:pPr lvl="1"/>
            <a:r>
              <a:rPr lang="en-US" sz="2400" dirty="0" smtClean="0"/>
              <a:t>Less accurate, but provides intuition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60866"/>
              </p:ext>
            </p:extLst>
          </p:nvPr>
        </p:nvGraphicFramePr>
        <p:xfrm>
          <a:off x="533400" y="4495800"/>
          <a:ext cx="2819400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4" imgW="1396800" imgH="609480" progId="Equation.DSMT4">
                  <p:embed/>
                </p:oleObj>
              </mc:Choice>
              <mc:Fallback>
                <p:oleObj name="Equation" r:id="rId4" imgW="13968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495800"/>
                        <a:ext cx="2819400" cy="11953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 descr="motor.gif"/>
          <p:cNvPicPr>
            <a:picLocks noChangeAspect="1"/>
          </p:cNvPicPr>
          <p:nvPr/>
        </p:nvPicPr>
        <p:blipFill>
          <a:blip r:embed="rId6" cstate="print"/>
          <a:srcRect t="25974" b="15584"/>
          <a:stretch>
            <a:fillRect/>
          </a:stretch>
        </p:blipFill>
        <p:spPr>
          <a:xfrm>
            <a:off x="3733800" y="2971800"/>
            <a:ext cx="4533900" cy="3429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67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sz="4200" dirty="0" smtClean="0"/>
              <a:t>Complexity Depends on Purpose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Simulation model: more accurate</a:t>
            </a:r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8" t="24108" r="2801" b="3931"/>
          <a:stretch/>
        </p:blipFill>
        <p:spPr bwMode="auto">
          <a:xfrm>
            <a:off x="174171" y="2227209"/>
            <a:ext cx="8817429" cy="44086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010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Systems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3657600" cy="639762"/>
          </a:xfrm>
        </p:spPr>
        <p:txBody>
          <a:bodyPr/>
          <a:lstStyle/>
          <a:p>
            <a:r>
              <a:rPr lang="en-US" dirty="0" smtClean="0"/>
              <a:t>Static Systems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3657600" cy="3951288"/>
          </a:xfrm>
        </p:spPr>
        <p:txBody>
          <a:bodyPr/>
          <a:lstStyle/>
          <a:p>
            <a:r>
              <a:rPr lang="en-US" sz="2000" dirty="0" smtClean="0"/>
              <a:t>Output is determined only by the current input, reacts instantaneously</a:t>
            </a:r>
          </a:p>
          <a:p>
            <a:r>
              <a:rPr lang="en-US" sz="2000" dirty="0" smtClean="0"/>
              <a:t>Relationship does not change (it is </a:t>
            </a:r>
            <a:r>
              <a:rPr lang="en-US" sz="2000" u="sng" dirty="0" smtClean="0"/>
              <a:t>static</a:t>
            </a:r>
            <a:r>
              <a:rPr lang="en-US" sz="2000" dirty="0" smtClean="0"/>
              <a:t>!)</a:t>
            </a:r>
          </a:p>
          <a:p>
            <a:r>
              <a:rPr lang="en-US" sz="2000" dirty="0" smtClean="0"/>
              <a:t>Relationship is represented by an </a:t>
            </a:r>
            <a:r>
              <a:rPr lang="en-US" sz="2000" u="sng" dirty="0" smtClean="0"/>
              <a:t>algebraic</a:t>
            </a:r>
            <a:r>
              <a:rPr lang="en-US" sz="2000" dirty="0" smtClean="0"/>
              <a:t> equation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343400" y="1295400"/>
            <a:ext cx="3657600" cy="639762"/>
          </a:xfrm>
        </p:spPr>
        <p:txBody>
          <a:bodyPr/>
          <a:lstStyle/>
          <a:p>
            <a:r>
              <a:rPr lang="en-US" dirty="0" smtClean="0"/>
              <a:t>Dynamic Systems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343400" y="1935162"/>
            <a:ext cx="3657600" cy="3951288"/>
          </a:xfrm>
        </p:spPr>
        <p:txBody>
          <a:bodyPr/>
          <a:lstStyle/>
          <a:p>
            <a:r>
              <a:rPr lang="en-US" sz="2000" dirty="0" smtClean="0"/>
              <a:t>Output takes time to react</a:t>
            </a:r>
          </a:p>
          <a:p>
            <a:r>
              <a:rPr lang="en-US" sz="2000" dirty="0" smtClean="0"/>
              <a:t>Relationship changes with time, depends on past inputs and initial conditions (it is </a:t>
            </a:r>
            <a:r>
              <a:rPr lang="en-US" sz="2000" u="sng" dirty="0" smtClean="0"/>
              <a:t>dynamic</a:t>
            </a:r>
            <a:r>
              <a:rPr lang="en-US" sz="2000" dirty="0" smtClean="0"/>
              <a:t>!)</a:t>
            </a:r>
          </a:p>
          <a:p>
            <a:r>
              <a:rPr lang="en-US" sz="2000" dirty="0" smtClean="0"/>
              <a:t>Relationship is represented by a </a:t>
            </a:r>
            <a:r>
              <a:rPr lang="en-US" sz="2000" u="sng" dirty="0" smtClean="0"/>
              <a:t>differential</a:t>
            </a:r>
            <a:r>
              <a:rPr lang="en-US" sz="2000" dirty="0" smtClean="0"/>
              <a:t> equation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10" name="Rectangle 9"/>
          <p:cNvSpPr/>
          <p:nvPr/>
        </p:nvSpPr>
        <p:spPr>
          <a:xfrm>
            <a:off x="3440112" y="5029200"/>
            <a:ext cx="1219200" cy="609600"/>
          </a:xfrm>
          <a:prstGeom prst="rect">
            <a:avLst/>
          </a:prstGeom>
          <a:solidFill>
            <a:schemeClr val="accent4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SYSTEM</a:t>
            </a:r>
          </a:p>
        </p:txBody>
      </p:sp>
      <p:cxnSp>
        <p:nvCxnSpPr>
          <p:cNvPr id="11" name="Straight Arrow Connector 10"/>
          <p:cNvCxnSpPr>
            <a:endCxn id="10" idx="1"/>
          </p:cNvCxnSpPr>
          <p:nvPr/>
        </p:nvCxnSpPr>
        <p:spPr>
          <a:xfrm>
            <a:off x="2525712" y="53340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4659312" y="53340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5"/>
          <p:cNvSpPr txBox="1">
            <a:spLocks noChangeArrowheads="1"/>
          </p:cNvSpPr>
          <p:nvPr/>
        </p:nvSpPr>
        <p:spPr bwMode="auto">
          <a:xfrm>
            <a:off x="2451100" y="4953000"/>
            <a:ext cx="6842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accent3">
                    <a:lumMod val="50000"/>
                  </a:schemeClr>
                </a:solidFill>
                <a:latin typeface="+mn-lt"/>
              </a:rPr>
              <a:t>input</a:t>
            </a:r>
          </a:p>
        </p:txBody>
      </p:sp>
      <p:sp>
        <p:nvSpPr>
          <p:cNvPr id="14" name="TextBox 16"/>
          <p:cNvSpPr txBox="1">
            <a:spLocks noChangeArrowheads="1"/>
          </p:cNvSpPr>
          <p:nvPr/>
        </p:nvSpPr>
        <p:spPr bwMode="auto">
          <a:xfrm>
            <a:off x="4889500" y="4953000"/>
            <a:ext cx="8258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output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12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vs. Dynamic Systems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4191000" y="1219200"/>
            <a:ext cx="4191000" cy="639762"/>
          </a:xfrm>
        </p:spPr>
        <p:txBody>
          <a:bodyPr/>
          <a:lstStyle/>
          <a:p>
            <a:r>
              <a:rPr lang="en-US" dirty="0" smtClean="0"/>
              <a:t>Motor from a Dynamic Viewpoint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pic>
        <p:nvPicPr>
          <p:cNvPr id="15" name="Content Placeholder 10" descr="step1.em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4572000" y="1828800"/>
            <a:ext cx="3352800" cy="2516188"/>
          </a:xfrm>
          <a:prstGeom prst="rect">
            <a:avLst/>
          </a:prstGeom>
        </p:spPr>
      </p:pic>
      <p:pic>
        <p:nvPicPr>
          <p:cNvPr id="16" name="Picture 15" descr="step1b.em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83045"/>
            <a:ext cx="3362325" cy="252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76200" y="1219200"/>
            <a:ext cx="4191000" cy="639762"/>
          </a:xfrm>
        </p:spPr>
        <p:txBody>
          <a:bodyPr/>
          <a:lstStyle/>
          <a:p>
            <a:r>
              <a:rPr lang="en-US" dirty="0" smtClean="0"/>
              <a:t>Motor from a Static Viewpoint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572000" y="1828800"/>
            <a:ext cx="3352800" cy="495300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990600" y="2590800"/>
            <a:ext cx="0" cy="297180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0600" y="5562600"/>
            <a:ext cx="2895600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90600" y="4495800"/>
            <a:ext cx="1066800" cy="10668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90600" y="3505200"/>
            <a:ext cx="20574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57400" y="58674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speed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 rot="16200000">
            <a:off x="-158479" y="389228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torque</a:t>
            </a:r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22098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T</a:t>
            </a:r>
            <a:endParaRPr lang="en-US" sz="1800" i="1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7200" y="328826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T</a:t>
            </a:r>
            <a:r>
              <a:rPr lang="en-US" sz="1800" baseline="-25000" dirty="0" err="1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stall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28800" y="40386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e</a:t>
            </a:r>
            <a:r>
              <a:rPr lang="en-US" sz="1800" i="1" baseline="-250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a1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371600" y="4583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e</a:t>
            </a:r>
            <a:r>
              <a:rPr lang="en-US" sz="1800" i="1" baseline="-250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a2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886200" y="53456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w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590800" y="5486400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 err="1" smtClean="0">
                <a:solidFill>
                  <a:schemeClr val="accent3">
                    <a:lumMod val="50000"/>
                  </a:schemeClr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en-US" sz="1800" baseline="-25000" dirty="0" err="1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no</a:t>
            </a:r>
            <a:r>
              <a:rPr lang="en-US" sz="1800" baseline="-25000" dirty="0" smtClean="0">
                <a:solidFill>
                  <a:schemeClr val="accent3">
                    <a:lumMod val="50000"/>
                  </a:schemeClr>
                </a:solidFill>
                <a:cs typeface="Times New Roman" pitchFamily="18" charset="0"/>
              </a:rPr>
              <a:t>-load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Symbol" pitchFamily="18" charset="2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720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9" grpId="0"/>
      <p:bldP spid="30" grpId="0"/>
      <p:bldP spid="32" grpId="0"/>
      <p:bldP spid="33" grpId="0"/>
      <p:bldP spid="35" grpId="0"/>
      <p:bldP spid="36" grpId="0"/>
      <p:bldP spid="37" grpId="0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sz="2400" dirty="0" smtClean="0">
                <a:solidFill>
                  <a:srgbClr val="C00000"/>
                </a:solidFill>
              </a:rPr>
              <a:t>Homogenous</a:t>
            </a:r>
            <a:r>
              <a:rPr lang="en-US" sz="2400" dirty="0" smtClean="0"/>
              <a:t> differential equations</a:t>
            </a:r>
          </a:p>
          <a:p>
            <a:pPr lvl="0">
              <a:defRPr/>
            </a:pPr>
            <a:endParaRPr lang="en-US" sz="4800" dirty="0" smtClean="0"/>
          </a:p>
          <a:p>
            <a:pPr lvl="0">
              <a:defRPr/>
            </a:pPr>
            <a:endParaRPr lang="en-US" sz="2400" dirty="0" smtClean="0"/>
          </a:p>
          <a:p>
            <a:pPr lvl="0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Righthand</a:t>
            </a:r>
            <a:r>
              <a:rPr lang="en-US" sz="2400" dirty="0" smtClean="0"/>
              <a:t> side of equation equals 0</a:t>
            </a:r>
          </a:p>
          <a:p>
            <a:pPr lvl="1">
              <a:defRPr/>
            </a:pPr>
            <a:r>
              <a:rPr lang="en-US" sz="2400" dirty="0" smtClean="0"/>
              <a:t>Represents </a:t>
            </a:r>
            <a:r>
              <a:rPr lang="en-US" sz="2400" u="sng" dirty="0" smtClean="0"/>
              <a:t>free response</a:t>
            </a:r>
            <a:r>
              <a:rPr lang="en-US" sz="2400" dirty="0" smtClean="0"/>
              <a:t> of system</a:t>
            </a:r>
          </a:p>
          <a:p>
            <a:pPr lvl="1">
              <a:defRPr/>
            </a:pPr>
            <a:r>
              <a:rPr lang="en-US" sz="2400" dirty="0" smtClean="0"/>
              <a:t>Solution consists of exponentials</a:t>
            </a:r>
          </a:p>
          <a:p>
            <a:pPr lvl="1">
              <a:defRPr/>
            </a:pPr>
            <a:endParaRPr lang="en-US" sz="4000" dirty="0" smtClean="0"/>
          </a:p>
          <a:p>
            <a:pPr lvl="1">
              <a:buNone/>
              <a:defRPr/>
            </a:pPr>
            <a:r>
              <a:rPr lang="en-US" sz="2400" dirty="0" smtClean="0"/>
              <a:t>where exponents are roots of the </a:t>
            </a:r>
            <a:r>
              <a:rPr lang="en-US" sz="2400" dirty="0" smtClean="0">
                <a:solidFill>
                  <a:srgbClr val="C00000"/>
                </a:solidFill>
              </a:rPr>
              <a:t>characteristic eq.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455212"/>
              </p:ext>
            </p:extLst>
          </p:nvPr>
        </p:nvGraphicFramePr>
        <p:xfrm>
          <a:off x="1600200" y="2417763"/>
          <a:ext cx="32146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4" name="Equation" r:id="rId4" imgW="1002960" imgH="177480" progId="Equation.DSMT4">
                  <p:embed/>
                </p:oleObj>
              </mc:Choice>
              <mc:Fallback>
                <p:oleObj name="Equation" r:id="rId4" imgW="1002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17763"/>
                        <a:ext cx="3214688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600200" y="5181600"/>
          <a:ext cx="3581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5" name="Equation" r:id="rId6" imgW="1180800" imgH="241200" progId="Equation.DSMT4">
                  <p:embed/>
                </p:oleObj>
              </mc:Choice>
              <mc:Fallback>
                <p:oleObj name="Equation" r:id="rId6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3581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mass_spring_damper2.gif"/>
          <p:cNvPicPr>
            <a:picLocks noChangeAspect="1"/>
          </p:cNvPicPr>
          <p:nvPr/>
        </p:nvPicPr>
        <p:blipFill>
          <a:blip r:embed="rId8" cstate="print"/>
          <a:srcRect l="21667" t="14646" r="25000" b="45371"/>
          <a:stretch>
            <a:fillRect/>
          </a:stretch>
        </p:blipFill>
        <p:spPr>
          <a:xfrm>
            <a:off x="4876800" y="2133600"/>
            <a:ext cx="2926080" cy="1447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95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Homogenous differential equations</a:t>
            </a:r>
          </a:p>
          <a:p>
            <a:endParaRPr lang="en-US" sz="4400" dirty="0" smtClean="0"/>
          </a:p>
          <a:p>
            <a:pPr lvl="1"/>
            <a:r>
              <a:rPr lang="en-US" sz="2400" dirty="0" smtClean="0"/>
              <a:t>For the above, the characteristic equation is</a:t>
            </a:r>
          </a:p>
          <a:p>
            <a:pPr lvl="1">
              <a:buNone/>
            </a:pPr>
            <a:endParaRPr lang="en-US" sz="4000" dirty="0" smtClean="0">
              <a:solidFill>
                <a:srgbClr val="C00000"/>
              </a:solidFill>
            </a:endParaRPr>
          </a:p>
          <a:p>
            <a:pPr lvl="1"/>
            <a:r>
              <a:rPr lang="en-US" sz="2400" dirty="0" smtClean="0"/>
              <a:t>Roots can be found from the quadratic formula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250732"/>
              </p:ext>
            </p:extLst>
          </p:nvPr>
        </p:nvGraphicFramePr>
        <p:xfrm>
          <a:off x="2057400" y="2209800"/>
          <a:ext cx="3214688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4" imgW="1002960" imgH="177480" progId="Equation.DSMT4">
                  <p:embed/>
                </p:oleObj>
              </mc:Choice>
              <mc:Fallback>
                <p:oleObj name="Equation" r:id="rId4" imgW="1002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3214688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915342"/>
              </p:ext>
            </p:extLst>
          </p:nvPr>
        </p:nvGraphicFramePr>
        <p:xfrm>
          <a:off x="1981200" y="3352800"/>
          <a:ext cx="3378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6" imgW="1054080" imgH="203040" progId="Equation.DSMT4">
                  <p:embed/>
                </p:oleObj>
              </mc:Choice>
              <mc:Fallback>
                <p:oleObj name="Equation" r:id="rId6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33782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286967"/>
              </p:ext>
            </p:extLst>
          </p:nvPr>
        </p:nvGraphicFramePr>
        <p:xfrm>
          <a:off x="1352550" y="4800600"/>
          <a:ext cx="4557713" cy="138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8" imgW="1422360" imgH="444240" progId="Equation.DSMT4">
                  <p:embed/>
                </p:oleObj>
              </mc:Choice>
              <mc:Fallback>
                <p:oleObj name="Equation" r:id="rId8" imgW="1422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800600"/>
                        <a:ext cx="4557713" cy="138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7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Recalling that</a:t>
            </a:r>
          </a:p>
          <a:p>
            <a:r>
              <a:rPr lang="en-US" sz="2800" dirty="0" smtClean="0"/>
              <a:t>If the roots are completely real, then the solution is exponential</a:t>
            </a:r>
          </a:p>
          <a:p>
            <a:pPr lvl="1"/>
            <a:r>
              <a:rPr lang="en-US" sz="2800" dirty="0" smtClean="0"/>
              <a:t>If all negative, </a:t>
            </a:r>
            <a:r>
              <a:rPr lang="en-US" sz="2800" dirty="0" smtClean="0">
                <a:solidFill>
                  <a:srgbClr val="C00000"/>
                </a:solidFill>
              </a:rPr>
              <a:t>stable</a:t>
            </a:r>
          </a:p>
          <a:p>
            <a:pPr lvl="1"/>
            <a:r>
              <a:rPr lang="en-US" sz="2800" dirty="0" smtClean="0"/>
              <a:t>If any positive, </a:t>
            </a:r>
            <a:r>
              <a:rPr lang="en-US" sz="2800" dirty="0" smtClean="0">
                <a:solidFill>
                  <a:srgbClr val="C00000"/>
                </a:solidFill>
              </a:rPr>
              <a:t>unstable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3200400" y="1497012"/>
          <a:ext cx="35814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4" imgW="1180800" imgH="241200" progId="Equation.DSMT4">
                  <p:embed/>
                </p:oleObj>
              </mc:Choice>
              <mc:Fallback>
                <p:oleObj name="Equation" r:id="rId4" imgW="1180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497012"/>
                        <a:ext cx="3581400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4419600"/>
            <a:ext cx="29352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ass_spring_damper2.gif"/>
          <p:cNvPicPr>
            <a:picLocks noChangeAspect="1"/>
          </p:cNvPicPr>
          <p:nvPr/>
        </p:nvPicPr>
        <p:blipFill>
          <a:blip r:embed="rId7" cstate="print"/>
          <a:srcRect l="21667" t="14646" r="25000" b="45371"/>
          <a:stretch>
            <a:fillRect/>
          </a:stretch>
        </p:blipFill>
        <p:spPr>
          <a:xfrm>
            <a:off x="1524000" y="4800600"/>
            <a:ext cx="2926080" cy="1447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72200" y="6477000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time</a:t>
            </a:r>
            <a:endParaRPr lang="en-US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>
            <a:off x="3770143" y="5278547"/>
            <a:ext cx="19656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displacement, </a:t>
            </a:r>
            <a:r>
              <a:rPr lang="en-US" sz="2000" i="1" dirty="0" smtClean="0">
                <a:cs typeface="Times New Roman" pitchFamily="18" charset="0"/>
              </a:rPr>
              <a:t>x</a:t>
            </a:r>
            <a:endParaRPr lang="en-US" i="1" dirty="0">
              <a:cs typeface="Times New Roman" pitchFamily="18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85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the roots are complex, then can rewrite in </a:t>
            </a:r>
            <a:r>
              <a:rPr lang="en-US" sz="2800" dirty="0" err="1" smtClean="0"/>
              <a:t>sines</a:t>
            </a:r>
            <a:r>
              <a:rPr lang="en-US" sz="2800" dirty="0" smtClean="0"/>
              <a:t> and cosines using Euler’s identity:</a:t>
            </a:r>
          </a:p>
          <a:p>
            <a:endParaRPr lang="en-US" sz="2800" dirty="0" smtClean="0"/>
          </a:p>
          <a:p>
            <a:pPr>
              <a:buNone/>
            </a:pPr>
            <a:endParaRPr lang="en-US" sz="3200" dirty="0" smtClean="0"/>
          </a:p>
          <a:p>
            <a:endParaRPr lang="en-US" sz="1200" dirty="0" smtClean="0"/>
          </a:p>
          <a:p>
            <a:r>
              <a:rPr lang="en-US" sz="2800" dirty="0" smtClean="0"/>
              <a:t>Therefore,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2057400" y="2667000"/>
          <a:ext cx="4160838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4" imgW="1371600" imgH="228600" progId="Equation.DSMT4">
                  <p:embed/>
                </p:oleObj>
              </mc:Choice>
              <mc:Fallback>
                <p:oleObj name="Equation" r:id="rId4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67000"/>
                        <a:ext cx="4160838" cy="677862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2743200" y="3733800"/>
          <a:ext cx="43529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6" imgW="1434960" imgH="241200" progId="Equation.DSMT4">
                  <p:embed/>
                </p:oleObj>
              </mc:Choice>
              <mc:Fallback>
                <p:oleObj name="Equation" r:id="rId6" imgW="1434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33800"/>
                        <a:ext cx="4352925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971800" y="5532437"/>
          <a:ext cx="519906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8" imgW="1714320" imgH="241200" progId="Equation.DSMT4">
                  <p:embed/>
                </p:oleObj>
              </mc:Choice>
              <mc:Fallback>
                <p:oleObj name="Equation" r:id="rId8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32437"/>
                        <a:ext cx="5199062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971800" y="4572000"/>
          <a:ext cx="4699000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10" imgW="1549080" imgH="241200" progId="Equation.DSMT4">
                  <p:embed/>
                </p:oleObj>
              </mc:Choice>
              <mc:Fallback>
                <p:oleObj name="Equation" r:id="rId10" imgW="1549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572000"/>
                        <a:ext cx="4699000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09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257800"/>
          </a:xfrm>
        </p:spPr>
        <p:txBody>
          <a:bodyPr>
            <a:normAutofit lnSpcReduction="10000"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Above follows when have complex roots of char. eq.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		real part = rate of decay (growth)</a:t>
            </a:r>
          </a:p>
          <a:p>
            <a:pPr>
              <a:buNone/>
            </a:pPr>
            <a:r>
              <a:rPr lang="en-US" sz="2800" dirty="0" smtClean="0"/>
              <a:t>			</a:t>
            </a:r>
            <a:r>
              <a:rPr lang="en-US" sz="2800" dirty="0" err="1" smtClean="0"/>
              <a:t>imag</a:t>
            </a:r>
            <a:r>
              <a:rPr lang="en-US" sz="2800" dirty="0" smtClean="0"/>
              <a:t> part = freq of oscillation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05200" y="4876800"/>
          <a:ext cx="262096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0" name="Equation" r:id="rId4" imgW="863280" imgH="228600" progId="Equation.DSMT4">
                  <p:embed/>
                </p:oleObj>
              </mc:Choice>
              <mc:Fallback>
                <p:oleObj name="Equation" r:id="rId4" imgW="863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62096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2" descr="untitled.jpg"/>
          <p:cNvPicPr>
            <a:picLocks noChangeAspect="1"/>
          </p:cNvPicPr>
          <p:nvPr/>
        </p:nvPicPr>
        <p:blipFill>
          <a:blip r:embed="rId6" cstate="print"/>
          <a:srcRect l="12914" t="6650" r="8675" b="10591"/>
          <a:stretch>
            <a:fillRect/>
          </a:stretch>
        </p:blipFill>
        <p:spPr bwMode="auto">
          <a:xfrm>
            <a:off x="4724400" y="2362200"/>
            <a:ext cx="2879725" cy="199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mass_spring_damper2.gif"/>
          <p:cNvPicPr>
            <a:picLocks noChangeAspect="1"/>
          </p:cNvPicPr>
          <p:nvPr/>
        </p:nvPicPr>
        <p:blipFill>
          <a:blip r:embed="rId7" cstate="print"/>
          <a:srcRect l="21667" t="14646" r="25000" b="45371"/>
          <a:stretch>
            <a:fillRect/>
          </a:stretch>
        </p:blipFill>
        <p:spPr>
          <a:xfrm>
            <a:off x="1524000" y="2667000"/>
            <a:ext cx="2926080" cy="1447800"/>
          </a:xfrm>
          <a:prstGeom prst="rect">
            <a:avLst/>
          </a:prstGeom>
        </p:spPr>
      </p:pic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457200" y="1676400"/>
          <a:ext cx="60086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Equation" r:id="rId8" imgW="1981080" imgH="241200" progId="Equation.DSMT4">
                  <p:embed/>
                </p:oleObj>
              </mc:Choice>
              <mc:Fallback>
                <p:oleObj name="Equation" r:id="rId8" imgW="1981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60086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20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Differential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800600" cy="4800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Forced</a:t>
            </a:r>
            <a:r>
              <a:rPr lang="en-US" sz="2400" dirty="0" smtClean="0"/>
              <a:t> differential equations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050" dirty="0" smtClean="0"/>
          </a:p>
          <a:p>
            <a:pPr lvl="1"/>
            <a:r>
              <a:rPr lang="en-US" sz="2400" dirty="0" smtClean="0"/>
              <a:t>Solution consists of two parts</a:t>
            </a:r>
          </a:p>
          <a:p>
            <a:pPr lvl="1"/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			</a:t>
            </a:r>
          </a:p>
          <a:p>
            <a:pPr lvl="1">
              <a:buNone/>
            </a:pPr>
            <a:r>
              <a:rPr lang="en-US" sz="2800" dirty="0" smtClean="0"/>
              <a:t>	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856031"/>
              </p:ext>
            </p:extLst>
          </p:nvPr>
        </p:nvGraphicFramePr>
        <p:xfrm>
          <a:off x="514350" y="2133600"/>
          <a:ext cx="386556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4" imgW="1206360" imgH="203040" progId="Equation.DSMT4">
                  <p:embed/>
                </p:oleObj>
              </mc:Choice>
              <mc:Fallback>
                <p:oleObj name="Equation" r:id="rId4" imgW="1206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2133600"/>
                        <a:ext cx="3865563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609600" y="3706812"/>
          <a:ext cx="35417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6" imgW="1168200" imgH="241200" progId="Equation.DSMT4">
                  <p:embed/>
                </p:oleObj>
              </mc:Choice>
              <mc:Fallback>
                <p:oleObj name="Equation" r:id="rId6" imgW="1168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06812"/>
                        <a:ext cx="3541713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mass_spring_damper.gif"/>
          <p:cNvPicPr>
            <a:picLocks noChangeAspect="1"/>
          </p:cNvPicPr>
          <p:nvPr/>
        </p:nvPicPr>
        <p:blipFill>
          <a:blip r:embed="rId8" cstate="print"/>
          <a:srcRect l="23333" t="13384" r="20000" b="44949"/>
          <a:stretch>
            <a:fillRect/>
          </a:stretch>
        </p:blipFill>
        <p:spPr>
          <a:xfrm>
            <a:off x="4456545" y="1371600"/>
            <a:ext cx="3925455" cy="190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4327029"/>
            <a:ext cx="7924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800" i="1" dirty="0" err="1" smtClean="0"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cs typeface="Times New Roman" pitchFamily="18" charset="0"/>
              </a:rPr>
              <a:t>h</a:t>
            </a:r>
            <a:r>
              <a:rPr lang="en-US" sz="2800" dirty="0" smtClean="0">
                <a:latin typeface="+mn-lt"/>
              </a:rPr>
              <a:t> is the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homogenous </a:t>
            </a:r>
            <a:r>
              <a:rPr lang="en-US" sz="2800" dirty="0" smtClean="0">
                <a:latin typeface="+mn-lt"/>
              </a:rPr>
              <a:t>solution</a:t>
            </a:r>
          </a:p>
          <a:p>
            <a:pPr lvl="1">
              <a:buNone/>
            </a:pPr>
            <a:r>
              <a:rPr lang="en-US" sz="2400" dirty="0" smtClean="0">
                <a:latin typeface="+mn-lt"/>
              </a:rPr>
              <a:t>	- same form as before, natural response of system</a:t>
            </a:r>
          </a:p>
          <a:p>
            <a:pPr lvl="1">
              <a:buNone/>
            </a:pPr>
            <a:r>
              <a:rPr lang="en-US" sz="2800" i="1" dirty="0" err="1" smtClean="0">
                <a:cs typeface="Times New Roman" pitchFamily="18" charset="0"/>
              </a:rPr>
              <a:t>x</a:t>
            </a:r>
            <a:r>
              <a:rPr lang="en-US" sz="2800" i="1" baseline="-25000" dirty="0" err="1" smtClean="0">
                <a:cs typeface="Times New Roman" pitchFamily="18" charset="0"/>
              </a:rPr>
              <a:t>p</a:t>
            </a:r>
            <a:r>
              <a:rPr lang="en-US" sz="2800" dirty="0" smtClean="0">
                <a:latin typeface="+mn-lt"/>
              </a:rPr>
              <a:t> is the </a:t>
            </a:r>
            <a:r>
              <a:rPr lang="en-US" sz="2800" dirty="0" smtClean="0">
                <a:solidFill>
                  <a:srgbClr val="C00000"/>
                </a:solidFill>
                <a:latin typeface="+mn-lt"/>
              </a:rPr>
              <a:t>particular</a:t>
            </a:r>
            <a:r>
              <a:rPr lang="en-US" sz="2800" dirty="0" smtClean="0">
                <a:latin typeface="+mn-lt"/>
              </a:rPr>
              <a:t> solution</a:t>
            </a:r>
            <a:endParaRPr lang="en-US" sz="2400" dirty="0" smtClean="0">
              <a:latin typeface="+mn-lt"/>
            </a:endParaRPr>
          </a:p>
          <a:p>
            <a:pPr lvl="1">
              <a:buNone/>
            </a:pPr>
            <a:r>
              <a:rPr lang="en-US" sz="2400" dirty="0" smtClean="0">
                <a:latin typeface="+mn-lt"/>
              </a:rPr>
              <a:t>	- generally same form as </a:t>
            </a:r>
            <a:r>
              <a:rPr lang="en-US" sz="2400" i="1" dirty="0" smtClean="0">
                <a:cs typeface="Times New Roman" pitchFamily="18" charset="0"/>
              </a:rPr>
              <a:t>F</a:t>
            </a:r>
            <a:r>
              <a:rPr lang="en-US" sz="2400" dirty="0" smtClean="0">
                <a:cs typeface="Times New Roman" pitchFamily="18" charset="0"/>
              </a:rPr>
              <a:t>(</a:t>
            </a:r>
            <a:r>
              <a:rPr lang="en-US" sz="2400" i="1" dirty="0" smtClean="0">
                <a:cs typeface="Times New Roman" pitchFamily="18" charset="0"/>
              </a:rPr>
              <a:t>t</a:t>
            </a:r>
            <a:r>
              <a:rPr lang="en-US" sz="2400" dirty="0" smtClean="0">
                <a:cs typeface="Times New Roman" pitchFamily="18" charset="0"/>
              </a:rPr>
              <a:t>)</a:t>
            </a:r>
            <a:r>
              <a:rPr lang="en-US" sz="2400" dirty="0" smtClean="0">
                <a:latin typeface="+mn-lt"/>
              </a:rPr>
              <a:t>, due to the input</a:t>
            </a:r>
            <a:endParaRPr lang="en-US" sz="24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Lecture 1: Overview and </a:t>
            </a:r>
            <a:r>
              <a:rPr lang="en-US" sz="4400" dirty="0" smtClean="0"/>
              <a:t>Intro</a:t>
            </a:r>
            <a:endParaRPr lang="en-US" sz="4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 to the control system design process</a:t>
            </a:r>
          </a:p>
          <a:p>
            <a:pPr marL="114300" indent="0">
              <a:buNone/>
            </a:pPr>
            <a:endParaRPr lang="en-US" sz="900" dirty="0"/>
          </a:p>
          <a:p>
            <a:r>
              <a:rPr lang="en-US" sz="2800" dirty="0"/>
              <a:t>Control system example</a:t>
            </a:r>
          </a:p>
          <a:p>
            <a:pPr lvl="1"/>
            <a:r>
              <a:rPr lang="en-US" sz="2400" dirty="0"/>
              <a:t>open loop vs. closed loop</a:t>
            </a:r>
          </a:p>
          <a:p>
            <a:endParaRPr lang="en-US" sz="900" dirty="0"/>
          </a:p>
          <a:p>
            <a:r>
              <a:rPr lang="en-US" sz="2800" dirty="0"/>
              <a:t>Introduction to modeling </a:t>
            </a:r>
          </a:p>
          <a:p>
            <a:endParaRPr lang="en-US" sz="900" dirty="0"/>
          </a:p>
          <a:p>
            <a:r>
              <a:rPr lang="en-US" sz="2800" dirty="0"/>
              <a:t>Solving differential equations</a:t>
            </a:r>
          </a:p>
          <a:p>
            <a:pPr lvl="1"/>
            <a:r>
              <a:rPr lang="en-US" sz="2400" dirty="0"/>
              <a:t>Free response</a:t>
            </a:r>
          </a:p>
          <a:p>
            <a:pPr lvl="1"/>
            <a:r>
              <a:rPr lang="en-US" sz="2400" dirty="0"/>
              <a:t>Forced response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286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600" y="1600200"/>
            <a:ext cx="7620000" cy="50292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has a solution of the form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2800" dirty="0" smtClean="0"/>
              <a:t>	 </a:t>
            </a:r>
          </a:p>
          <a:p>
            <a:pPr>
              <a:buNone/>
            </a:pPr>
            <a:r>
              <a:rPr lang="en-US" sz="2800" dirty="0" smtClean="0"/>
              <a:t>   where</a:t>
            </a:r>
          </a:p>
          <a:p>
            <a:pPr>
              <a:buNone/>
            </a:pPr>
            <a:r>
              <a:rPr lang="en-US" sz="2800" dirty="0" smtClean="0"/>
              <a:t>	 the homogenous portion dies out (</a:t>
            </a:r>
            <a:r>
              <a:rPr lang="en-US" sz="2800" dirty="0" smtClean="0">
                <a:solidFill>
                  <a:srgbClr val="C00000"/>
                </a:solidFill>
              </a:rPr>
              <a:t>transient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	 the particular portion remains (</a:t>
            </a:r>
            <a:r>
              <a:rPr lang="en-US" sz="2800" dirty="0" smtClean="0">
                <a:solidFill>
                  <a:srgbClr val="C00000"/>
                </a:solidFill>
              </a:rPr>
              <a:t>steady state</a:t>
            </a:r>
            <a:r>
              <a:rPr lang="en-US" sz="2800" dirty="0" smtClean="0"/>
              <a:t>) </a:t>
            </a:r>
          </a:p>
          <a:p>
            <a:endParaRPr lang="en-US" dirty="0"/>
          </a:p>
        </p:txBody>
      </p:sp>
      <p:graphicFrame>
        <p:nvGraphicFramePr>
          <p:cNvPr id="64514" name="Object 3"/>
          <p:cNvGraphicFramePr>
            <a:graphicFrameLocks noChangeAspect="1"/>
          </p:cNvGraphicFramePr>
          <p:nvPr/>
        </p:nvGraphicFramePr>
        <p:xfrm>
          <a:off x="889000" y="1884362"/>
          <a:ext cx="33782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Equation" r:id="rId4" imgW="1054080" imgH="177480" progId="Equation.DSMT4">
                  <p:embed/>
                </p:oleObj>
              </mc:Choice>
              <mc:Fallback>
                <p:oleObj name="Equation" r:id="rId4" imgW="1054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1884362"/>
                        <a:ext cx="33782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222375" y="3200400"/>
          <a:ext cx="68548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" name="Equation" r:id="rId6" imgW="2260440" imgH="228600" progId="Equation.DSMT4">
                  <p:embed/>
                </p:oleObj>
              </mc:Choice>
              <mc:Fallback>
                <p:oleObj name="Equation" r:id="rId6" imgW="226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3200400"/>
                        <a:ext cx="68548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3441700" y="76200"/>
          <a:ext cx="5549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Equation" r:id="rId8" imgW="2654280" imgH="228600" progId="Equation.DSMT4">
                  <p:embed/>
                </p:oleObj>
              </mc:Choice>
              <mc:Fallback>
                <p:oleObj name="Equation" r:id="rId8" imgW="26542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76200"/>
                        <a:ext cx="55499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3438525" y="696913"/>
          <a:ext cx="56292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Equation" r:id="rId10" imgW="2692080" imgH="253800" progId="Equation.DSMT4">
                  <p:embed/>
                </p:oleObj>
              </mc:Choice>
              <mc:Fallback>
                <p:oleObj name="Equation" r:id="rId10" imgW="269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696913"/>
                        <a:ext cx="5629275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3429000" y="1263650"/>
          <a:ext cx="38242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Equation" r:id="rId12" imgW="1828800" imgH="241200" progId="Equation.DSMT4">
                  <p:embed/>
                </p:oleObj>
              </mc:Choice>
              <mc:Fallback>
                <p:oleObj name="Equation" r:id="rId12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263650"/>
                        <a:ext cx="3824287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ight Brace 10"/>
          <p:cNvSpPr/>
          <p:nvPr/>
        </p:nvSpPr>
        <p:spPr>
          <a:xfrm rot="5400000">
            <a:off x="4419600" y="1752600"/>
            <a:ext cx="152400" cy="4114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91000" y="3962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sz="2000" b="1" i="1" baseline="-25000" dirty="0" err="1" smtClean="0">
                <a:solidFill>
                  <a:schemeClr val="accent1"/>
                </a:solidFill>
                <a:cs typeface="Times New Roman" pitchFamily="18" charset="0"/>
              </a:rPr>
              <a:t>h</a:t>
            </a:r>
            <a:r>
              <a:rPr lang="en-US" sz="2000" b="1" dirty="0" smtClean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en-US" sz="2000" b="1" dirty="0" smtClean="0">
                <a:solidFill>
                  <a:schemeClr val="accent1"/>
                </a:solidFill>
                <a:cs typeface="Times New Roman" pitchFamily="18" charset="0"/>
              </a:rPr>
              <a:t>)</a:t>
            </a:r>
            <a:endParaRPr lang="en-US" b="1" dirty="0">
              <a:solidFill>
                <a:schemeClr val="accent1"/>
              </a:solidFill>
              <a:cs typeface="Times New Roman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 rot="5400000">
            <a:off x="7429500" y="3238500"/>
            <a:ext cx="152400" cy="1143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39000" y="39624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err="1" smtClean="0">
                <a:solidFill>
                  <a:schemeClr val="accent1"/>
                </a:solidFill>
                <a:cs typeface="Times New Roman" pitchFamily="18" charset="0"/>
              </a:rPr>
              <a:t>x</a:t>
            </a:r>
            <a:r>
              <a:rPr lang="en-US" sz="2000" b="1" i="1" baseline="-25000" dirty="0" err="1" smtClean="0">
                <a:solidFill>
                  <a:schemeClr val="accent1"/>
                </a:solidFill>
                <a:cs typeface="Times New Roman" pitchFamily="18" charset="0"/>
              </a:rPr>
              <a:t>p</a:t>
            </a:r>
            <a:r>
              <a:rPr lang="en-US" sz="2000" b="1" dirty="0" smtClean="0">
                <a:solidFill>
                  <a:schemeClr val="accent1"/>
                </a:solidFill>
                <a:cs typeface="Times New Roman" pitchFamily="18" charset="0"/>
              </a:rPr>
              <a:t>(</a:t>
            </a:r>
            <a:r>
              <a:rPr lang="en-US" sz="2000" b="1" i="1" dirty="0" smtClean="0">
                <a:solidFill>
                  <a:schemeClr val="accent1"/>
                </a:solidFill>
                <a:cs typeface="Times New Roman" pitchFamily="18" charset="0"/>
              </a:rPr>
              <a:t>t</a:t>
            </a:r>
            <a:r>
              <a:rPr lang="en-US" sz="2000" b="1" dirty="0" smtClean="0">
                <a:solidFill>
                  <a:schemeClr val="accent1"/>
                </a:solidFill>
                <a:cs typeface="Times New Roman" pitchFamily="18" charset="0"/>
              </a:rPr>
              <a:t>)</a:t>
            </a:r>
            <a:endParaRPr lang="en-US" b="1" dirty="0">
              <a:solidFill>
                <a:schemeClr val="accent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6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600200"/>
            <a:ext cx="7620000" cy="4800600"/>
          </a:xfrm>
        </p:spPr>
        <p:txBody>
          <a:bodyPr/>
          <a:lstStyle/>
          <a:p>
            <a:r>
              <a:rPr lang="en-US" sz="2800" dirty="0" smtClean="0"/>
              <a:t>Consider other types of forcing functions:</a:t>
            </a:r>
          </a:p>
          <a:p>
            <a:endParaRPr lang="en-US" dirty="0"/>
          </a:p>
        </p:txBody>
      </p:sp>
      <p:graphicFrame>
        <p:nvGraphicFramePr>
          <p:cNvPr id="188418" name="Object 2"/>
          <p:cNvGraphicFramePr>
            <a:graphicFrameLocks noChangeAspect="1"/>
          </p:cNvGraphicFramePr>
          <p:nvPr/>
        </p:nvGraphicFramePr>
        <p:xfrm>
          <a:off x="1376363" y="2286000"/>
          <a:ext cx="32162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7" name="Equation" r:id="rId4" imgW="1002960" imgH="177480" progId="Equation.DSMT4">
                  <p:embed/>
                </p:oleObj>
              </mc:Choice>
              <mc:Fallback>
                <p:oleObj name="Equation" r:id="rId4" imgW="1002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286000"/>
                        <a:ext cx="32162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19" name="Object 3"/>
          <p:cNvGraphicFramePr>
            <a:graphicFrameLocks noChangeAspect="1"/>
          </p:cNvGraphicFramePr>
          <p:nvPr/>
        </p:nvGraphicFramePr>
        <p:xfrm>
          <a:off x="541338" y="2843116"/>
          <a:ext cx="6392862" cy="65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6" imgW="2184120" imgH="228600" progId="Equation.DSMT4">
                  <p:embed/>
                </p:oleObj>
              </mc:Choice>
              <mc:Fallback>
                <p:oleObj name="Equation" r:id="rId6" imgW="218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2843116"/>
                        <a:ext cx="6392862" cy="6541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1354138" y="3549650"/>
          <a:ext cx="382746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8" imgW="1193760" imgH="203040" progId="Equation.DSMT4">
                  <p:embed/>
                </p:oleObj>
              </mc:Choice>
              <mc:Fallback>
                <p:oleObj name="Equation" r:id="rId8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549650"/>
                        <a:ext cx="3827462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1" name="Object 5"/>
          <p:cNvGraphicFramePr>
            <a:graphicFrameLocks noChangeAspect="1"/>
          </p:cNvGraphicFramePr>
          <p:nvPr/>
        </p:nvGraphicFramePr>
        <p:xfrm>
          <a:off x="539750" y="4144882"/>
          <a:ext cx="7004050" cy="655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10" imgW="2387520" imgH="228600" progId="Equation.DSMT4">
                  <p:embed/>
                </p:oleObj>
              </mc:Choice>
              <mc:Fallback>
                <p:oleObj name="Equation" r:id="rId10" imgW="2387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144882"/>
                        <a:ext cx="7004050" cy="655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2" name="Object 6"/>
          <p:cNvGraphicFramePr>
            <a:graphicFrameLocks noChangeAspect="1"/>
          </p:cNvGraphicFramePr>
          <p:nvPr/>
        </p:nvGraphicFramePr>
        <p:xfrm>
          <a:off x="1371600" y="4968875"/>
          <a:ext cx="43148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12" imgW="1346040" imgH="177480" progId="Equation.DSMT4">
                  <p:embed/>
                </p:oleObj>
              </mc:Choice>
              <mc:Fallback>
                <p:oleObj name="Equation" r:id="rId12" imgW="13460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68875"/>
                        <a:ext cx="43148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7"/>
          <p:cNvGraphicFramePr>
            <a:graphicFrameLocks noChangeAspect="1"/>
          </p:cNvGraphicFramePr>
          <p:nvPr/>
        </p:nvGraphicFramePr>
        <p:xfrm>
          <a:off x="533400" y="5516640"/>
          <a:ext cx="8305800" cy="655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14" imgW="2831760" imgH="228600" progId="Equation.DSMT4">
                  <p:embed/>
                </p:oleObj>
              </mc:Choice>
              <mc:Fallback>
                <p:oleObj name="Equation" r:id="rId14" imgW="283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516640"/>
                        <a:ext cx="8305800" cy="655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6477000" y="6248400"/>
          <a:ext cx="245010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16" imgW="1117440" imgH="177480" progId="Equation.DSMT4">
                  <p:embed/>
                </p:oleObj>
              </mc:Choice>
              <mc:Fallback>
                <p:oleObj name="Equation" r:id="rId16" imgW="11174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6248400"/>
                        <a:ext cx="245010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7734300" y="5295900"/>
            <a:ext cx="228600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Find the solution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for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230740"/>
              </p:ext>
            </p:extLst>
          </p:nvPr>
        </p:nvGraphicFramePr>
        <p:xfrm>
          <a:off x="4724400" y="1586790"/>
          <a:ext cx="33623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Equation" r:id="rId4" imgW="1167893" imgH="203112" progId="Equation.DSMT4">
                  <p:embed/>
                </p:oleObj>
              </mc:Choice>
              <mc:Fallback>
                <p:oleObj name="Equation" r:id="rId4" imgW="1167893" imgH="203112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86790"/>
                        <a:ext cx="3362325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9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810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Find the solution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/>
              <a:t> for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0354"/>
              </p:ext>
            </p:extLst>
          </p:nvPr>
        </p:nvGraphicFramePr>
        <p:xfrm>
          <a:off x="4709492" y="1518560"/>
          <a:ext cx="37639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4" imgW="1308100" imgH="228600" progId="Equation.DSMT4">
                  <p:embed/>
                </p:oleObj>
              </mc:Choice>
              <mc:Fallback>
                <p:oleObj name="Equation" r:id="rId4" imgW="13081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9492" y="1518560"/>
                        <a:ext cx="37639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9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 (continued)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0499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 smtClean="0"/>
              <a:t>Control System Design Process</a:t>
            </a:r>
            <a:endParaRPr lang="en-US" sz="43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71" name="Rectangle 70"/>
          <p:cNvSpPr/>
          <p:nvPr/>
        </p:nvSpPr>
        <p:spPr>
          <a:xfrm>
            <a:off x="492456" y="2971800"/>
            <a:ext cx="990600" cy="609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Translate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940256" y="2708275"/>
            <a:ext cx="1260144" cy="11430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Plant </a:t>
            </a:r>
            <a:endParaRPr lang="en-US" sz="1400" dirty="0" smtClean="0"/>
          </a:p>
          <a:p>
            <a:pPr algn="ctr">
              <a:defRPr/>
            </a:pPr>
            <a:r>
              <a:rPr lang="en-US" sz="1400" dirty="0" smtClean="0"/>
              <a:t>Design (and</a:t>
            </a:r>
          </a:p>
          <a:p>
            <a:pPr algn="ctr">
              <a:defRPr/>
            </a:pPr>
            <a:r>
              <a:rPr lang="en-US" sz="1400" dirty="0" smtClean="0"/>
              <a:t>Construction)</a:t>
            </a:r>
            <a:endParaRPr lang="en-US" sz="1400" dirty="0"/>
          </a:p>
        </p:txBody>
      </p:sp>
      <p:sp>
        <p:nvSpPr>
          <p:cNvPr id="73" name="Rectangle 72"/>
          <p:cNvSpPr/>
          <p:nvPr/>
        </p:nvSpPr>
        <p:spPr>
          <a:xfrm>
            <a:off x="3921456" y="2971800"/>
            <a:ext cx="838200" cy="609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Model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445456" y="2971800"/>
            <a:ext cx="914400" cy="609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Analyze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893256" y="2971800"/>
            <a:ext cx="1143000" cy="6096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Controller Design</a:t>
            </a:r>
          </a:p>
        </p:txBody>
      </p:sp>
      <p:cxnSp>
        <p:nvCxnSpPr>
          <p:cNvPr id="76" name="Straight Arrow Connector 75"/>
          <p:cNvCxnSpPr>
            <a:endCxn id="71" idx="1"/>
          </p:cNvCxnSpPr>
          <p:nvPr/>
        </p:nvCxnSpPr>
        <p:spPr>
          <a:xfrm>
            <a:off x="35256" y="3276600"/>
            <a:ext cx="457200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3"/>
            <a:endCxn id="72" idx="1"/>
          </p:cNvCxnSpPr>
          <p:nvPr/>
        </p:nvCxnSpPr>
        <p:spPr>
          <a:xfrm>
            <a:off x="1483056" y="3276600"/>
            <a:ext cx="457200" cy="317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3"/>
            <a:endCxn id="73" idx="1"/>
          </p:cNvCxnSpPr>
          <p:nvPr/>
        </p:nvCxnSpPr>
        <p:spPr>
          <a:xfrm flipV="1">
            <a:off x="3200400" y="3276600"/>
            <a:ext cx="721056" cy="3175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3"/>
            <a:endCxn id="74" idx="1"/>
          </p:cNvCxnSpPr>
          <p:nvPr/>
        </p:nvCxnSpPr>
        <p:spPr>
          <a:xfrm>
            <a:off x="4759656" y="3276600"/>
            <a:ext cx="685800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4" idx="3"/>
            <a:endCxn id="75" idx="1"/>
          </p:cNvCxnSpPr>
          <p:nvPr/>
        </p:nvCxnSpPr>
        <p:spPr>
          <a:xfrm>
            <a:off x="6359856" y="3276600"/>
            <a:ext cx="533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5" idx="3"/>
          </p:cNvCxnSpPr>
          <p:nvPr/>
        </p:nvCxnSpPr>
        <p:spPr>
          <a:xfrm>
            <a:off x="8036256" y="3276600"/>
            <a:ext cx="381000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stCxn id="75" idx="3"/>
            <a:endCxn id="74" idx="2"/>
          </p:cNvCxnSpPr>
          <p:nvPr/>
        </p:nvCxnSpPr>
        <p:spPr>
          <a:xfrm flipH="1">
            <a:off x="5902656" y="3276600"/>
            <a:ext cx="2133600" cy="304800"/>
          </a:xfrm>
          <a:prstGeom prst="bentConnector4">
            <a:avLst>
              <a:gd name="adj1" fmla="val -10726"/>
              <a:gd name="adj2" fmla="val 219777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hape 82"/>
          <p:cNvCxnSpPr>
            <a:stCxn id="75" idx="3"/>
            <a:endCxn id="72" idx="2"/>
          </p:cNvCxnSpPr>
          <p:nvPr/>
        </p:nvCxnSpPr>
        <p:spPr>
          <a:xfrm flipH="1">
            <a:off x="2570328" y="3276600"/>
            <a:ext cx="5465928" cy="574675"/>
          </a:xfrm>
          <a:prstGeom prst="bentConnector4">
            <a:avLst>
              <a:gd name="adj1" fmla="val -4182"/>
              <a:gd name="adj2" fmla="val 163528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83"/>
          <p:cNvCxnSpPr>
            <a:stCxn id="75" idx="3"/>
            <a:endCxn id="71" idx="2"/>
          </p:cNvCxnSpPr>
          <p:nvPr/>
        </p:nvCxnSpPr>
        <p:spPr>
          <a:xfrm flipH="1">
            <a:off x="987756" y="3276600"/>
            <a:ext cx="7048500" cy="304800"/>
          </a:xfrm>
          <a:prstGeom prst="bentConnector4">
            <a:avLst>
              <a:gd name="adj1" fmla="val -3247"/>
              <a:gd name="adj2" fmla="val 400000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54"/>
          <p:cNvSpPr txBox="1">
            <a:spLocks noChangeArrowheads="1"/>
          </p:cNvSpPr>
          <p:nvPr/>
        </p:nvSpPr>
        <p:spPr bwMode="auto">
          <a:xfrm>
            <a:off x="0" y="2058055"/>
            <a:ext cx="11095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customer</a:t>
            </a:r>
          </a:p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input / </a:t>
            </a:r>
            <a:r>
              <a:rPr lang="en-US" sz="1400" dirty="0" err="1">
                <a:solidFill>
                  <a:schemeClr val="accent3">
                    <a:lumMod val="50000"/>
                  </a:schemeClr>
                </a:solidFill>
                <a:latin typeface="+mn-lt"/>
              </a:rPr>
              <a:t>gov’t</a:t>
            </a:r>
            <a:endParaRPr lang="en-US" sz="14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regulations </a:t>
            </a:r>
          </a:p>
        </p:txBody>
      </p:sp>
      <p:sp>
        <p:nvSpPr>
          <p:cNvPr id="123" name="TextBox 75"/>
          <p:cNvSpPr txBox="1">
            <a:spLocks noChangeArrowheads="1"/>
          </p:cNvSpPr>
          <p:nvPr/>
        </p:nvSpPr>
        <p:spPr bwMode="auto">
          <a:xfrm>
            <a:off x="1219200" y="2383493"/>
            <a:ext cx="10005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eng specs</a:t>
            </a:r>
          </a:p>
        </p:txBody>
      </p:sp>
      <p:sp>
        <p:nvSpPr>
          <p:cNvPr id="124" name="TextBox 76"/>
          <p:cNvSpPr txBox="1">
            <a:spLocks noChangeArrowheads="1"/>
          </p:cNvSpPr>
          <p:nvPr/>
        </p:nvSpPr>
        <p:spPr bwMode="auto">
          <a:xfrm>
            <a:off x="3156627" y="2362200"/>
            <a:ext cx="88197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physical </a:t>
            </a:r>
          </a:p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system</a:t>
            </a:r>
          </a:p>
        </p:txBody>
      </p:sp>
      <p:sp>
        <p:nvSpPr>
          <p:cNvPr id="125" name="TextBox 77"/>
          <p:cNvSpPr txBox="1">
            <a:spLocks noChangeArrowheads="1"/>
          </p:cNvSpPr>
          <p:nvPr/>
        </p:nvSpPr>
        <p:spPr bwMode="auto">
          <a:xfrm>
            <a:off x="4572000" y="2362200"/>
            <a:ext cx="9204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diagrams</a:t>
            </a:r>
          </a:p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math</a:t>
            </a:r>
          </a:p>
        </p:txBody>
      </p:sp>
      <p:sp>
        <p:nvSpPr>
          <p:cNvPr id="126" name="TextBox 78"/>
          <p:cNvSpPr txBox="1">
            <a:spLocks noChangeArrowheads="1"/>
          </p:cNvSpPr>
          <p:nvPr/>
        </p:nvSpPr>
        <p:spPr bwMode="auto">
          <a:xfrm>
            <a:off x="6096000" y="2474912"/>
            <a:ext cx="8707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behavior</a:t>
            </a:r>
          </a:p>
        </p:txBody>
      </p:sp>
      <p:sp>
        <p:nvSpPr>
          <p:cNvPr id="127" name="TextBox 79"/>
          <p:cNvSpPr txBox="1">
            <a:spLocks noChangeArrowheads="1"/>
          </p:cNvSpPr>
          <p:nvPr/>
        </p:nvSpPr>
        <p:spPr bwMode="auto">
          <a:xfrm>
            <a:off x="7543800" y="2372380"/>
            <a:ext cx="7521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system</a:t>
            </a:r>
          </a:p>
        </p:txBody>
      </p: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2306177" y="4800600"/>
            <a:ext cx="165622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purpose of models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analysis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design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verification</a:t>
            </a:r>
          </a:p>
        </p:txBody>
      </p:sp>
      <p:sp>
        <p:nvSpPr>
          <p:cNvPr id="129" name="TextBox 128"/>
          <p:cNvSpPr txBox="1">
            <a:spLocks noChangeArrowheads="1"/>
          </p:cNvSpPr>
          <p:nvPr/>
        </p:nvSpPr>
        <p:spPr bwMode="auto">
          <a:xfrm>
            <a:off x="381000" y="4800600"/>
            <a:ext cx="1438214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types of models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physical vs.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empirical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mathematical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graphical</a:t>
            </a:r>
          </a:p>
        </p:txBody>
      </p:sp>
      <p:sp>
        <p:nvSpPr>
          <p:cNvPr id="130" name="TextBox 129"/>
          <p:cNvSpPr txBox="1">
            <a:spLocks noChangeArrowheads="1"/>
          </p:cNvSpPr>
          <p:nvPr/>
        </p:nvSpPr>
        <p:spPr bwMode="auto">
          <a:xfrm>
            <a:off x="4453460" y="4779725"/>
            <a:ext cx="171874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types of analysis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time domain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frequency domain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simulation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hardware in the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loop (HIL)</a:t>
            </a:r>
          </a:p>
        </p:txBody>
      </p:sp>
      <p:sp>
        <p:nvSpPr>
          <p:cNvPr id="131" name="TextBox 130"/>
          <p:cNvSpPr txBox="1">
            <a:spLocks noChangeArrowheads="1"/>
          </p:cNvSpPr>
          <p:nvPr/>
        </p:nvSpPr>
        <p:spPr bwMode="auto">
          <a:xfrm>
            <a:off x="6553200" y="4800362"/>
            <a:ext cx="1411861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types of control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supervisory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logic control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on/off control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P, PI, PD, PID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advanced </a:t>
            </a:r>
          </a:p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29" grpId="0"/>
      <p:bldP spid="130" grpId="0"/>
      <p:bldP spid="1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System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Cruise Control Example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Rectangle 5"/>
          <p:cNvSpPr/>
          <p:nvPr/>
        </p:nvSpPr>
        <p:spPr>
          <a:xfrm>
            <a:off x="1524000" y="38862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Control</a:t>
            </a:r>
          </a:p>
          <a:p>
            <a:pPr algn="ctr">
              <a:defRPr/>
            </a:pPr>
            <a:r>
              <a:rPr lang="en-US" sz="1800" dirty="0"/>
              <a:t>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38862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Engine</a:t>
            </a:r>
          </a:p>
        </p:txBody>
      </p:sp>
      <p:sp>
        <p:nvSpPr>
          <p:cNvPr id="8" name="Rectangle 7"/>
          <p:cNvSpPr/>
          <p:nvPr/>
        </p:nvSpPr>
        <p:spPr>
          <a:xfrm>
            <a:off x="5791200" y="38862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Car</a:t>
            </a:r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609600" y="41910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2743200" y="41910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>
            <a:off x="4648200" y="4191000"/>
            <a:ext cx="1143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</p:cNvCxnSpPr>
          <p:nvPr/>
        </p:nvCxnSpPr>
        <p:spPr>
          <a:xfrm>
            <a:off x="6934200" y="4191000"/>
            <a:ext cx="609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-33287" y="4191000"/>
            <a:ext cx="941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desired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14" name="TextBox 28"/>
          <p:cNvSpPr txBox="1">
            <a:spLocks noChangeArrowheads="1"/>
          </p:cNvSpPr>
          <p:nvPr/>
        </p:nvSpPr>
        <p:spPr bwMode="auto">
          <a:xfrm>
            <a:off x="2672718" y="4191000"/>
            <a:ext cx="1082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throttle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angle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(voltage)</a:t>
            </a:r>
          </a:p>
        </p:txBody>
      </p: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4636730" y="4354513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force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7352385" y="4191000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actual</a:t>
            </a:r>
          </a:p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19" name="Picture 91" descr="http://ctms.engin.umich.edu/CTMS/Content/CruiseControl/System/Modeling/figures/cruise_control_sche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43" y="1447800"/>
            <a:ext cx="3320257" cy="1475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Open-loop Control [</a:t>
            </a:r>
            <a:r>
              <a:rPr lang="en-US" sz="4200" dirty="0" err="1" smtClean="0"/>
              <a:t>feedforward</a:t>
            </a:r>
            <a:r>
              <a:rPr lang="en-US" sz="4200" dirty="0" smtClean="0"/>
              <a:t>]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Flowchart: Summing Junction 5"/>
          <p:cNvSpPr/>
          <p:nvPr/>
        </p:nvSpPr>
        <p:spPr>
          <a:xfrm>
            <a:off x="5181600" y="41148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7" name="Straight Arrow Connector 6"/>
          <p:cNvCxnSpPr>
            <a:endCxn id="6" idx="0"/>
          </p:cNvCxnSpPr>
          <p:nvPr/>
        </p:nvCxnSpPr>
        <p:spPr>
          <a:xfrm rot="16200000" flipH="1">
            <a:off x="4877594" y="3733006"/>
            <a:ext cx="762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00509" y="4173538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272251" y="384016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-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95263" y="1447800"/>
            <a:ext cx="2149948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disadvantages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sensitive to errors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  <a:latin typeface="+mn-lt"/>
              </a:rPr>
              <a:t> in </a:t>
            </a: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model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sensitive to 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disturbances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needs periodic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recalibration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917825" y="1447800"/>
            <a:ext cx="1996059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advantages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simple to design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inexpensive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doesn’t affect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stability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fast response</a:t>
            </a:r>
          </a:p>
          <a:p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  <a:p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0380" y="2895600"/>
            <a:ext cx="144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wind force,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gravity force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38862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Control</a:t>
            </a:r>
          </a:p>
          <a:p>
            <a:pPr algn="ctr">
              <a:defRPr/>
            </a:pPr>
            <a:r>
              <a:rPr lang="en-US" sz="1800" dirty="0"/>
              <a:t>Algorithm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8862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38862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Car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09600" y="41910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743200" y="41910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4648200" y="4191000"/>
            <a:ext cx="1143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6934200" y="4191000"/>
            <a:ext cx="609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2672718" y="4191000"/>
            <a:ext cx="1082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throttle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angle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(voltage)</a:t>
            </a: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4636730" y="4354513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force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7352385" y="4191000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actual</a:t>
            </a:r>
          </a:p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-33287" y="4191000"/>
            <a:ext cx="941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desired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25" name="Picture 91" descr="http://ctms.engin.umich.edu/CTMS/Content/CruiseControl/System/Modeling/figures/cruise_control_sche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43" y="1447800"/>
            <a:ext cx="3320257" cy="1475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 smtClean="0"/>
              <a:t>Closed-loop Control [feedback]</a:t>
            </a:r>
            <a:endParaRPr lang="en-US" sz="4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0500" y="1447800"/>
            <a:ext cx="215860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disadvantages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extra complexity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extra cost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can affect stability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can be slow to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respond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36875" y="1447800"/>
            <a:ext cx="19575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u="sng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advantages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robust to errors 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in model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robust to </a:t>
            </a:r>
          </a:p>
          <a:p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  disturbances</a:t>
            </a:r>
          </a:p>
          <a:p>
            <a:endParaRPr lang="en-US" sz="18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8" name="Flowchart: Summing Junction 7"/>
          <p:cNvSpPr/>
          <p:nvPr/>
        </p:nvSpPr>
        <p:spPr>
          <a:xfrm>
            <a:off x="5181600" y="41148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cxnSp>
        <p:nvCxnSpPr>
          <p:cNvPr id="9" name="Straight Arrow Connector 8"/>
          <p:cNvCxnSpPr>
            <a:endCxn id="8" idx="0"/>
          </p:cNvCxnSpPr>
          <p:nvPr/>
        </p:nvCxnSpPr>
        <p:spPr>
          <a:xfrm rot="16200000" flipH="1">
            <a:off x="4877594" y="3733006"/>
            <a:ext cx="762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000509" y="4173538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72251" y="384016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-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40380" y="2895600"/>
            <a:ext cx="14414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wind force,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gravity force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0" y="38862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Control</a:t>
            </a:r>
          </a:p>
          <a:p>
            <a:pPr algn="ctr">
              <a:defRPr/>
            </a:pPr>
            <a:r>
              <a:rPr lang="en-US" sz="1800" dirty="0"/>
              <a:t>Algorithm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33800" y="3886200"/>
            <a:ext cx="914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Engine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91200" y="3886200"/>
            <a:ext cx="11430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Car</a:t>
            </a:r>
          </a:p>
        </p:txBody>
      </p:sp>
      <p:cxnSp>
        <p:nvCxnSpPr>
          <p:cNvPr id="16" name="Straight Arrow Connector 15"/>
          <p:cNvCxnSpPr>
            <a:endCxn id="13" idx="1"/>
          </p:cNvCxnSpPr>
          <p:nvPr/>
        </p:nvCxnSpPr>
        <p:spPr>
          <a:xfrm>
            <a:off x="609600" y="41910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2743200" y="41910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4" idx="3"/>
            <a:endCxn id="15" idx="1"/>
          </p:cNvCxnSpPr>
          <p:nvPr/>
        </p:nvCxnSpPr>
        <p:spPr>
          <a:xfrm>
            <a:off x="4648200" y="4191000"/>
            <a:ext cx="11430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3"/>
          </p:cNvCxnSpPr>
          <p:nvPr/>
        </p:nvCxnSpPr>
        <p:spPr>
          <a:xfrm>
            <a:off x="6934200" y="4191000"/>
            <a:ext cx="609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8"/>
          <p:cNvSpPr txBox="1">
            <a:spLocks noChangeArrowheads="1"/>
          </p:cNvSpPr>
          <p:nvPr/>
        </p:nvSpPr>
        <p:spPr bwMode="auto">
          <a:xfrm>
            <a:off x="2672718" y="4191000"/>
            <a:ext cx="108234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throttle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angle 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(voltage)</a:t>
            </a:r>
          </a:p>
        </p:txBody>
      </p:sp>
      <p:sp>
        <p:nvSpPr>
          <p:cNvPr id="21" name="TextBox 29"/>
          <p:cNvSpPr txBox="1">
            <a:spLocks noChangeArrowheads="1"/>
          </p:cNvSpPr>
          <p:nvPr/>
        </p:nvSpPr>
        <p:spPr bwMode="auto">
          <a:xfrm>
            <a:off x="4636730" y="4354513"/>
            <a:ext cx="697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force</a:t>
            </a:r>
            <a:endParaRPr lang="en-US" sz="1800" baseline="-2500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2" name="TextBox 30"/>
          <p:cNvSpPr txBox="1">
            <a:spLocks noChangeArrowheads="1"/>
          </p:cNvSpPr>
          <p:nvPr/>
        </p:nvSpPr>
        <p:spPr bwMode="auto">
          <a:xfrm>
            <a:off x="7352385" y="4191000"/>
            <a:ext cx="81304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actual</a:t>
            </a:r>
          </a:p>
          <a:p>
            <a:pPr algn="ctr"/>
            <a:r>
              <a:rPr lang="en-US" sz="180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505200" y="5257800"/>
            <a:ext cx="16764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Speedometer</a:t>
            </a:r>
          </a:p>
        </p:txBody>
      </p:sp>
      <p:cxnSp>
        <p:nvCxnSpPr>
          <p:cNvPr id="24" name="Elbow Connector 23"/>
          <p:cNvCxnSpPr>
            <a:endCxn id="23" idx="3"/>
          </p:cNvCxnSpPr>
          <p:nvPr/>
        </p:nvCxnSpPr>
        <p:spPr>
          <a:xfrm flipH="1">
            <a:off x="5181600" y="4191000"/>
            <a:ext cx="1752600" cy="1371600"/>
          </a:xfrm>
          <a:prstGeom prst="bentConnector3">
            <a:avLst>
              <a:gd name="adj1" fmla="val -13043"/>
            </a:avLst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3"/>
          <p:cNvSpPr txBox="1">
            <a:spLocks noChangeArrowheads="1"/>
          </p:cNvSpPr>
          <p:nvPr/>
        </p:nvSpPr>
        <p:spPr bwMode="auto">
          <a:xfrm>
            <a:off x="685684" y="3810000"/>
            <a:ext cx="319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+</a:t>
            </a:r>
            <a:endParaRPr lang="en-US" sz="1800" baseline="-25000" dirty="0">
              <a:solidFill>
                <a:sysClr val="windowText" lastClr="000000"/>
              </a:solidFill>
              <a:latin typeface="+mn-lt"/>
            </a:endParaRPr>
          </a:p>
        </p:txBody>
      </p:sp>
      <p:sp>
        <p:nvSpPr>
          <p:cNvPr id="26" name="TextBox 44"/>
          <p:cNvSpPr txBox="1">
            <a:spLocks noChangeArrowheads="1"/>
          </p:cNvSpPr>
          <p:nvPr/>
        </p:nvSpPr>
        <p:spPr bwMode="auto">
          <a:xfrm>
            <a:off x="1033626" y="4125913"/>
            <a:ext cx="261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-</a:t>
            </a:r>
            <a:endParaRPr lang="en-US" sz="1800" baseline="-25000" dirty="0">
              <a:solidFill>
                <a:schemeClr val="accent3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27" name="Shape 26"/>
          <p:cNvCxnSpPr>
            <a:stCxn id="23" idx="1"/>
          </p:cNvCxnSpPr>
          <p:nvPr/>
        </p:nvCxnSpPr>
        <p:spPr>
          <a:xfrm rot="10800000">
            <a:off x="992188" y="4270375"/>
            <a:ext cx="2513012" cy="1292225"/>
          </a:xfrm>
          <a:prstGeom prst="bentConnector2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4"/>
          <p:cNvSpPr txBox="1">
            <a:spLocks noChangeArrowheads="1"/>
          </p:cNvSpPr>
          <p:nvPr/>
        </p:nvSpPr>
        <p:spPr bwMode="auto">
          <a:xfrm>
            <a:off x="1394955" y="5526088"/>
            <a:ext cx="121058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measured</a:t>
            </a:r>
          </a:p>
          <a:p>
            <a:pPr algn="ctr"/>
            <a:r>
              <a:rPr lang="en-US" sz="1800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speed</a:t>
            </a:r>
          </a:p>
        </p:txBody>
      </p:sp>
      <p:sp>
        <p:nvSpPr>
          <p:cNvPr id="29" name="Flowchart: Summing Junction 28"/>
          <p:cNvSpPr/>
          <p:nvPr/>
        </p:nvSpPr>
        <p:spPr>
          <a:xfrm>
            <a:off x="914400" y="4114800"/>
            <a:ext cx="155575" cy="155575"/>
          </a:xfrm>
          <a:prstGeom prst="flowChartSummingJunction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305323" y="381000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R</a:t>
            </a:r>
            <a:endParaRPr lang="en-US" sz="1800" dirty="0">
              <a:latin typeface="+mn-lt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1067386" y="38100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E</a:t>
            </a:r>
            <a:endParaRPr lang="en-US" sz="1800" dirty="0">
              <a:latin typeface="+mn-lt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5105400" y="289560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D</a:t>
            </a:r>
            <a:endParaRPr lang="en-US" sz="1800" dirty="0">
              <a:latin typeface="+mn-lt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10723" y="3733800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U</a:t>
            </a:r>
            <a:endParaRPr lang="en-US" sz="1800" dirty="0">
              <a:latin typeface="+mn-lt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7350711" y="3733800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Y</a:t>
            </a:r>
            <a:endParaRPr lang="en-US" sz="1800" dirty="0">
              <a:latin typeface="+mn-lt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1285133" y="3505200"/>
            <a:ext cx="17620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CONTROLLER</a:t>
            </a:r>
            <a:endParaRPr lang="en-US" sz="1800" dirty="0">
              <a:latin typeface="+mn-lt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507066" y="3505200"/>
            <a:ext cx="14329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ACTUATOR</a:t>
            </a:r>
            <a:endParaRPr lang="en-US" sz="1800" dirty="0">
              <a:latin typeface="+mn-lt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904820" y="3505200"/>
            <a:ext cx="9284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PLANT</a:t>
            </a:r>
            <a:endParaRPr lang="en-US" sz="1800" dirty="0">
              <a:latin typeface="+mn-lt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770898" y="4876800"/>
            <a:ext cx="11592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+mn-lt"/>
              </a:rPr>
              <a:t>SENSOR</a:t>
            </a:r>
            <a:endParaRPr lang="en-US" sz="1800" dirty="0">
              <a:latin typeface="+mn-lt"/>
            </a:endParaRPr>
          </a:p>
        </p:txBody>
      </p:sp>
      <p:sp>
        <p:nvSpPr>
          <p:cNvPr id="40" name="TextBox 27"/>
          <p:cNvSpPr txBox="1">
            <a:spLocks noChangeArrowheads="1"/>
          </p:cNvSpPr>
          <p:nvPr/>
        </p:nvSpPr>
        <p:spPr bwMode="auto">
          <a:xfrm>
            <a:off x="-33287" y="4191000"/>
            <a:ext cx="94128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desired</a:t>
            </a:r>
          </a:p>
          <a:p>
            <a:pPr algn="ctr"/>
            <a:r>
              <a:rPr lang="en-US" sz="1800" dirty="0">
                <a:solidFill>
                  <a:sysClr val="windowText" lastClr="000000"/>
                </a:solidFill>
                <a:latin typeface="+mn-lt"/>
              </a:rPr>
              <a:t>speed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41" name="Picture 91" descr="http://ctms.engin.umich.edu/CTMS/Content/CruiseControl/System/Modeling/figures/cruise_control_schemat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343" y="1447800"/>
            <a:ext cx="3320257" cy="14756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80060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C00000"/>
                </a:solidFill>
              </a:rPr>
              <a:t>model</a:t>
            </a:r>
            <a:r>
              <a:rPr lang="en-US" sz="2400" dirty="0" smtClean="0"/>
              <a:t> is an abstraction of the physical world</a:t>
            </a:r>
          </a:p>
          <a:p>
            <a:endParaRPr lang="en-US" sz="900" dirty="0" smtClean="0"/>
          </a:p>
          <a:p>
            <a:r>
              <a:rPr lang="en-US" sz="2400" dirty="0" smtClean="0"/>
              <a:t>Used for analysis and design, possibly before physical system exists </a:t>
            </a:r>
          </a:p>
          <a:p>
            <a:pPr>
              <a:buNone/>
            </a:pPr>
            <a:endParaRPr lang="en-US" sz="900" dirty="0" smtClean="0"/>
          </a:p>
          <a:p>
            <a:r>
              <a:rPr lang="en-US" sz="2400" dirty="0" smtClean="0"/>
              <a:t>Can be obtained from first principles or experimentally</a:t>
            </a:r>
          </a:p>
          <a:p>
            <a:endParaRPr lang="en-US" sz="900" dirty="0" smtClean="0"/>
          </a:p>
          <a:p>
            <a:r>
              <a:rPr lang="en-US" sz="2400" dirty="0" smtClean="0"/>
              <a:t>Purpose determines level of abstraction, form</a:t>
            </a:r>
          </a:p>
          <a:p>
            <a:endParaRPr lang="en-US" sz="1000" dirty="0" smtClean="0"/>
          </a:p>
          <a:p>
            <a:r>
              <a:rPr lang="en-US" sz="2400" dirty="0" smtClean="0"/>
              <a:t>Complex enough, but no more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60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From first principles</a:t>
            </a:r>
          </a:p>
          <a:p>
            <a:pPr lvl="1"/>
            <a:r>
              <a:rPr lang="en-US" sz="3200" dirty="0" smtClean="0"/>
              <a:t>Use physical laws to derive models</a:t>
            </a:r>
          </a:p>
          <a:p>
            <a:pPr lvl="1"/>
            <a:r>
              <a:rPr lang="en-US" sz="3200" dirty="0" smtClean="0"/>
              <a:t>Provides understanding</a:t>
            </a:r>
          </a:p>
          <a:p>
            <a:pPr lvl="1"/>
            <a:r>
              <a:rPr lang="en-US" sz="3200" dirty="0" smtClean="0"/>
              <a:t>Can use empirical data to determine parameters, validate model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00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Derivation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From empirical data</a:t>
            </a:r>
          </a:p>
          <a:p>
            <a:pPr lvl="1"/>
            <a:r>
              <a:rPr lang="en-US" sz="2400" dirty="0" smtClean="0"/>
              <a:t>Feed a known input and observe output, fit model to data 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Good for complicated systems (IC engine, battery) </a:t>
            </a:r>
          </a:p>
          <a:p>
            <a:pPr lvl="1"/>
            <a:r>
              <a:rPr lang="en-US" sz="2400" dirty="0" smtClean="0"/>
              <a:t>Good for black-box systems (driver model)</a:t>
            </a:r>
          </a:p>
          <a:p>
            <a:pPr lvl="1"/>
            <a:r>
              <a:rPr lang="en-US" sz="2400" dirty="0" smtClean="0"/>
              <a:t>Does not provide intuition, can’t be widely applied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 Lecture 1</a:t>
            </a:r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3287713" y="3810000"/>
            <a:ext cx="1219200" cy="60960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 dirty="0"/>
              <a:t>SYSTEM</a:t>
            </a:r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>
            <a:off x="2373313" y="4114800"/>
            <a:ext cx="9144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3"/>
          </p:cNvCxnSpPr>
          <p:nvPr/>
        </p:nvCxnSpPr>
        <p:spPr>
          <a:xfrm>
            <a:off x="4506913" y="4114800"/>
            <a:ext cx="990600" cy="158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057400" y="3352800"/>
            <a:ext cx="990600" cy="533400"/>
          </a:xfrm>
          <a:prstGeom prst="bentConnector3">
            <a:avLst>
              <a:gd name="adj1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953000" y="2819400"/>
            <a:ext cx="2133600" cy="1066800"/>
            <a:chOff x="4953000" y="2631440"/>
            <a:chExt cx="2910840" cy="1178560"/>
          </a:xfrm>
        </p:grpSpPr>
        <p:sp>
          <p:nvSpPr>
            <p:cNvPr id="21" name="Freeform 20"/>
            <p:cNvSpPr/>
            <p:nvPr/>
          </p:nvSpPr>
          <p:spPr>
            <a:xfrm>
              <a:off x="5638800" y="2631440"/>
              <a:ext cx="2225040" cy="1178560"/>
            </a:xfrm>
            <a:custGeom>
              <a:avLst/>
              <a:gdLst>
                <a:gd name="connsiteX0" fmla="*/ 0 w 2225040"/>
                <a:gd name="connsiteY0" fmla="*/ 1178560 h 1178560"/>
                <a:gd name="connsiteX1" fmla="*/ 304800 w 2225040"/>
                <a:gd name="connsiteY1" fmla="*/ 96520 h 1178560"/>
                <a:gd name="connsiteX2" fmla="*/ 746760 w 2225040"/>
                <a:gd name="connsiteY2" fmla="*/ 599440 h 1178560"/>
                <a:gd name="connsiteX3" fmla="*/ 1219200 w 2225040"/>
                <a:gd name="connsiteY3" fmla="*/ 370840 h 1178560"/>
                <a:gd name="connsiteX4" fmla="*/ 1630680 w 2225040"/>
                <a:gd name="connsiteY4" fmla="*/ 477520 h 1178560"/>
                <a:gd name="connsiteX5" fmla="*/ 1965960 w 2225040"/>
                <a:gd name="connsiteY5" fmla="*/ 416560 h 1178560"/>
                <a:gd name="connsiteX6" fmla="*/ 2225040 w 2225040"/>
                <a:gd name="connsiteY6" fmla="*/ 431800 h 117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5040" h="1178560">
                  <a:moveTo>
                    <a:pt x="0" y="1178560"/>
                  </a:moveTo>
                  <a:cubicBezTo>
                    <a:pt x="90170" y="685800"/>
                    <a:pt x="180340" y="193040"/>
                    <a:pt x="304800" y="96520"/>
                  </a:cubicBezTo>
                  <a:cubicBezTo>
                    <a:pt x="429260" y="0"/>
                    <a:pt x="594360" y="553720"/>
                    <a:pt x="746760" y="599440"/>
                  </a:cubicBezTo>
                  <a:cubicBezTo>
                    <a:pt x="899160" y="645160"/>
                    <a:pt x="1071880" y="391160"/>
                    <a:pt x="1219200" y="370840"/>
                  </a:cubicBezTo>
                  <a:cubicBezTo>
                    <a:pt x="1366520" y="350520"/>
                    <a:pt x="1506220" y="469900"/>
                    <a:pt x="1630680" y="477520"/>
                  </a:cubicBezTo>
                  <a:cubicBezTo>
                    <a:pt x="1755140" y="485140"/>
                    <a:pt x="1866900" y="424180"/>
                    <a:pt x="1965960" y="416560"/>
                  </a:cubicBezTo>
                  <a:cubicBezTo>
                    <a:pt x="2065020" y="408940"/>
                    <a:pt x="2145030" y="420370"/>
                    <a:pt x="2225040" y="431800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953000" y="3810000"/>
              <a:ext cx="6858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041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2766</TotalTime>
  <Words>801</Words>
  <Application>Microsoft Office PowerPoint</Application>
  <PresentationFormat>On-screen Show (4:3)</PresentationFormat>
  <Paragraphs>330</Paragraphs>
  <Slides>24</Slides>
  <Notes>24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UDM_Theme (2)</vt:lpstr>
      <vt:lpstr>UDM Theme</vt:lpstr>
      <vt:lpstr>Equation</vt:lpstr>
      <vt:lpstr>ENGR 4220/5220:  Control Systems</vt:lpstr>
      <vt:lpstr>Lecture 1: Overview and Intro</vt:lpstr>
      <vt:lpstr>Control System Design Process</vt:lpstr>
      <vt:lpstr>Control System Example</vt:lpstr>
      <vt:lpstr>Open-loop Control [feedforward]</vt:lpstr>
      <vt:lpstr>Closed-loop Control [feedback]</vt:lpstr>
      <vt:lpstr>Introduction to Modeling</vt:lpstr>
      <vt:lpstr>Model Derivation</vt:lpstr>
      <vt:lpstr>Model Derivation</vt:lpstr>
      <vt:lpstr>Complexity Depends on Purpose</vt:lpstr>
      <vt:lpstr>Complexity Depends on Purpose</vt:lpstr>
      <vt:lpstr>Static vs. Dynamic Systems</vt:lpstr>
      <vt:lpstr>Static vs. Dynamic Systems</vt:lpstr>
      <vt:lpstr>Solving Differential Equations</vt:lpstr>
      <vt:lpstr>Solving Differential Equations</vt:lpstr>
      <vt:lpstr>Solving Differential Equations</vt:lpstr>
      <vt:lpstr>Solving Differential Equations</vt:lpstr>
      <vt:lpstr>Solving Differential Equations</vt:lpstr>
      <vt:lpstr>Solving Differential Equations</vt:lpstr>
      <vt:lpstr>Example</vt:lpstr>
      <vt:lpstr>Example</vt:lpstr>
      <vt:lpstr>Example</vt:lpstr>
      <vt:lpstr>Example</vt:lpstr>
      <vt:lpstr>Example (continued)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76</cp:revision>
  <cp:lastPrinted>2013-04-29T15:48:27Z</cp:lastPrinted>
  <dcterms:created xsi:type="dcterms:W3CDTF">2012-12-20T22:15:23Z</dcterms:created>
  <dcterms:modified xsi:type="dcterms:W3CDTF">2014-10-24T22:17:59Z</dcterms:modified>
</cp:coreProperties>
</file>