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7"/>
  </p:notesMasterIdLst>
  <p:sldIdLst>
    <p:sldId id="282" r:id="rId3"/>
    <p:sldId id="291" r:id="rId4"/>
    <p:sldId id="292" r:id="rId5"/>
    <p:sldId id="293" r:id="rId6"/>
    <p:sldId id="294" r:id="rId7"/>
    <p:sldId id="295" r:id="rId8"/>
    <p:sldId id="296" r:id="rId9"/>
    <p:sldId id="308" r:id="rId10"/>
    <p:sldId id="297" r:id="rId11"/>
    <p:sldId id="309" r:id="rId12"/>
    <p:sldId id="298" r:id="rId13"/>
    <p:sldId id="299" r:id="rId14"/>
    <p:sldId id="300" r:id="rId15"/>
    <p:sldId id="310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3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5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the presence</a:t>
            </a:r>
            <a:r>
              <a:rPr lang="en-US" baseline="0" dirty="0" smtClean="0"/>
              <a:t> of the step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Give example where time delay arises … sampling of a computer</a:t>
            </a:r>
            <a:r>
              <a:rPr lang="en-US" baseline="0" dirty="0" smtClean="0"/>
              <a:t> … message gets lost on the CAN … non-collocated sensor actuator, manifold dynamics, brake dynamics … my masters 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7.wmf"/><Relationship Id="rId18" Type="http://schemas.openxmlformats.org/officeDocument/2006/relationships/image" Target="../media/image39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2.wmf"/><Relationship Id="rId5" Type="http://schemas.openxmlformats.org/officeDocument/2006/relationships/image" Target="../media/image33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latin typeface="+mj-lt"/>
                <a:ea typeface="Segoe UI" pitchFamily="34" charset="0"/>
                <a:cs typeface="Segoe UI" pitchFamily="34" charset="0"/>
              </a:rPr>
              <a:t>Lecture 2: The Laplace Transform</a:t>
            </a:r>
            <a:endParaRPr lang="en-US" sz="4000" dirty="0"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/>
          </a:bodyPr>
          <a:lstStyle/>
          <a:p>
            <a:r>
              <a:rPr lang="en-US" sz="3200" dirty="0"/>
              <a:t>Laplace transform definition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3200" dirty="0"/>
              <a:t>Laplace transform properties</a:t>
            </a:r>
          </a:p>
          <a:p>
            <a:endParaRPr lang="en-US" sz="1050" dirty="0"/>
          </a:p>
          <a:p>
            <a:endParaRPr lang="en-US" sz="1050" dirty="0"/>
          </a:p>
          <a:p>
            <a:r>
              <a:rPr lang="en-US" sz="3200" dirty="0" smtClean="0"/>
              <a:t>Relation between time and Laplace domains</a:t>
            </a:r>
          </a:p>
          <a:p>
            <a:pPr lvl="1"/>
            <a:r>
              <a:rPr lang="en-US" sz="3000" dirty="0" smtClean="0"/>
              <a:t>Initial </a:t>
            </a:r>
            <a:r>
              <a:rPr lang="en-US" sz="3000" dirty="0"/>
              <a:t>and Final Value </a:t>
            </a:r>
            <a:r>
              <a:rPr lang="en-US" sz="3000" dirty="0" smtClean="0"/>
              <a:t>Theorem</a:t>
            </a:r>
          </a:p>
          <a:p>
            <a:pPr lvl="1"/>
            <a:endParaRPr lang="en-US" sz="1050" dirty="0" smtClean="0"/>
          </a:p>
          <a:p>
            <a:pPr lvl="1"/>
            <a:endParaRPr lang="en-US" sz="1050" dirty="0"/>
          </a:p>
          <a:p>
            <a:r>
              <a:rPr lang="en-US" sz="3200" dirty="0" smtClean="0"/>
              <a:t>Introduction to MATLAB</a:t>
            </a:r>
          </a:p>
          <a:p>
            <a:endParaRPr lang="en-US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7620000" cy="1143000"/>
          </a:xfrm>
          <a:prstGeom prst="rect">
            <a:avLst/>
          </a:prstGeo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502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Laplace/Time Domain Relationship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/>
          <a:lstStyle/>
          <a:p>
            <a:r>
              <a:rPr lang="en-US" sz="2800" dirty="0" smtClean="0"/>
              <a:t>Previously, saw how poles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relate to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800" dirty="0" smtClean="0"/>
              <a:t>Two further relationships between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/>
              <a:t> </a:t>
            </a:r>
            <a:r>
              <a:rPr lang="en-US" sz="2800" dirty="0" smtClean="0"/>
              <a:t>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:</a:t>
            </a:r>
          </a:p>
          <a:p>
            <a:endParaRPr lang="en-US" sz="14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u="sng" dirty="0" smtClean="0"/>
              <a:t>Initial Value Theorem</a:t>
            </a:r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endParaRPr lang="en-US" sz="2400" u="sng" dirty="0" smtClean="0"/>
          </a:p>
          <a:p>
            <a:pPr>
              <a:buNone/>
            </a:pPr>
            <a:endParaRPr lang="en-US" sz="1200" u="sng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u="sng" dirty="0" smtClean="0"/>
              <a:t>Final Value Theorem</a:t>
            </a:r>
          </a:p>
          <a:p>
            <a:endParaRPr lang="en-US" dirty="0"/>
          </a:p>
        </p:txBody>
      </p:sp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441450" y="3505200"/>
          <a:ext cx="61023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3" name="Equation" r:id="rId4" imgW="2158920" imgH="291960" progId="Equation.DSMT4">
                  <p:embed/>
                </p:oleObj>
              </mc:Choice>
              <mc:Fallback>
                <p:oleObj name="Equation" r:id="rId4" imgW="2158920" imgH="291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3505200"/>
                        <a:ext cx="6102350" cy="825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1905000" y="5118100"/>
          <a:ext cx="5168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4" name="Equation" r:id="rId6" imgW="1828800" imgH="507960" progId="Equation.DSMT4">
                  <p:embed/>
                </p:oleObj>
              </mc:Choice>
              <mc:Fallback>
                <p:oleObj name="Equation" r:id="rId6" imgW="182880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18100"/>
                        <a:ext cx="5168900" cy="14351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7620000" cy="4800600"/>
          </a:xfrm>
        </p:spPr>
        <p:txBody>
          <a:bodyPr/>
          <a:lstStyle/>
          <a:p>
            <a:r>
              <a:rPr lang="en-US" sz="2400" dirty="0" smtClean="0"/>
              <a:t>Find the initial value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, where  </a:t>
            </a:r>
          </a:p>
          <a:p>
            <a:endParaRPr lang="en-US" dirty="0"/>
          </a:p>
        </p:txBody>
      </p:sp>
      <p:graphicFrame>
        <p:nvGraphicFramePr>
          <p:cNvPr id="79874" name="Object 1"/>
          <p:cNvGraphicFramePr>
            <a:graphicFrameLocks noChangeAspect="1"/>
          </p:cNvGraphicFramePr>
          <p:nvPr/>
        </p:nvGraphicFramePr>
        <p:xfrm>
          <a:off x="5427354" y="1465594"/>
          <a:ext cx="27749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6"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354" y="1465594"/>
                        <a:ext cx="27749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"/>
          <p:cNvGraphicFramePr>
            <a:graphicFrameLocks noChangeAspect="1"/>
          </p:cNvGraphicFramePr>
          <p:nvPr/>
        </p:nvGraphicFramePr>
        <p:xfrm>
          <a:off x="571500" y="3067050"/>
          <a:ext cx="21526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7" name="Equation" r:id="rId6" imgW="1054080" imgH="279360" progId="Equation.DSMT4">
                  <p:embed/>
                </p:oleObj>
              </mc:Choice>
              <mc:Fallback>
                <p:oleObj name="Equation" r:id="rId6" imgW="105408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067050"/>
                        <a:ext cx="21526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"/>
          <p:cNvGraphicFramePr>
            <a:graphicFrameLocks noChangeAspect="1"/>
          </p:cNvGraphicFramePr>
          <p:nvPr/>
        </p:nvGraphicFramePr>
        <p:xfrm>
          <a:off x="2743200" y="2897188"/>
          <a:ext cx="25955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8" name="Equation" r:id="rId8" imgW="1269720" imgH="419040" progId="Equation.DSMT4">
                  <p:embed/>
                </p:oleObj>
              </mc:Choice>
              <mc:Fallback>
                <p:oleObj name="Equation" r:id="rId8" imgW="126972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97188"/>
                        <a:ext cx="259556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"/>
          <p:cNvGraphicFramePr>
            <a:graphicFrameLocks noChangeAspect="1"/>
          </p:cNvGraphicFramePr>
          <p:nvPr/>
        </p:nvGraphicFramePr>
        <p:xfrm>
          <a:off x="5410200" y="2897188"/>
          <a:ext cx="2438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9" name="Equation" r:id="rId10" imgW="1193760" imgH="419040" progId="Equation.DSMT4">
                  <p:embed/>
                </p:oleObj>
              </mc:Choice>
              <mc:Fallback>
                <p:oleObj name="Equation" r:id="rId10" imgW="119376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7188"/>
                        <a:ext cx="24384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"/>
          <p:cNvGraphicFramePr>
            <a:graphicFrameLocks noChangeAspect="1"/>
          </p:cNvGraphicFramePr>
          <p:nvPr/>
        </p:nvGraphicFramePr>
        <p:xfrm>
          <a:off x="7848600" y="2533650"/>
          <a:ext cx="419100" cy="65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0" name="Equation" r:id="rId12" imgW="253800" imgH="393480" progId="Equation.DSMT4">
                  <p:embed/>
                </p:oleObj>
              </mc:Choice>
              <mc:Fallback>
                <p:oleObj name="Equation" r:id="rId12" imgW="25380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33650"/>
                        <a:ext cx="419100" cy="650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"/>
          <p:cNvGraphicFramePr>
            <a:graphicFrameLocks noChangeAspect="1"/>
          </p:cNvGraphicFramePr>
          <p:nvPr/>
        </p:nvGraphicFramePr>
        <p:xfrm>
          <a:off x="7848600" y="3295650"/>
          <a:ext cx="4191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1" name="Equation" r:id="rId14" imgW="253800" imgH="393480" progId="Equation.DSMT4">
                  <p:embed/>
                </p:oleObj>
              </mc:Choice>
              <mc:Fallback>
                <p:oleObj name="Equation" r:id="rId14" imgW="25380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295650"/>
                        <a:ext cx="419100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1"/>
          <p:cNvGraphicFramePr>
            <a:graphicFrameLocks noChangeAspect="1"/>
          </p:cNvGraphicFramePr>
          <p:nvPr/>
        </p:nvGraphicFramePr>
        <p:xfrm>
          <a:off x="5334000" y="3873500"/>
          <a:ext cx="20224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2" name="Equation" r:id="rId15" imgW="990360" imgH="761760" progId="Equation.DSMT4">
                  <p:embed/>
                </p:oleObj>
              </mc:Choice>
              <mc:Fallback>
                <p:oleObj name="Equation" r:id="rId15" imgW="990360" imgH="7617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73500"/>
                        <a:ext cx="20224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"/>
          <p:cNvGraphicFramePr>
            <a:graphicFrameLocks noChangeAspect="1"/>
          </p:cNvGraphicFramePr>
          <p:nvPr/>
        </p:nvGraphicFramePr>
        <p:xfrm>
          <a:off x="5334000" y="5581650"/>
          <a:ext cx="4921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53" name="Equation" r:id="rId17" imgW="241200" imgH="177480" progId="Equation.DSMT4">
                  <p:embed/>
                </p:oleObj>
              </mc:Choice>
              <mc:Fallback>
                <p:oleObj name="Equation" r:id="rId17" imgW="241200" imgH="177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81650"/>
                        <a:ext cx="49212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5515883" y="5486400"/>
            <a:ext cx="3810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76400"/>
            <a:ext cx="7620000" cy="4800600"/>
          </a:xfrm>
        </p:spPr>
        <p:txBody>
          <a:bodyPr/>
          <a:lstStyle/>
          <a:p>
            <a:r>
              <a:rPr lang="en-US" sz="2400" dirty="0" smtClean="0"/>
              <a:t>Find the final value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 smtClean="0"/>
              <a:t>, where  </a:t>
            </a:r>
          </a:p>
          <a:p>
            <a:endParaRPr lang="en-US" dirty="0"/>
          </a:p>
        </p:txBody>
      </p:sp>
      <p:graphicFrame>
        <p:nvGraphicFramePr>
          <p:cNvPr id="79874" name="Object 1"/>
          <p:cNvGraphicFramePr>
            <a:graphicFrameLocks noChangeAspect="1"/>
          </p:cNvGraphicFramePr>
          <p:nvPr/>
        </p:nvGraphicFramePr>
        <p:xfrm>
          <a:off x="5279568" y="1526764"/>
          <a:ext cx="27749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4" name="Equation" r:id="rId4" imgW="1358640" imgH="419040" progId="Equation.DSMT4">
                  <p:embed/>
                </p:oleObj>
              </mc:Choice>
              <mc:Fallback>
                <p:oleObj name="Equation" r:id="rId4" imgW="1358640" imgH="419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568" y="1526764"/>
                        <a:ext cx="27749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"/>
          <p:cNvGraphicFramePr>
            <a:graphicFrameLocks noChangeAspect="1"/>
          </p:cNvGraphicFramePr>
          <p:nvPr/>
        </p:nvGraphicFramePr>
        <p:xfrm>
          <a:off x="364671" y="3007179"/>
          <a:ext cx="35274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5" name="Equation" r:id="rId6" imgW="1726920" imgH="279360" progId="Equation.DSMT4">
                  <p:embed/>
                </p:oleObj>
              </mc:Choice>
              <mc:Fallback>
                <p:oleObj name="Equation" r:id="rId6" imgW="1726920" imgH="2793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71" y="3007179"/>
                        <a:ext cx="35274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"/>
          <p:cNvGraphicFramePr>
            <a:graphicFrameLocks noChangeAspect="1"/>
          </p:cNvGraphicFramePr>
          <p:nvPr/>
        </p:nvGraphicFramePr>
        <p:xfrm>
          <a:off x="3843338" y="2820988"/>
          <a:ext cx="25955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6" name="Equation" r:id="rId8" imgW="1269720" imgH="419040" progId="Equation.DSMT4">
                  <p:embed/>
                </p:oleObj>
              </mc:Choice>
              <mc:Fallback>
                <p:oleObj name="Equation" r:id="rId8" imgW="1269720" imgH="419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2820988"/>
                        <a:ext cx="259556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"/>
          <p:cNvGraphicFramePr>
            <a:graphicFrameLocks noChangeAspect="1"/>
          </p:cNvGraphicFramePr>
          <p:nvPr/>
        </p:nvGraphicFramePr>
        <p:xfrm>
          <a:off x="3848100" y="3886200"/>
          <a:ext cx="24384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7" name="Equation" r:id="rId10" imgW="1193760" imgH="419040" progId="Equation.DSMT4">
                  <p:embed/>
                </p:oleObj>
              </mc:Choice>
              <mc:Fallback>
                <p:oleObj name="Equation" r:id="rId10" imgW="119376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886200"/>
                        <a:ext cx="243840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1"/>
          <p:cNvGraphicFramePr>
            <a:graphicFrameLocks noChangeAspect="1"/>
          </p:cNvGraphicFramePr>
          <p:nvPr/>
        </p:nvGraphicFramePr>
        <p:xfrm>
          <a:off x="6407150" y="3914775"/>
          <a:ext cx="647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8" name="Equation" r:id="rId12" imgW="317160" imgH="393480" progId="Equation.DSMT4">
                  <p:embed/>
                </p:oleObj>
              </mc:Choice>
              <mc:Fallback>
                <p:oleObj name="Equation" r:id="rId12" imgW="317160" imgH="393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3914775"/>
                        <a:ext cx="64770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667500" y="3886200"/>
            <a:ext cx="381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0907" name="Object 1"/>
          <p:cNvGraphicFramePr>
            <a:graphicFrameLocks noChangeAspect="1"/>
          </p:cNvGraphicFramePr>
          <p:nvPr/>
        </p:nvGraphicFramePr>
        <p:xfrm>
          <a:off x="3846513" y="5106988"/>
          <a:ext cx="31654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9" name="Equation" r:id="rId14" imgW="1549080" imgH="203040" progId="Equation.DSMT4">
                  <p:embed/>
                </p:oleObj>
              </mc:Choice>
              <mc:Fallback>
                <p:oleObj name="Equation" r:id="rId14" imgW="1549080" imgH="203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5106988"/>
                        <a:ext cx="31654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"/>
          <p:cNvGraphicFramePr>
            <a:graphicFrameLocks noChangeAspect="1"/>
          </p:cNvGraphicFramePr>
          <p:nvPr/>
        </p:nvGraphicFramePr>
        <p:xfrm>
          <a:off x="3848100" y="5681663"/>
          <a:ext cx="26717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60" name="Equation" r:id="rId16" imgW="1307880" imgH="203040" progId="Equation.DSMT4">
                  <p:embed/>
                </p:oleObj>
              </mc:Choice>
              <mc:Fallback>
                <p:oleObj name="Equation" r:id="rId16" imgW="1307880" imgH="2030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5681663"/>
                        <a:ext cx="26717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ight Brace 17"/>
          <p:cNvSpPr/>
          <p:nvPr/>
        </p:nvSpPr>
        <p:spPr>
          <a:xfrm rot="5400000">
            <a:off x="5334000" y="4038600"/>
            <a:ext cx="228600" cy="1752600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MATLAB 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9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Laplace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800600"/>
          </a:xfrm>
        </p:spPr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C00000"/>
                </a:solidFill>
              </a:rPr>
              <a:t>Laplace transform </a:t>
            </a:r>
            <a:r>
              <a:rPr lang="en-US" sz="2800" dirty="0" smtClean="0"/>
              <a:t>is a mathematical operation that takes an equation from being a function of time,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/>
              <a:t>, to being a function of the Laplace variable,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Some mathematical operations become much simpler in the Laplace domain</a:t>
            </a:r>
          </a:p>
          <a:p>
            <a:r>
              <a:rPr lang="en-US" sz="2800" dirty="0" smtClean="0"/>
              <a:t>We will never solve this integral, will use tables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600200" y="3581400"/>
          <a:ext cx="563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4" imgW="1854000" imgH="330120" progId="Equation.DSMT4">
                  <p:embed/>
                </p:oleObj>
              </mc:Choice>
              <mc:Fallback>
                <p:oleObj name="Equation" r:id="rId4" imgW="18540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81400"/>
                        <a:ext cx="5634038" cy="10033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514600" y="914400"/>
            <a:ext cx="556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304800"/>
            <a:ext cx="556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14600" y="6400800"/>
            <a:ext cx="556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67000" y="43809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+mn-lt"/>
              </a:rPr>
              <a:t>Item No.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3400" y="43809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62324" y="438090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43400" y="1150323"/>
            <a:ext cx="631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i="1" dirty="0" smtClean="0">
                <a:solidFill>
                  <a:schemeClr val="tx1"/>
                </a:solidFill>
                <a:cs typeface="Times New Roman" pitchFamily="18" charset="0"/>
              </a:rPr>
              <a:t>δ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4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400" y="1724174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1(</a:t>
            </a:r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4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9600" y="2486174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endParaRPr lang="en-US" sz="48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330056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b="1" i="1" baseline="30000" dirty="0" err="1" smtClean="0">
                <a:solidFill>
                  <a:schemeClr val="tx1"/>
                </a:solidFill>
                <a:cs typeface="Times New Roman" pitchFamily="18" charset="0"/>
              </a:rPr>
              <a:t>n</a:t>
            </a:r>
            <a:endParaRPr lang="en-US" sz="4800" b="1" i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40625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e</a:t>
            </a:r>
            <a:r>
              <a:rPr lang="en-US" sz="2400" b="1" i="1" baseline="30000" dirty="0" smtClean="0">
                <a:solidFill>
                  <a:schemeClr val="tx1"/>
                </a:solidFill>
                <a:cs typeface="Times New Roman" pitchFamily="18" charset="0"/>
              </a:rPr>
              <a:t>-at</a:t>
            </a:r>
            <a:endParaRPr lang="en-US" sz="4800" b="1" i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4800" y="4824561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sin (</a:t>
            </a:r>
            <a:r>
              <a:rPr lang="el-GR" sz="2400" b="1" i="1" dirty="0" smtClean="0">
                <a:solidFill>
                  <a:schemeClr val="tx1"/>
                </a:solidFill>
                <a:cs typeface="Times New Roman" pitchFamily="18" charset="0"/>
              </a:rPr>
              <a:t>ω</a:t>
            </a:r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4800" b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4800" y="5610374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tx1"/>
                </a:solidFill>
                <a:cs typeface="Times New Roman" pitchFamily="18" charset="0"/>
              </a:rPr>
              <a:t>cos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 (</a:t>
            </a:r>
            <a:r>
              <a:rPr lang="el-GR" sz="2400" b="1" i="1" dirty="0" smtClean="0">
                <a:solidFill>
                  <a:schemeClr val="tx1"/>
                </a:solidFill>
                <a:cs typeface="Times New Roman" pitchFamily="18" charset="0"/>
              </a:rPr>
              <a:t>ω</a:t>
            </a:r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sz="4800" b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115032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1.</a:t>
            </a:r>
            <a:endParaRPr lang="en-US" sz="4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71800" y="17241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2.</a:t>
            </a:r>
            <a:endParaRPr lang="en-US" sz="4800" b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71800" y="24861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3.</a:t>
            </a:r>
            <a:endParaRPr lang="en-US" sz="4800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71800" y="3300562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4.</a:t>
            </a:r>
            <a:endParaRPr lang="en-US" sz="4800" b="1" i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71800" y="406256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5.</a:t>
            </a:r>
            <a:endParaRPr lang="en-US" sz="4800" b="1" i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71800" y="482456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6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US" sz="4800" b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71800" y="561037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  <a:cs typeface="Times New Roman" pitchFamily="18" charset="0"/>
              </a:rPr>
              <a:t>7</a:t>
            </a:r>
            <a:r>
              <a:rPr lang="en-US" sz="2400" b="1" dirty="0" smtClean="0">
                <a:solidFill>
                  <a:schemeClr val="tx1"/>
                </a:solidFill>
                <a:cs typeface="Times New Roman" pitchFamily="18" charset="0"/>
              </a:rPr>
              <a:t>.</a:t>
            </a:r>
            <a:endParaRPr lang="en-US" sz="4800" b="1" baseline="30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7539832" y="1231930"/>
          <a:ext cx="21113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1" name="Equation" r:id="rId4" imgW="114120" imgH="164880" progId="Equation.DSMT4">
                  <p:embed/>
                </p:oleObj>
              </mc:Choice>
              <mc:Fallback>
                <p:oleObj name="Equation" r:id="rId4" imgW="114120" imgH="164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832" y="1231930"/>
                        <a:ext cx="21113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7457282" y="2362200"/>
          <a:ext cx="3762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2" name="Equation" r:id="rId6" imgW="203040" imgH="393480" progId="Equation.DSMT4">
                  <p:embed/>
                </p:oleObj>
              </mc:Choice>
              <mc:Fallback>
                <p:oleObj name="Equation" r:id="rId6" imgW="20304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7282" y="2362200"/>
                        <a:ext cx="3762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63311"/>
              </p:ext>
            </p:extLst>
          </p:nvPr>
        </p:nvGraphicFramePr>
        <p:xfrm>
          <a:off x="7351713" y="3176588"/>
          <a:ext cx="588962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3" name="Equation" r:id="rId8" imgW="317160" imgH="393480" progId="Equation.DSMT4">
                  <p:embed/>
                </p:oleObj>
              </mc:Choice>
              <mc:Fallback>
                <p:oleObj name="Equation" r:id="rId8" imgW="31716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13" y="3176588"/>
                        <a:ext cx="588962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4" name="Object 4"/>
          <p:cNvGraphicFramePr>
            <a:graphicFrameLocks noChangeAspect="1"/>
          </p:cNvGraphicFramePr>
          <p:nvPr/>
        </p:nvGraphicFramePr>
        <p:xfrm>
          <a:off x="7315994" y="3938587"/>
          <a:ext cx="65881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4" name="Equation" r:id="rId10" imgW="355320" imgH="393480" progId="Equation.DSMT4">
                  <p:embed/>
                </p:oleObj>
              </mc:Choice>
              <mc:Fallback>
                <p:oleObj name="Equation" r:id="rId10" imgW="355320" imgH="393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994" y="3938587"/>
                        <a:ext cx="65881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5" name="Object 4"/>
          <p:cNvGraphicFramePr>
            <a:graphicFrameLocks noChangeAspect="1"/>
          </p:cNvGraphicFramePr>
          <p:nvPr/>
        </p:nvGraphicFramePr>
        <p:xfrm>
          <a:off x="7162800" y="4700587"/>
          <a:ext cx="96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5" name="Equation" r:id="rId12" imgW="520560" imgH="393480" progId="Equation.DSMT4">
                  <p:embed/>
                </p:oleObj>
              </mc:Choice>
              <mc:Fallback>
                <p:oleObj name="Equation" r:id="rId12" imgW="520560" imgH="393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700587"/>
                        <a:ext cx="96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4"/>
          <p:cNvGraphicFramePr>
            <a:graphicFrameLocks noChangeAspect="1"/>
          </p:cNvGraphicFramePr>
          <p:nvPr/>
        </p:nvGraphicFramePr>
        <p:xfrm>
          <a:off x="7162800" y="5486400"/>
          <a:ext cx="96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6" name="Equation" r:id="rId14" imgW="520560" imgH="393480" progId="Equation.DSMT4">
                  <p:embed/>
                </p:oleObj>
              </mc:Choice>
              <mc:Fallback>
                <p:oleObj name="Equation" r:id="rId14" imgW="520560" imgH="393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486400"/>
                        <a:ext cx="96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6200" y="152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Table of Laplace pairs on pages 18-19</a:t>
            </a:r>
            <a:endParaRPr lang="en-US" sz="180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0" y="12000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unit impulse</a:t>
            </a:r>
            <a:endParaRPr lang="en-US" sz="2000" dirty="0">
              <a:latin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000" y="17334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unit step</a:t>
            </a:r>
            <a:endParaRPr lang="en-US" sz="2000" dirty="0">
              <a:latin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2000" y="249549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unit ramp</a:t>
            </a:r>
            <a:endParaRPr lang="en-US" sz="2000" dirty="0">
              <a:latin typeface="+mn-lt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334000" y="1581090"/>
            <a:ext cx="1219200" cy="781110"/>
            <a:chOff x="5334000" y="1581090"/>
            <a:chExt cx="1219200" cy="78111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5638800" y="16764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410200" y="2226129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98002" y="196209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en-US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cxnSp>
          <p:nvCxnSpPr>
            <p:cNvPr id="64" name="Elbow Connector 63"/>
            <p:cNvCxnSpPr/>
            <p:nvPr/>
          </p:nvCxnSpPr>
          <p:spPr>
            <a:xfrm flipV="1">
              <a:off x="5486400" y="1828800"/>
              <a:ext cx="609600" cy="381000"/>
            </a:xfrm>
            <a:prstGeom prst="bentConnector3">
              <a:avLst>
                <a:gd name="adj1" fmla="val 2589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334000" y="158109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/>
                  </a:solidFill>
                  <a:cs typeface="Times New Roman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410200" y="2362200"/>
            <a:ext cx="1143000" cy="704910"/>
            <a:chOff x="5410200" y="2362200"/>
            <a:chExt cx="1143000" cy="70491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638800" y="23622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410200" y="2911929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298002" y="266700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en-US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V="1">
              <a:off x="5638800" y="2454729"/>
              <a:ext cx="5334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426529" y="2901045"/>
              <a:ext cx="228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410200" y="990600"/>
            <a:ext cx="1128572" cy="704910"/>
            <a:chOff x="5410200" y="990600"/>
            <a:chExt cx="1128572" cy="70491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638800" y="990600"/>
              <a:ext cx="0" cy="533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410200" y="1540329"/>
              <a:ext cx="914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83574" y="129540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chemeClr val="tx1"/>
                  </a:solidFill>
                  <a:cs typeface="Times New Roman" pitchFamily="18" charset="0"/>
                </a:rPr>
                <a:t>t</a:t>
              </a:r>
              <a:endParaRPr lang="en-US" i="1" dirty="0">
                <a:solidFill>
                  <a:schemeClr val="tx1"/>
                </a:solidFill>
                <a:cs typeface="Times New Roman" pitchFamily="18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5649684" y="1083129"/>
              <a:ext cx="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410200" y="1524000"/>
              <a:ext cx="762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60529"/>
              </p:ext>
            </p:extLst>
          </p:nvPr>
        </p:nvGraphicFramePr>
        <p:xfrm>
          <a:off x="7526338" y="1600200"/>
          <a:ext cx="25876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7" name="Equation" r:id="rId16" imgW="139680" imgH="393480" progId="Equation.DSMT4">
                  <p:embed/>
                </p:oleObj>
              </mc:Choice>
              <mc:Fallback>
                <p:oleObj name="Equation" r:id="rId16" imgW="13968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6338" y="1600200"/>
                        <a:ext cx="258762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sz="4000" dirty="0" smtClean="0"/>
              <a:t>Properties of the Laplace Transform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u="sng" dirty="0" smtClean="0"/>
              <a:t>Linearity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  <a:defRPr/>
            </a:pPr>
            <a:endParaRPr lang="en-US" sz="1000" dirty="0" smtClean="0"/>
          </a:p>
          <a:p>
            <a:pPr marL="514350" indent="-514350">
              <a:buNone/>
              <a:defRPr/>
            </a:pPr>
            <a:r>
              <a:rPr lang="en-US" sz="2800" dirty="0" smtClean="0"/>
              <a:t>	</a:t>
            </a:r>
          </a:p>
          <a:p>
            <a:pPr marL="514350" indent="-514350">
              <a:buNone/>
              <a:defRPr/>
            </a:pPr>
            <a:r>
              <a:rPr lang="en-US" sz="2800" dirty="0" smtClean="0"/>
              <a:t>	-   constants factor out and Laplace operation 	distributes over addition and subtraction</a:t>
            </a:r>
          </a:p>
          <a:p>
            <a:pPr marL="514350" indent="-514350">
              <a:buNone/>
              <a:defRPr/>
            </a:pPr>
            <a:r>
              <a:rPr lang="en-US" sz="2800" dirty="0" smtClean="0"/>
              <a:t>	-	note: </a:t>
            </a:r>
          </a:p>
          <a:p>
            <a:endParaRPr lang="en-US" dirty="0"/>
          </a:p>
        </p:txBody>
      </p:sp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2971800" y="1981200"/>
          <a:ext cx="3824288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4" imgW="1358640" imgH="660240" progId="Equation.DSMT4">
                  <p:embed/>
                </p:oleObj>
              </mc:Choice>
              <mc:Fallback>
                <p:oleObj name="Equation" r:id="rId4" imgW="1358640" imgH="660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3824288" cy="185896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2667000" y="5334000"/>
          <a:ext cx="4630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6" imgW="1638000" imgH="203040" progId="Equation.DSMT4">
                  <p:embed/>
                </p:oleObj>
              </mc:Choice>
              <mc:Fallback>
                <p:oleObj name="Equation" r:id="rId6" imgW="16380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46307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22098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Table of Laplace properties on page 20</a:t>
            </a:r>
            <a:endParaRPr lang="en-US" sz="1800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Properties of the Laplace Transform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20000" cy="4953000"/>
          </a:xfrm>
        </p:spPr>
        <p:txBody>
          <a:bodyPr/>
          <a:lstStyle/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en-US" sz="2800" u="sng" dirty="0" smtClean="0"/>
              <a:t>Integration</a:t>
            </a:r>
          </a:p>
          <a:p>
            <a:pPr marL="514350" indent="-514350">
              <a:buNone/>
            </a:pPr>
            <a:endParaRPr lang="en-US" sz="2800" u="sng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None/>
            </a:pPr>
            <a:endParaRPr lang="en-US" sz="3600" dirty="0" smtClean="0"/>
          </a:p>
          <a:p>
            <a:pPr marL="514350" indent="-514350">
              <a:buNone/>
            </a:pPr>
            <a:r>
              <a:rPr lang="en-US" sz="2800" dirty="0" smtClean="0"/>
              <a:t>3. </a:t>
            </a:r>
            <a:r>
              <a:rPr lang="en-US" sz="2800" u="sng" dirty="0" smtClean="0"/>
              <a:t>Differentiation</a:t>
            </a:r>
          </a:p>
          <a:p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762000" y="1981200"/>
          <a:ext cx="7534275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4" imgW="3632040" imgH="1015920" progId="Equation.DSMT4">
                  <p:embed/>
                </p:oleObj>
              </mc:Choice>
              <mc:Fallback>
                <p:oleObj name="Equation" r:id="rId4" imgW="3632040" imgH="10159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7534275" cy="210661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23913" y="4816475"/>
          <a:ext cx="416560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6" imgW="2044440" imgH="965160" progId="Equation.DSMT4">
                  <p:embed/>
                </p:oleObj>
              </mc:Choice>
              <mc:Fallback>
                <p:oleObj name="Equation" r:id="rId6" imgW="2044440" imgH="965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16475"/>
                        <a:ext cx="4165600" cy="19653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81600" y="4495800"/>
            <a:ext cx="30480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These properties turn differential equations into algebraic equations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38600" y="1752600"/>
            <a:ext cx="4343400" cy="251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71170" y="12954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+mn-lt"/>
              </a:rPr>
              <a:t>often zero</a:t>
            </a:r>
            <a:endParaRPr lang="en-US" sz="24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Properties of the Laplace Transform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4. </a:t>
            </a:r>
            <a:r>
              <a:rPr lang="en-US" sz="2800" u="sng" dirty="0" smtClean="0"/>
              <a:t>Multiplication by </a:t>
            </a:r>
            <a:r>
              <a:rPr lang="en-US" sz="2800" i="1" u="sng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u="sng" baseline="30000" dirty="0" smtClean="0">
                <a:latin typeface="Times New Roman" pitchFamily="18" charset="0"/>
                <a:cs typeface="Times New Roman" pitchFamily="18" charset="0"/>
              </a:rPr>
              <a:t>-at</a:t>
            </a:r>
            <a:endParaRPr lang="en-US" sz="2800" u="sng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- important for damped response</a:t>
            </a:r>
            <a:endParaRPr lang="en-US" sz="28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i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u="sng" dirty="0" smtClean="0"/>
              <a:t>Example: </a:t>
            </a:r>
            <a:endParaRPr lang="en-US" sz="2800" i="1" u="sng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142338" name="Object 2"/>
          <p:cNvGraphicFramePr>
            <a:graphicFrameLocks noChangeAspect="1"/>
          </p:cNvGraphicFramePr>
          <p:nvPr/>
        </p:nvGraphicFramePr>
        <p:xfrm>
          <a:off x="3043238" y="2209800"/>
          <a:ext cx="38766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238" y="2209800"/>
                        <a:ext cx="3876675" cy="6461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/>
          <p:cNvGraphicFramePr>
            <a:graphicFrameLocks noChangeAspect="1"/>
          </p:cNvGraphicFramePr>
          <p:nvPr/>
        </p:nvGraphicFramePr>
        <p:xfrm>
          <a:off x="2590800" y="3733800"/>
          <a:ext cx="240823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6" imgW="850680" imgH="228600" progId="Equation.DSMT4">
                  <p:embed/>
                </p:oleObj>
              </mc:Choice>
              <mc:Fallback>
                <p:oleObj name="Equation" r:id="rId6" imgW="8506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2408238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43600" y="3048000"/>
            <a:ext cx="2438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+mn-lt"/>
              </a:rPr>
              <a:t>Note: roots of denominator (</a:t>
            </a:r>
            <a:r>
              <a:rPr lang="en-US" sz="1800" dirty="0">
                <a:solidFill>
                  <a:srgbClr val="C00000"/>
                </a:solidFill>
                <a:latin typeface="+mn-lt"/>
              </a:rPr>
              <a:t>poles</a:t>
            </a:r>
            <a:r>
              <a:rPr lang="en-US" sz="1800" dirty="0">
                <a:latin typeface="+mn-lt"/>
              </a:rPr>
              <a:t>) in Laplace domain = roots of characteristic equation in the time domain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4229100" y="3848100"/>
            <a:ext cx="762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38600" y="4495800"/>
            <a:ext cx="510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accent1"/>
                </a:solidFill>
                <a:cs typeface="Times New Roman" pitchFamily="18" charset="0"/>
              </a:rPr>
              <a:t>f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)</a:t>
            </a:r>
            <a:endParaRPr lang="en-US" b="1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8750" y="4800600"/>
          <a:ext cx="73850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6" name="Equation" r:id="rId8" imgW="3225600" imgH="393480" progId="Equation.DSMT4">
                  <p:embed/>
                </p:oleObj>
              </mc:Choice>
              <mc:Fallback>
                <p:oleObj name="Equation" r:id="rId8" imgW="322560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4800600"/>
                        <a:ext cx="7385050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2400" y="5686425"/>
          <a:ext cx="65722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10" imgW="2869920" imgH="419040" progId="Equation.DSMT4">
                  <p:embed/>
                </p:oleObj>
              </mc:Choice>
              <mc:Fallback>
                <p:oleObj name="Equation" r:id="rId10" imgW="2869920" imgH="4190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686425"/>
                        <a:ext cx="657225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4800600" y="5715000"/>
            <a:ext cx="1981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sz="4000" dirty="0" smtClean="0"/>
              <a:t>Properties of the Laplace Transform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5. </a:t>
            </a:r>
            <a:r>
              <a:rPr lang="en-US" sz="2800" u="sng" dirty="0" smtClean="0"/>
              <a:t>Time shift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3600" dirty="0" smtClean="0"/>
              <a:t>	</a:t>
            </a:r>
            <a:endParaRPr lang="en-US" sz="4800" dirty="0" smtClean="0"/>
          </a:p>
          <a:p>
            <a:pPr>
              <a:buNone/>
            </a:pPr>
            <a:r>
              <a:rPr lang="en-US" sz="2800" dirty="0" smtClean="0"/>
              <a:t>	- important for analyzing time delays</a:t>
            </a:r>
          </a:p>
          <a:p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447800" y="2327275"/>
          <a:ext cx="62103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4" imgW="2197080" imgH="228600" progId="Equation.DSMT4">
                  <p:embed/>
                </p:oleObj>
              </mc:Choice>
              <mc:Fallback>
                <p:oleObj name="Equation" r:id="rId4" imgW="219708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27275"/>
                        <a:ext cx="6210300" cy="64611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3962400"/>
            <a:ext cx="6886575" cy="2209800"/>
          </a:xfrm>
          <a:prstGeom prst="rect">
            <a:avLst/>
          </a:prstGeom>
          <a:noFill/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Laplace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6. </a:t>
            </a:r>
            <a:r>
              <a:rPr lang="en-US" sz="2800" u="sng" dirty="0" smtClean="0"/>
              <a:t>Multiplication by t</a:t>
            </a:r>
            <a:endParaRPr lang="en-US" sz="2800" u="sng" baseline="300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143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934727"/>
              </p:ext>
            </p:extLst>
          </p:nvPr>
        </p:nvGraphicFramePr>
        <p:xfrm>
          <a:off x="1752600" y="2397125"/>
          <a:ext cx="441801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4" imgW="1562040" imgH="393480" progId="Equation.DSMT4">
                  <p:embed/>
                </p:oleObj>
              </mc:Choice>
              <mc:Fallback>
                <p:oleObj name="Equation" r:id="rId4" imgW="1562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97125"/>
                        <a:ext cx="4418012" cy="11128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19426"/>
              </p:ext>
            </p:extLst>
          </p:nvPr>
        </p:nvGraphicFramePr>
        <p:xfrm>
          <a:off x="1752600" y="3505200"/>
          <a:ext cx="4416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4" name="Equation" r:id="rId6" imgW="1562040" imgH="419040" progId="Equation.DSMT4">
                  <p:embed/>
                </p:oleObj>
              </mc:Choice>
              <mc:Fallback>
                <p:oleObj name="Equation" r:id="rId6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05200"/>
                        <a:ext cx="4416425" cy="1184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022657"/>
              </p:ext>
            </p:extLst>
          </p:nvPr>
        </p:nvGraphicFramePr>
        <p:xfrm>
          <a:off x="1752600" y="4648200"/>
          <a:ext cx="4416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5" name="Equation" r:id="rId8" imgW="1562040" imgH="419040" progId="Equation.DSMT4">
                  <p:embed/>
                </p:oleObj>
              </mc:Choice>
              <mc:Fallback>
                <p:oleObj name="Equation" r:id="rId8" imgW="1562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4416425" cy="11842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752600" y="2389496"/>
            <a:ext cx="4419600" cy="3429000"/>
          </a:xfrm>
          <a:prstGeom prst="rect">
            <a:avLst/>
          </a:prstGeom>
          <a:noFill/>
          <a:ln w="63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</a:t>
            </a:r>
            <a:endParaRPr lang="en-US" altLang="zh-C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58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76200"/>
            <a:ext cx="7620000" cy="1143000"/>
          </a:xfrm>
          <a:prstGeom prst="rect">
            <a:avLst/>
          </a:prstGeo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19200" y="1447800"/>
            <a:ext cx="7620000" cy="4800600"/>
          </a:xfrm>
          <a:prstGeom prst="rect">
            <a:avLst/>
          </a:prstGeom>
        </p:spPr>
        <p:txBody>
          <a:bodyPr/>
          <a:lstStyle/>
          <a:p>
            <a:r>
              <a:rPr lang="en-US" sz="3200" dirty="0" smtClean="0"/>
              <a:t>Find</a:t>
            </a:r>
            <a:endParaRPr lang="en-US" dirty="0"/>
          </a:p>
        </p:txBody>
      </p:sp>
      <p:graphicFrame>
        <p:nvGraphicFramePr>
          <p:cNvPr id="72706" name="Object 3"/>
          <p:cNvGraphicFramePr>
            <a:graphicFrameLocks noChangeAspect="1"/>
          </p:cNvGraphicFramePr>
          <p:nvPr/>
        </p:nvGraphicFramePr>
        <p:xfrm>
          <a:off x="2497137" y="1411288"/>
          <a:ext cx="22272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9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1411288"/>
                        <a:ext cx="2227263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3"/>
          <p:cNvGraphicFramePr>
            <a:graphicFrameLocks noChangeAspect="1"/>
          </p:cNvGraphicFramePr>
          <p:nvPr/>
        </p:nvGraphicFramePr>
        <p:xfrm>
          <a:off x="1647825" y="2286000"/>
          <a:ext cx="6429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0" name="Equation" r:id="rId6" imgW="2273040" imgH="228600" progId="Equation.DSMT4">
                  <p:embed/>
                </p:oleObj>
              </mc:Choice>
              <mc:Fallback>
                <p:oleObj name="Equation" r:id="rId6" imgW="227304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2286000"/>
                        <a:ext cx="64293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Brace 8"/>
          <p:cNvSpPr/>
          <p:nvPr/>
        </p:nvSpPr>
        <p:spPr>
          <a:xfrm rot="5400000">
            <a:off x="4686300" y="2476500"/>
            <a:ext cx="76200" cy="914400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708" name="Object 3"/>
          <p:cNvGraphicFramePr>
            <a:graphicFrameLocks noChangeAspect="1"/>
          </p:cNvGraphicFramePr>
          <p:nvPr/>
        </p:nvGraphicFramePr>
        <p:xfrm>
          <a:off x="4724400" y="3048001"/>
          <a:ext cx="319087" cy="89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1" name="Equation" r:id="rId8" imgW="139680" imgH="393480" progId="Equation.DSMT4">
                  <p:embed/>
                </p:oleObj>
              </mc:Choice>
              <mc:Fallback>
                <p:oleObj name="Equation" r:id="rId8" imgW="139680" imgH="3934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1"/>
                        <a:ext cx="319087" cy="8983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2933700" y="2324100"/>
            <a:ext cx="76200" cy="1219200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709" name="Object 3"/>
          <p:cNvGraphicFramePr>
            <a:graphicFrameLocks noChangeAspect="1"/>
          </p:cNvGraphicFramePr>
          <p:nvPr/>
        </p:nvGraphicFramePr>
        <p:xfrm>
          <a:off x="1516062" y="3195638"/>
          <a:ext cx="199214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2" name="Equation" r:id="rId10" imgW="787320" imgH="393480" progId="Equation.DSMT4">
                  <p:embed/>
                </p:oleObj>
              </mc:Choice>
              <mc:Fallback>
                <p:oleObj name="Equation" r:id="rId10" imgW="787320" imgH="393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2" y="3195638"/>
                        <a:ext cx="199214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3"/>
          <p:cNvGraphicFramePr>
            <a:graphicFrameLocks noChangeAspect="1"/>
          </p:cNvGraphicFramePr>
          <p:nvPr/>
        </p:nvGraphicFramePr>
        <p:xfrm>
          <a:off x="1516062" y="4094163"/>
          <a:ext cx="54943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3" name="Equation" r:id="rId12" imgW="2273040" imgH="419040" progId="Equation.DSMT4">
                  <p:embed/>
                </p:oleObj>
              </mc:Choice>
              <mc:Fallback>
                <p:oleObj name="Equation" r:id="rId12" imgW="2273040" imgH="419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2" y="4094163"/>
                        <a:ext cx="5494338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3"/>
          <p:cNvGraphicFramePr>
            <a:graphicFrameLocks noChangeAspect="1"/>
          </p:cNvGraphicFramePr>
          <p:nvPr/>
        </p:nvGraphicFramePr>
        <p:xfrm>
          <a:off x="1905000" y="5257800"/>
          <a:ext cx="24780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4" name="Equation" r:id="rId14" imgW="876240" imgH="419040" progId="Equation.DSMT4">
                  <p:embed/>
                </p:oleObj>
              </mc:Choice>
              <mc:Fallback>
                <p:oleObj name="Equation" r:id="rId14" imgW="876240" imgH="41904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257800"/>
                        <a:ext cx="2478088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2286000" y="5257800"/>
            <a:ext cx="21336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 flipH="1">
            <a:off x="3695700" y="571500"/>
            <a:ext cx="76200" cy="1524000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2712" name="Object 3"/>
          <p:cNvGraphicFramePr>
            <a:graphicFrameLocks noChangeAspect="1"/>
          </p:cNvGraphicFramePr>
          <p:nvPr/>
        </p:nvGraphicFramePr>
        <p:xfrm>
          <a:off x="3733800" y="762000"/>
          <a:ext cx="1411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5" name="Equation" r:id="rId16" imgW="583920" imgH="177480" progId="Equation.DSMT4">
                  <p:embed/>
                </p:oleObj>
              </mc:Choice>
              <mc:Fallback>
                <p:oleObj name="Equation" r:id="rId16" imgW="583920" imgH="1774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762000"/>
                        <a:ext cx="14112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3" grpId="0" animBg="1"/>
      <p:bldP spid="24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4136</TotalTime>
  <Words>382</Words>
  <Application>Microsoft Office PowerPoint</Application>
  <PresentationFormat>On-screen Show (4:3)</PresentationFormat>
  <Paragraphs>135</Paragraphs>
  <Slides>14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UDM_Theme (2)</vt:lpstr>
      <vt:lpstr>UDM Theme</vt:lpstr>
      <vt:lpstr>Equation</vt:lpstr>
      <vt:lpstr>MathType 6.0 Equation</vt:lpstr>
      <vt:lpstr>Lecture 2: The Laplace Transform</vt:lpstr>
      <vt:lpstr>The Laplace Transform</vt:lpstr>
      <vt:lpstr>PowerPoint Presentation</vt:lpstr>
      <vt:lpstr>Properties of the Laplace Transform</vt:lpstr>
      <vt:lpstr>Properties of the Laplace Transform</vt:lpstr>
      <vt:lpstr>Properties of the Laplace Transform</vt:lpstr>
      <vt:lpstr>Properties of the Laplace Transform</vt:lpstr>
      <vt:lpstr>Properties of Laplace Transform</vt:lpstr>
      <vt:lpstr>Example</vt:lpstr>
      <vt:lpstr>Example</vt:lpstr>
      <vt:lpstr>Laplace/Time Domain Relationship</vt:lpstr>
      <vt:lpstr>Example</vt:lpstr>
      <vt:lpstr>Example</vt:lpstr>
      <vt:lpstr>MATLAB 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75</cp:revision>
  <dcterms:created xsi:type="dcterms:W3CDTF">2012-12-20T22:15:23Z</dcterms:created>
  <dcterms:modified xsi:type="dcterms:W3CDTF">2014-10-24T22:20:11Z</dcterms:modified>
</cp:coreProperties>
</file>