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2"/>
  </p:notesMasterIdLst>
  <p:sldIdLst>
    <p:sldId id="308" r:id="rId3"/>
    <p:sldId id="327" r:id="rId4"/>
    <p:sldId id="328" r:id="rId5"/>
    <p:sldId id="329" r:id="rId6"/>
    <p:sldId id="33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6" r:id="rId18"/>
    <p:sldId id="323" r:id="rId19"/>
    <p:sldId id="324" r:id="rId20"/>
    <p:sldId id="325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3.wmf"/><Relationship Id="rId7" Type="http://schemas.openxmlformats.org/officeDocument/2006/relationships/image" Target="../media/image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4.wmf"/><Relationship Id="rId5" Type="http://schemas.openxmlformats.org/officeDocument/2006/relationships/image" Target="../media/image5.wmf"/><Relationship Id="rId10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by hand use first form,</a:t>
            </a:r>
          </a:p>
          <a:p>
            <a:endParaRPr lang="en-US" dirty="0" smtClean="0"/>
          </a:p>
          <a:p>
            <a:r>
              <a:rPr lang="en-US" dirty="0" smtClean="0"/>
              <a:t>If by MATLAB use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MATLAB</a:t>
            </a:r>
            <a:r>
              <a:rPr lang="en-US" baseline="0" dirty="0" smtClean="0"/>
              <a:t> basics, vectors, matrices, multiplication, division, powers, functions, element wise, 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.wmf"/><Relationship Id="rId5" Type="http://schemas.openxmlformats.org/officeDocument/2006/relationships/image" Target="../media/image11.wmf"/><Relationship Id="rId15" Type="http://schemas.openxmlformats.org/officeDocument/2006/relationships/image" Target="../media/image14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Solving Diff </a:t>
            </a:r>
            <a:r>
              <a:rPr lang="en-US" dirty="0" err="1" smtClean="0"/>
              <a:t>Eqs</a:t>
            </a:r>
            <a:r>
              <a:rPr lang="en-US" dirty="0" smtClean="0"/>
              <a:t> with the Laplace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000" dirty="0" smtClean="0"/>
          </a:p>
          <a:p>
            <a:r>
              <a:rPr lang="en-US" sz="2800" dirty="0" smtClean="0"/>
              <a:t>Solving differential equations with the Laplace transform</a:t>
            </a:r>
          </a:p>
          <a:p>
            <a:endParaRPr lang="en-US" sz="1100" dirty="0"/>
          </a:p>
          <a:p>
            <a:r>
              <a:rPr lang="en-US" sz="2800" dirty="0" smtClean="0"/>
              <a:t>Inverse Laplace transform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2800" dirty="0" smtClean="0"/>
              <a:t>Partial fraction expansion</a:t>
            </a:r>
          </a:p>
          <a:p>
            <a:pPr lvl="1"/>
            <a:r>
              <a:rPr lang="en-US" sz="2800" dirty="0" smtClean="0"/>
              <a:t>Case I: Poles distinct</a:t>
            </a:r>
          </a:p>
          <a:p>
            <a:pPr lvl="1"/>
            <a:r>
              <a:rPr lang="en-US" sz="2800" dirty="0" smtClean="0"/>
              <a:t>Case II: Repeated poles</a:t>
            </a:r>
          </a:p>
          <a:p>
            <a:pPr lvl="1"/>
            <a:r>
              <a:rPr lang="en-US" sz="2800" dirty="0" smtClean="0"/>
              <a:t>Case III: Complex poles</a:t>
            </a:r>
          </a:p>
          <a:p>
            <a:pPr lvl="1"/>
            <a:endParaRPr lang="en-US" sz="1100" dirty="0"/>
          </a:p>
          <a:p>
            <a:r>
              <a:rPr lang="en-US" sz="3000" dirty="0" smtClean="0"/>
              <a:t>MATLAB introduction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077200" cy="1143000"/>
          </a:xfrm>
        </p:spPr>
        <p:txBody>
          <a:bodyPr/>
          <a:lstStyle/>
          <a:p>
            <a:r>
              <a:rPr lang="en-US" dirty="0" smtClean="0"/>
              <a:t>Case I: Distinct Poles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Case II: Repeated 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</a:t>
            </a:r>
            <a:endParaRPr lang="en-US" sz="2800" dirty="0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2514600" y="1447800"/>
          <a:ext cx="23891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389187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534400" cy="1143000"/>
          </a:xfrm>
        </p:spPr>
        <p:txBody>
          <a:bodyPr/>
          <a:lstStyle/>
          <a:p>
            <a:r>
              <a:rPr lang="en-US" dirty="0" smtClean="0"/>
              <a:t>Case II: Repeated Poles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Case III: Complex 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Example:</a:t>
            </a:r>
          </a:p>
          <a:p>
            <a:endParaRPr lang="en-US" sz="3200" dirty="0" smtClean="0"/>
          </a:p>
          <a:p>
            <a:r>
              <a:rPr lang="en-US" sz="3200" dirty="0" smtClean="0"/>
              <a:t>Can solve like Case I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Or can solve as follows</a:t>
            </a:r>
            <a:endParaRPr lang="en-US" sz="32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31990"/>
              </p:ext>
            </p:extLst>
          </p:nvPr>
        </p:nvGraphicFramePr>
        <p:xfrm>
          <a:off x="2524125" y="1488744"/>
          <a:ext cx="31146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Equation" r:id="rId3" imgW="1307880" imgH="419040" progId="Equation.DSMT4">
                  <p:embed/>
                </p:oleObj>
              </mc:Choice>
              <mc:Fallback>
                <p:oleObj name="Equation" r:id="rId3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488744"/>
                        <a:ext cx="31146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83419"/>
              </p:ext>
            </p:extLst>
          </p:nvPr>
        </p:nvGraphicFramePr>
        <p:xfrm>
          <a:off x="1670050" y="3429000"/>
          <a:ext cx="49577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Equation" r:id="rId5" imgW="2082600" imgH="419040" progId="Equation.DSMT4">
                  <p:embed/>
                </p:oleObj>
              </mc:Choice>
              <mc:Fallback>
                <p:oleObj name="Equation" r:id="rId5" imgW="2082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29000"/>
                        <a:ext cx="49577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6041"/>
              </p:ext>
            </p:extLst>
          </p:nvPr>
        </p:nvGraphicFramePr>
        <p:xfrm>
          <a:off x="2617788" y="5235575"/>
          <a:ext cx="3325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Equation" r:id="rId7" imgW="1396800" imgH="393480" progId="Equation.DSMT4">
                  <p:embed/>
                </p:oleObj>
              </mc:Choice>
              <mc:Fallback>
                <p:oleObj name="Equation" r:id="rId7" imgW="1396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5235575"/>
                        <a:ext cx="33258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3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Case III: Complex Poles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Case III: Complex Poles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Solving LTI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525963"/>
          </a:xfrm>
        </p:spPr>
        <p:txBody>
          <a:bodyPr/>
          <a:lstStyle/>
          <a:p>
            <a:r>
              <a:rPr lang="en-US" sz="2800" dirty="0" smtClean="0"/>
              <a:t>Recall the solution procedure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14818" y="2742375"/>
            <a:ext cx="136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differential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 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82546" y="4610863"/>
            <a:ext cx="1226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algebraic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07439" y="2677288"/>
            <a:ext cx="25218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time domain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278159" y="4582288"/>
            <a:ext cx="2180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s-domain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77305" y="4736275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21755" y="2875725"/>
            <a:ext cx="61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549755" y="3682175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502755" y="3682175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  <a:r>
              <a:rPr lang="en-US" sz="3200" baseline="300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cxnSp>
        <p:nvCxnSpPr>
          <p:cNvPr id="29" name="Straight Arrow Connector 28"/>
          <p:cNvCxnSpPr>
            <a:stCxn id="19" idx="2"/>
            <a:endCxn id="21" idx="0"/>
          </p:cNvCxnSpPr>
          <p:nvPr/>
        </p:nvCxnSpPr>
        <p:spPr>
          <a:xfrm>
            <a:off x="2095856" y="3450400"/>
            <a:ext cx="0" cy="1160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26" idx="1"/>
          </p:cNvCxnSpPr>
          <p:nvPr/>
        </p:nvCxnSpPr>
        <p:spPr>
          <a:xfrm>
            <a:off x="2776893" y="3096388"/>
            <a:ext cx="3344862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5" idx="1"/>
          </p:cNvCxnSpPr>
          <p:nvPr/>
        </p:nvCxnSpPr>
        <p:spPr>
          <a:xfrm>
            <a:off x="2709165" y="4964806"/>
            <a:ext cx="3368140" cy="2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6" idx="2"/>
          </p:cNvCxnSpPr>
          <p:nvPr/>
        </p:nvCxnSpPr>
        <p:spPr>
          <a:xfrm rot="5400000" flipH="1" flipV="1">
            <a:off x="5727262" y="4035394"/>
            <a:ext cx="1398587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29018" y="3667888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3700818" y="5191888"/>
            <a:ext cx="6858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7282218" y="3667888"/>
            <a:ext cx="609600" cy="6096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41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Solve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04343"/>
              </p:ext>
            </p:extLst>
          </p:nvPr>
        </p:nvGraphicFramePr>
        <p:xfrm>
          <a:off x="1409700" y="1598361"/>
          <a:ext cx="4991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3" imgW="1765080" imgH="203040" progId="Equation.DSMT4">
                  <p:embed/>
                </p:oleObj>
              </mc:Choice>
              <mc:Fallback>
                <p:oleObj name="Equation" r:id="rId3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598361"/>
                        <a:ext cx="49911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042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Commands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19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Solving LTI Differential Equations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Laplace transform converts Linear Time-Invariant (LTI) differential equations to algebraic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3036887"/>
            <a:ext cx="1362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differential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15528" y="4905375"/>
            <a:ext cx="12266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algebraic</a:t>
            </a:r>
          </a:p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equation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40421" y="2971800"/>
            <a:ext cx="25218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time domain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11141" y="4876800"/>
            <a:ext cx="2180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bg1">
                    <a:lumMod val="10000"/>
                  </a:schemeClr>
                </a:solidFill>
                <a:latin typeface="+mn-lt"/>
              </a:rPr>
              <a:t>solve in s-domain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10287" y="5030787"/>
            <a:ext cx="696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54737" y="3170237"/>
            <a:ext cx="611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82737" y="3976687"/>
            <a:ext cx="460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35737" y="3976687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bg1">
                    <a:lumMod val="10000"/>
                  </a:schemeClr>
                </a:solidFill>
                <a:latin typeface="Lucida Calligraphy" pitchFamily="66" charset="0"/>
              </a:rPr>
              <a:t>L</a:t>
            </a:r>
            <a:r>
              <a:rPr lang="en-US" sz="3200" baseline="3000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128838" y="3744912"/>
            <a:ext cx="0" cy="11604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>
            <a:off x="2809875" y="3390900"/>
            <a:ext cx="3344862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2742147" y="5259318"/>
            <a:ext cx="3368140" cy="24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11" idx="2"/>
          </p:cNvCxnSpPr>
          <p:nvPr/>
        </p:nvCxnSpPr>
        <p:spPr>
          <a:xfrm rot="5400000" flipH="1" flipV="1">
            <a:off x="5760244" y="4329906"/>
            <a:ext cx="1398587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6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Laplace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3</a:t>
            </a:r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o UI" pitchFamily="34" charset="0"/>
              <a:ea typeface="+mn-ea"/>
              <a:cs typeface="Lao UI" pitchFamily="34" charset="0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o UI" pitchFamily="34" charset="0"/>
              <a:ea typeface="+mn-ea"/>
              <a:cs typeface="Lao UI" pitchFamily="34" charset="0"/>
            </a:endParaRPr>
          </a:p>
          <a:p>
            <a:pPr marL="342900" marR="0" lvl="0" indent="-2286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o UI" pitchFamily="34" charset="0"/>
                <a:ea typeface="+mn-ea"/>
                <a:cs typeface="Lao UI" pitchFamily="34" charset="0"/>
              </a:rPr>
              <a:t>	</a:t>
            </a:r>
          </a:p>
          <a:p>
            <a:pPr marL="342900" marR="0" lvl="0" indent="-2286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sz="2200" dirty="0" smtClean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  <a:p>
            <a:pPr marL="342900" marR="0" lvl="0" indent="-2286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o UI" pitchFamily="34" charset="0"/>
                <a:ea typeface="+mn-ea"/>
                <a:cs typeface="Lao UI" pitchFamily="34" charset="0"/>
              </a:rPr>
              <a:t>The inverse Laplace transform can be solved for using the table and properties introduced earlier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43000" y="2057400"/>
          <a:ext cx="2943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Equation" r:id="rId4" imgW="1041120" imgH="228600" progId="Equation.DSMT4">
                  <p:embed/>
                </p:oleObj>
              </mc:Choice>
              <mc:Fallback>
                <p:oleObj name="Equation" r:id="rId4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2943225" cy="6461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81600" y="1524000"/>
            <a:ext cx="2971800" cy="4876800"/>
            <a:chOff x="5181600" y="1524000"/>
            <a:chExt cx="2971800" cy="487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181600" y="2011680"/>
              <a:ext cx="29246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81600" y="1524000"/>
              <a:ext cx="2971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81600" y="6400800"/>
              <a:ext cx="29246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1630632"/>
              <a:ext cx="739488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+mn-lt"/>
                </a:rPr>
                <a:t>Item No.</a:t>
              </a:r>
              <a:endParaRPr lang="en-US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66821" y="1630632"/>
              <a:ext cx="31576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f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29210" y="1630632"/>
              <a:ext cx="387209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F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s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6821" y="2200418"/>
              <a:ext cx="391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δ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821" y="2659499"/>
              <a:ext cx="389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1(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3993" y="3269099"/>
              <a:ext cx="16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en-US" sz="4800" b="1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3993" y="3920610"/>
              <a:ext cx="237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i="1" baseline="30000" dirty="0" err="1" smtClean="0">
                  <a:solidFill>
                    <a:schemeClr val="tx1"/>
                  </a:solidFill>
                  <a:cs typeface="Times New Roman" pitchFamily="18" charset="0"/>
                </a:rPr>
                <a:t>n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66821" y="4530209"/>
              <a:ext cx="340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e</a:t>
              </a:r>
              <a:r>
                <a:rPr lang="en-US" sz="2400" b="1" i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-at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2200" y="5139809"/>
              <a:ext cx="712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sin (</a:t>
              </a:r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2200" y="5768459"/>
              <a:ext cx="73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tx1"/>
                  </a:solidFill>
                  <a:cs typeface="Times New Roman" pitchFamily="18" charset="0"/>
                </a:rPr>
                <a:t>cos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 (</a:t>
              </a:r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64629" y="2200418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1.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64629" y="265949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2.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4629" y="326909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3.</a:t>
              </a:r>
              <a:endParaRPr lang="en-US" sz="4800" b="1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64629" y="3920610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4.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4629" y="453020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5.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64629" y="513980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6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4629" y="576845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7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7701001" y="2265704"/>
            <a:ext cx="130704" cy="23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2" name="Equation" r:id="rId6" imgW="114120" imgH="164880" progId="Equation.DSMT4">
                    <p:embed/>
                  </p:oleObj>
                </mc:Choice>
                <mc:Fallback>
                  <p:oleObj name="Equation" r:id="rId6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1001" y="2265704"/>
                          <a:ext cx="130704" cy="238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4"/>
            <p:cNvGraphicFramePr>
              <a:graphicFrameLocks noChangeAspect="1"/>
            </p:cNvGraphicFramePr>
            <p:nvPr/>
          </p:nvGraphicFramePr>
          <p:xfrm>
            <a:off x="7649898" y="3169920"/>
            <a:ext cx="232909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3" name="Equation" r:id="rId8" imgW="203040" imgH="393480" progId="Equation.DSMT4">
                    <p:embed/>
                  </p:oleObj>
                </mc:Choice>
                <mc:Fallback>
                  <p:oleObj name="Equation" r:id="rId8" imgW="203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9898" y="3169920"/>
                          <a:ext cx="232909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337877"/>
                </p:ext>
              </p:extLst>
            </p:nvPr>
          </p:nvGraphicFramePr>
          <p:xfrm>
            <a:off x="7583488" y="3821113"/>
            <a:ext cx="365125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4" name="Equation" r:id="rId10" imgW="317160" imgH="393480" progId="Equation.DSMT4">
                    <p:embed/>
                  </p:oleObj>
                </mc:Choice>
                <mc:Fallback>
                  <p:oleObj name="Equation" r:id="rId10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3488" y="3821113"/>
                          <a:ext cx="365125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7562434" y="4431030"/>
            <a:ext cx="407836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5" name="Equation" r:id="rId12" imgW="355320" imgH="393480" progId="Equation.DSMT4">
                    <p:embed/>
                  </p:oleObj>
                </mc:Choice>
                <mc:Fallback>
                  <p:oleObj name="Equation" r:id="rId12" imgW="3553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434" y="4431030"/>
                          <a:ext cx="407836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7467600" y="5040630"/>
            <a:ext cx="597505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6" name="Equation" r:id="rId14" imgW="520560" imgH="393480" progId="Equation.DSMT4">
                    <p:embed/>
                  </p:oleObj>
                </mc:Choice>
                <mc:Fallback>
                  <p:oleObj name="Equation" r:id="rId14" imgW="520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040630"/>
                          <a:ext cx="597505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7467600" y="5669280"/>
            <a:ext cx="597505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7" name="Equation" r:id="rId16" imgW="520560" imgH="393480" progId="Equation.DSMT4">
                    <p:embed/>
                  </p:oleObj>
                </mc:Choice>
                <mc:Fallback>
                  <p:oleObj name="Equation" r:id="rId16" imgW="520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669280"/>
                          <a:ext cx="597505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728445"/>
              </p:ext>
            </p:extLst>
          </p:nvPr>
        </p:nvGraphicFramePr>
        <p:xfrm>
          <a:off x="7693025" y="2570163"/>
          <a:ext cx="1603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18" imgW="139680" imgH="393480" progId="Equation.DSMT4">
                  <p:embed/>
                </p:oleObj>
              </mc:Choice>
              <mc:Fallback>
                <p:oleObj name="Equation" r:id="rId18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2570163"/>
                        <a:ext cx="1603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1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graphicFrame>
        <p:nvGraphicFramePr>
          <p:cNvPr id="82946" name="Object 1"/>
          <p:cNvGraphicFramePr>
            <a:graphicFrameLocks noChangeAspect="1"/>
          </p:cNvGraphicFramePr>
          <p:nvPr/>
        </p:nvGraphicFramePr>
        <p:xfrm>
          <a:off x="1900237" y="1752600"/>
          <a:ext cx="19034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4" imgW="672840" imgH="431640" progId="Equation.DSMT4">
                  <p:embed/>
                </p:oleObj>
              </mc:Choice>
              <mc:Fallback>
                <p:oleObj name="Equation" r:id="rId4" imgW="672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7" y="1752600"/>
                        <a:ext cx="190341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"/>
          <p:cNvGraphicFramePr>
            <a:graphicFrameLocks noChangeAspect="1"/>
          </p:cNvGraphicFramePr>
          <p:nvPr/>
        </p:nvGraphicFramePr>
        <p:xfrm>
          <a:off x="1747837" y="3048000"/>
          <a:ext cx="24431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6" imgW="863280" imgH="431640" progId="Equation.DSMT4">
                  <p:embed/>
                </p:oleObj>
              </mc:Choice>
              <mc:Fallback>
                <p:oleObj name="Equation" r:id="rId6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7" y="3048000"/>
                        <a:ext cx="24431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1"/>
          <p:cNvGraphicFramePr>
            <a:graphicFrameLocks noChangeAspect="1"/>
          </p:cNvGraphicFramePr>
          <p:nvPr/>
        </p:nvGraphicFramePr>
        <p:xfrm>
          <a:off x="1747837" y="4648200"/>
          <a:ext cx="2082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6"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7" y="4648200"/>
                        <a:ext cx="20828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052637" y="45720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05400" y="1219200"/>
            <a:ext cx="2971800" cy="4876800"/>
            <a:chOff x="5181600" y="1524000"/>
            <a:chExt cx="2971800" cy="4876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181600" y="2011680"/>
              <a:ext cx="29246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81600" y="1524000"/>
              <a:ext cx="2971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1600" y="6400800"/>
              <a:ext cx="29246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81600" y="1630632"/>
              <a:ext cx="739488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+mn-lt"/>
                </a:rPr>
                <a:t>Item No.</a:t>
              </a:r>
              <a:endParaRPr lang="en-US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6821" y="1630632"/>
              <a:ext cx="315761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f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29210" y="1630632"/>
              <a:ext cx="387209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F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000" b="1" i="1" dirty="0" smtClean="0">
                  <a:solidFill>
                    <a:schemeClr val="tx1"/>
                  </a:solidFill>
                  <a:cs typeface="Times New Roman" pitchFamily="18" charset="0"/>
                </a:rPr>
                <a:t>s</a:t>
              </a:r>
              <a:r>
                <a:rPr lang="en-US" sz="20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66821" y="2200418"/>
              <a:ext cx="391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δ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(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6821" y="2659499"/>
              <a:ext cx="389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1(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13993" y="3269099"/>
              <a:ext cx="16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en-US" sz="4800" b="1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13993" y="3920610"/>
              <a:ext cx="237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i="1" baseline="30000" dirty="0" err="1" smtClean="0">
                  <a:solidFill>
                    <a:schemeClr val="tx1"/>
                  </a:solidFill>
                  <a:cs typeface="Times New Roman" pitchFamily="18" charset="0"/>
                </a:rPr>
                <a:t>n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66821" y="4530209"/>
              <a:ext cx="340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e</a:t>
              </a:r>
              <a:r>
                <a:rPr lang="en-US" sz="2400" b="1" i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-at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5139809"/>
              <a:ext cx="712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sin (</a:t>
              </a:r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5768459"/>
              <a:ext cx="73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tx1"/>
                  </a:solidFill>
                  <a:cs typeface="Times New Roman" pitchFamily="18" charset="0"/>
                </a:rPr>
                <a:t>cos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 (</a:t>
              </a:r>
              <a:r>
                <a:rPr lang="el-GR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ω</a:t>
              </a:r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)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4629" y="2200418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1.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64629" y="265949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2.</a:t>
              </a:r>
              <a:endParaRPr lang="en-US" sz="48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4629" y="326909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3.</a:t>
              </a:r>
              <a:endParaRPr lang="en-US" sz="4800" b="1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4629" y="3920610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4.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4629" y="453020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5.</a:t>
              </a:r>
              <a:endParaRPr lang="en-US" sz="4800" b="1" i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64629" y="513980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6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64629" y="5768459"/>
              <a:ext cx="257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chemeClr val="tx1"/>
                  </a:solidFill>
                  <a:cs typeface="Times New Roman" pitchFamily="18" charset="0"/>
                </a:rPr>
                <a:t>7</a:t>
              </a:r>
              <a:r>
                <a:rPr lang="en-US" sz="2400" b="1" dirty="0" smtClean="0">
                  <a:solidFill>
                    <a:schemeClr val="tx1"/>
                  </a:solidFill>
                  <a:cs typeface="Times New Roman" pitchFamily="18" charset="0"/>
                </a:rPr>
                <a:t>.</a:t>
              </a:r>
              <a:endParaRPr lang="en-US" sz="4800" b="1" baseline="30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3" name="Object 4"/>
            <p:cNvGraphicFramePr>
              <a:graphicFrameLocks noChangeAspect="1"/>
            </p:cNvGraphicFramePr>
            <p:nvPr/>
          </p:nvGraphicFramePr>
          <p:xfrm>
            <a:off x="7701001" y="2265704"/>
            <a:ext cx="130704" cy="23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7" name="Equation" r:id="rId10" imgW="114120" imgH="164880" progId="Equation.DSMT4">
                    <p:embed/>
                  </p:oleObj>
                </mc:Choice>
                <mc:Fallback>
                  <p:oleObj name="Equation" r:id="rId10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1001" y="2265704"/>
                          <a:ext cx="130704" cy="238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7649898" y="3169920"/>
            <a:ext cx="232909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8" name="Equation" r:id="rId12" imgW="203040" imgH="393480" progId="Equation.DSMT4">
                    <p:embed/>
                  </p:oleObj>
                </mc:Choice>
                <mc:Fallback>
                  <p:oleObj name="Equation" r:id="rId12" imgW="203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9898" y="3169920"/>
                          <a:ext cx="232909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291820"/>
                </p:ext>
              </p:extLst>
            </p:nvPr>
          </p:nvGraphicFramePr>
          <p:xfrm>
            <a:off x="7585075" y="3821113"/>
            <a:ext cx="363538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9" name="Equation" r:id="rId14" imgW="317160" imgH="393480" progId="Equation.DSMT4">
                    <p:embed/>
                  </p:oleObj>
                </mc:Choice>
                <mc:Fallback>
                  <p:oleObj name="Equation" r:id="rId14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5075" y="3821113"/>
                          <a:ext cx="363538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"/>
            <p:cNvGraphicFramePr>
              <a:graphicFrameLocks noChangeAspect="1"/>
            </p:cNvGraphicFramePr>
            <p:nvPr/>
          </p:nvGraphicFramePr>
          <p:xfrm>
            <a:off x="7562434" y="4431030"/>
            <a:ext cx="407836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0" name="Equation" r:id="rId16" imgW="355320" imgH="393480" progId="Equation.DSMT4">
                    <p:embed/>
                  </p:oleObj>
                </mc:Choice>
                <mc:Fallback>
                  <p:oleObj name="Equation" r:id="rId16" imgW="3553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434" y="4431030"/>
                          <a:ext cx="407836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7467600" y="5040630"/>
            <a:ext cx="597505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1" name="Equation" r:id="rId18" imgW="520560" imgH="393480" progId="Equation.DSMT4">
                    <p:embed/>
                  </p:oleObj>
                </mc:Choice>
                <mc:Fallback>
                  <p:oleObj name="Equation" r:id="rId18" imgW="520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040630"/>
                          <a:ext cx="597505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7467600" y="5669280"/>
            <a:ext cx="597505" cy="56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2" name="Equation" r:id="rId20" imgW="520560" imgH="393480" progId="Equation.DSMT4">
                    <p:embed/>
                  </p:oleObj>
                </mc:Choice>
                <mc:Fallback>
                  <p:oleObj name="Equation" r:id="rId20" imgW="520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5669280"/>
                          <a:ext cx="597505" cy="56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615099"/>
              </p:ext>
            </p:extLst>
          </p:nvPr>
        </p:nvGraphicFramePr>
        <p:xfrm>
          <a:off x="7602869" y="2268538"/>
          <a:ext cx="1603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" name="Equation" r:id="rId22" imgW="139680" imgH="393480" progId="Equation.DSMT4">
                  <p:embed/>
                </p:oleObj>
              </mc:Choice>
              <mc:Fallback>
                <p:oleObj name="Equation" r:id="rId22" imgW="13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869" y="2268538"/>
                        <a:ext cx="1603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3687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446087" y="23622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" y="2362200"/>
                        <a:ext cx="3124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582987" y="2327275"/>
          <a:ext cx="35560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7" y="2327275"/>
                        <a:ext cx="3556000" cy="129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441700" y="0"/>
          <a:ext cx="4406900" cy="87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Equation" r:id="rId8" imgW="2108160" imgH="419040" progId="Equation.DSMT4">
                  <p:embed/>
                </p:oleObj>
              </mc:Choice>
              <mc:Fallback>
                <p:oleObj name="Equation" r:id="rId8" imgW="210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0"/>
                        <a:ext cx="4406900" cy="87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484562" y="4114800"/>
          <a:ext cx="387985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10" imgW="1371600" imgH="457200" progId="Equation.DSMT4">
                  <p:embed/>
                </p:oleObj>
              </mc:Choice>
              <mc:Fallback>
                <p:oleObj name="Equation" r:id="rId10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2" y="4114800"/>
                        <a:ext cx="3879850" cy="129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7913687" y="2997200"/>
          <a:ext cx="84931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Equation" r:id="rId12" imgW="406080" imgH="609480" progId="Equation.DSMT4">
                  <p:embed/>
                </p:oleObj>
              </mc:Choice>
              <mc:Fallback>
                <p:oleObj name="Equation" r:id="rId12" imgW="4060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7" y="2997200"/>
                        <a:ext cx="849313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417887" y="5518150"/>
          <a:ext cx="3270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Equation" r:id="rId14" imgW="1155600" imgH="393480" progId="Equation.DSMT4">
                  <p:embed/>
                </p:oleObj>
              </mc:Choice>
              <mc:Fallback>
                <p:oleObj name="Equation" r:id="rId14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7" y="5518150"/>
                        <a:ext cx="32702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722687" y="5562600"/>
            <a:ext cx="3048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3417887" y="703262"/>
          <a:ext cx="52308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16" imgW="2501640" imgH="393480" progId="Equation.DSMT4">
                  <p:embed/>
                </p:oleObj>
              </mc:Choice>
              <mc:Fallback>
                <p:oleObj name="Equation" r:id="rId16" imgW="250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7" y="703262"/>
                        <a:ext cx="5230812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429000" y="1504950"/>
          <a:ext cx="3425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18" imgW="1638000" imgH="228600" progId="Equation.DSMT4">
                  <p:embed/>
                </p:oleObj>
              </mc:Choice>
              <mc:Fallback>
                <p:oleObj name="Equation" r:id="rId18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04950"/>
                        <a:ext cx="34258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7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Laplace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Laplace domain expressions are generally a ratio of two polynomials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Want to rearrange into a form that is recognizable in the table 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		 partial fraction expansion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88106"/>
              </p:ext>
            </p:extLst>
          </p:nvPr>
        </p:nvGraphicFramePr>
        <p:xfrm>
          <a:off x="1828800" y="2743200"/>
          <a:ext cx="47037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4703763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6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Split rational functions into simpler terms (reverse of finding a common denominator)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to consider three different cases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259877"/>
              </p:ext>
            </p:extLst>
          </p:nvPr>
        </p:nvGraphicFramePr>
        <p:xfrm>
          <a:off x="838200" y="2743200"/>
          <a:ext cx="70024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4" imgW="2476440" imgH="419040" progId="Equation.DSMT4">
                  <p:embed/>
                </p:oleObj>
              </mc:Choice>
              <mc:Fallback>
                <p:oleObj name="Equation" r:id="rId4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002463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7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/>
              <a:t> be the degree of the numerator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/>
              <a:t> be the degree of the denominator</a:t>
            </a:r>
          </a:p>
          <a:p>
            <a:pPr lvl="1"/>
            <a:r>
              <a:rPr lang="en-US" sz="2800" dirty="0" smtClean="0"/>
              <a:t>If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 &lt; n</a:t>
            </a:r>
            <a:r>
              <a:rPr lang="en-US" sz="2800" dirty="0" smtClean="0"/>
              <a:t>) can begin</a:t>
            </a:r>
          </a:p>
          <a:p>
            <a:pPr lvl="1"/>
            <a:r>
              <a:rPr lang="en-US" sz="2800" dirty="0" smtClean="0"/>
              <a:t>If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 ≥ n</a:t>
            </a:r>
            <a:r>
              <a:rPr lang="en-US" sz="2800" dirty="0" smtClean="0"/>
              <a:t>) do long division first</a:t>
            </a:r>
          </a:p>
          <a:p>
            <a:endParaRPr lang="en-US" sz="2800" dirty="0" smtClean="0"/>
          </a:p>
          <a:p>
            <a:r>
              <a:rPr lang="en-US" sz="2800" dirty="0" smtClean="0"/>
              <a:t>Begin by finding the roots of the denominator (poles), determines case to employ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Case I: Distinct 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</a:t>
            </a:r>
            <a:endParaRPr lang="en-US" sz="2800" dirty="0"/>
          </a:p>
        </p:txBody>
      </p:sp>
      <p:graphicFrame>
        <p:nvGraphicFramePr>
          <p:cNvPr id="253954" name="Object 2"/>
          <p:cNvGraphicFramePr>
            <a:graphicFrameLocks noChangeAspect="1"/>
          </p:cNvGraphicFramePr>
          <p:nvPr/>
        </p:nvGraphicFramePr>
        <p:xfrm>
          <a:off x="2520950" y="1447800"/>
          <a:ext cx="48704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3" imgW="2044440" imgH="419040" progId="Equation.DSMT4">
                  <p:embed/>
                </p:oleObj>
              </mc:Choice>
              <mc:Fallback>
                <p:oleObj name="Equation" r:id="rId3" imgW="2044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447800"/>
                        <a:ext cx="48704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8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4435</TotalTime>
  <Words>443</Words>
  <Application>Microsoft Office PowerPoint</Application>
  <PresentationFormat>On-screen Show (4:3)</PresentationFormat>
  <Paragraphs>146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UDM_Theme (2)</vt:lpstr>
      <vt:lpstr>UDM Theme</vt:lpstr>
      <vt:lpstr>Equation</vt:lpstr>
      <vt:lpstr>MathType 6.0 Equation</vt:lpstr>
      <vt:lpstr>Lecture 3: Solving Diff Eqs with the Laplace Transform</vt:lpstr>
      <vt:lpstr>Solving LTI Differential Equations</vt:lpstr>
      <vt:lpstr>Inverse Laplace Transform</vt:lpstr>
      <vt:lpstr>Example</vt:lpstr>
      <vt:lpstr>Example</vt:lpstr>
      <vt:lpstr>Inverse Laplace Transform</vt:lpstr>
      <vt:lpstr>Partial Fraction Expansion</vt:lpstr>
      <vt:lpstr>Partial Fraction Expansion</vt:lpstr>
      <vt:lpstr>Case I: Distinct Poles</vt:lpstr>
      <vt:lpstr>Case I: Distinct Poles (cont’d)</vt:lpstr>
      <vt:lpstr>Case II: Repeated Poles</vt:lpstr>
      <vt:lpstr>Case II: Repeated Poles (cont’d)</vt:lpstr>
      <vt:lpstr>Case III: Complex Poles</vt:lpstr>
      <vt:lpstr>Case III: Complex Poles (cont’d)</vt:lpstr>
      <vt:lpstr>Case III: Complex Poles (cont’d)</vt:lpstr>
      <vt:lpstr>Solving LTI Differential Equations</vt:lpstr>
      <vt:lpstr>Example</vt:lpstr>
      <vt:lpstr>Example (continued)</vt:lpstr>
      <vt:lpstr>MATLAB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75</cp:revision>
  <dcterms:created xsi:type="dcterms:W3CDTF">2012-12-20T22:15:23Z</dcterms:created>
  <dcterms:modified xsi:type="dcterms:W3CDTF">2014-10-24T22:21:35Z</dcterms:modified>
</cp:coreProperties>
</file>